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21" autoAdjust="0"/>
  </p:normalViewPr>
  <p:slideViewPr>
    <p:cSldViewPr snapToGrid="0" snapToObjects="1" showGuides="1">
      <p:cViewPr varScale="1">
        <p:scale>
          <a:sx n="70" d="100"/>
          <a:sy n="70" d="100"/>
        </p:scale>
        <p:origin x="-1507" y="-77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jpeg"/><Relationship Id="rId5" Type="http://schemas.openxmlformats.org/officeDocument/2006/relationships/hyperlink" Target="http://www.novinky.cz/zahranicni/amerika/122399-sest-let-po-11-zari-zustava-teror-vaznou-hrozbou.html" TargetMode="External"/><Relationship Id="rId4" Type="http://schemas.openxmlformats.org/officeDocument/2006/relationships/hyperlink" Target="http://www.tyden.cz/rubriky/veda/vesmir/chcete-pristat-na-mesici-drzte-se-dal-od-apolla_235891.html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5" Type="http://schemas.openxmlformats.org/officeDocument/2006/relationships/hyperlink" Target="http://midlife.cz/vystava_investicnich_diamantu" TargetMode="External"/><Relationship Id="rId4" Type="http://schemas.openxmlformats.org/officeDocument/2006/relationships/hyperlink" Target="http://www.wallpapervortex.com/photography-graffiti-wallpapers.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/>
              <a:t>Dějiny, společnost, umění, kultura </a:t>
            </a:r>
            <a:br>
              <a:rPr lang="cs-CZ" sz="2400" b="1" dirty="0" smtClean="0"/>
            </a:br>
            <a:r>
              <a:rPr lang="cs-CZ" sz="2400" b="1" dirty="0" smtClean="0"/>
              <a:t>a literatura ve druhé polovině 20. století</a:t>
            </a:r>
            <a:endParaRPr lang="cs-CZ" sz="24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2000" dirty="0" smtClean="0">
                <a:latin typeface="+mj-lt"/>
                <a:ea typeface="+mj-ea"/>
                <a:cs typeface="+mj-cs"/>
              </a:rPr>
              <a:t>20. 9. 2012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037590"/>
          <a:ext cx="7934902" cy="53187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</a:t>
                      </a:r>
                      <a:r>
                        <a:rPr lang="cs-CZ" sz="1600" smtClean="0"/>
                        <a:t>VOŠ </a:t>
                      </a:r>
                      <a:r>
                        <a:rPr lang="cs-CZ" sz="1600" smtClean="0"/>
                        <a:t/>
                      </a:r>
                      <a:br>
                        <a:rPr lang="cs-CZ" sz="1600" smtClean="0"/>
                      </a:br>
                      <a:r>
                        <a:rPr lang="cs-CZ" sz="1600" smtClean="0"/>
                        <a:t>a </a:t>
                      </a:r>
                      <a:r>
                        <a:rPr lang="cs-CZ" sz="1600" dirty="0" smtClean="0"/>
                        <a:t>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CSA_OPVK15_018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Český jazyk a literatura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Literatura 2. poloviny 20. století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Dějiny,</a:t>
                      </a:r>
                      <a:r>
                        <a:rPr lang="cs-CZ" sz="1600" baseline="0" dirty="0" smtClean="0"/>
                        <a:t> společnost, umění, kultura a literatura ve druhé polovině 20. století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Hana </a:t>
                      </a:r>
                      <a:r>
                        <a:rPr lang="cs-CZ" sz="1600" dirty="0" err="1" smtClean="0"/>
                        <a:t>Voralová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20. 9. </a:t>
                      </a:r>
                      <a:r>
                        <a:rPr lang="cs-CZ" sz="1600" smtClean="0"/>
                        <a:t>2012, 4A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45 min.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Projektor,</a:t>
                      </a:r>
                      <a:r>
                        <a:rPr lang="cs-CZ" sz="1600" baseline="0" dirty="0" smtClean="0"/>
                        <a:t> PC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žáky</a:t>
                      </a:r>
                      <a:r>
                        <a:rPr lang="cs-CZ" sz="1600" baseline="0" dirty="0" smtClean="0"/>
                        <a:t> se změnami ve společnosti druhé poloviny 20. století, s charakteristickými rysy umění, kultury a literatury té doby.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Historické události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sz="2400" b="1" dirty="0"/>
              <a:t>d</a:t>
            </a:r>
            <a:r>
              <a:rPr lang="cs-CZ" sz="2400" b="1" dirty="0" smtClean="0"/>
              <a:t>ůsledky 2. světové války</a:t>
            </a:r>
          </a:p>
          <a:p>
            <a:pPr>
              <a:lnSpc>
                <a:spcPct val="150000"/>
              </a:lnSpc>
            </a:pPr>
            <a:r>
              <a:rPr lang="cs-CZ" sz="2400" b="1" u="sng" dirty="0" smtClean="0"/>
              <a:t>Studená válka</a:t>
            </a:r>
            <a:r>
              <a:rPr lang="cs-CZ" sz="2400" b="1" dirty="0" smtClean="0"/>
              <a:t> </a:t>
            </a:r>
            <a:r>
              <a:rPr lang="cs-CZ" sz="2400" dirty="0" smtClean="0"/>
              <a:t>(USA/SSSR) » rozdělení světa</a:t>
            </a:r>
          </a:p>
          <a:p>
            <a:pPr>
              <a:lnSpc>
                <a:spcPct val="150000"/>
              </a:lnSpc>
            </a:pPr>
            <a:r>
              <a:rPr lang="cs-CZ" sz="2400" b="1" u="sng" dirty="0" smtClean="0"/>
              <a:t>rok 1948 v Československu » vznik ČSSR (1960)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lokální války (Korea, Vietnam, Jugoslávie)</a:t>
            </a:r>
          </a:p>
          <a:p>
            <a:pPr>
              <a:lnSpc>
                <a:spcPct val="150000"/>
              </a:lnSpc>
            </a:pPr>
            <a:r>
              <a:rPr lang="cs-CZ" sz="2400" dirty="0"/>
              <a:t>v</a:t>
            </a:r>
            <a:r>
              <a:rPr lang="cs-CZ" sz="2400" dirty="0" smtClean="0"/>
              <a:t>znik Izraele (neúspěch zásahu OSN, trvající nepokoje)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rozpad koloniální soustavy (VB a Francie v Africe a Blízkém východě)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Společnost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sz="2000" b="1" dirty="0"/>
              <a:t>s</a:t>
            </a:r>
            <a:r>
              <a:rPr lang="cs-CZ" sz="2000" b="1" dirty="0" smtClean="0"/>
              <a:t>třet kultur </a:t>
            </a:r>
            <a:r>
              <a:rPr lang="cs-CZ" sz="2000" dirty="0" smtClean="0"/>
              <a:t>(=migrace)</a:t>
            </a:r>
          </a:p>
          <a:p>
            <a:r>
              <a:rPr lang="cs-CZ" sz="2000" b="1" dirty="0"/>
              <a:t>k</a:t>
            </a:r>
            <a:r>
              <a:rPr lang="cs-CZ" sz="2000" b="1" dirty="0" smtClean="0"/>
              <a:t>onzum</a:t>
            </a:r>
            <a:r>
              <a:rPr lang="cs-CZ" sz="2000" dirty="0" smtClean="0"/>
              <a:t> (reklama, masová kultura)</a:t>
            </a:r>
          </a:p>
          <a:p>
            <a:r>
              <a:rPr lang="cs-CZ" sz="2000" b="1" dirty="0"/>
              <a:t>s</a:t>
            </a:r>
            <a:r>
              <a:rPr lang="cs-CZ" sz="2000" b="1" dirty="0" smtClean="0"/>
              <a:t>ekularizace</a:t>
            </a:r>
            <a:r>
              <a:rPr lang="cs-CZ" sz="2000" dirty="0" smtClean="0"/>
              <a:t> (=zesvětštění, rozpad náboženské víry, často důsledkem válečných událostí)</a:t>
            </a:r>
          </a:p>
          <a:p>
            <a:r>
              <a:rPr lang="cs-CZ" sz="2000" b="1" dirty="0"/>
              <a:t>r</a:t>
            </a:r>
            <a:r>
              <a:rPr lang="cs-CZ" sz="2000" b="1" dirty="0" smtClean="0"/>
              <a:t>ozpad tradičních hodnot </a:t>
            </a:r>
            <a:r>
              <a:rPr lang="cs-CZ" sz="2000" dirty="0" smtClean="0"/>
              <a:t>(rodina)</a:t>
            </a:r>
          </a:p>
          <a:p>
            <a:r>
              <a:rPr lang="cs-CZ" sz="2000" b="1" dirty="0"/>
              <a:t>g</a:t>
            </a:r>
            <a:r>
              <a:rPr lang="cs-CZ" sz="2000" b="1" dirty="0" smtClean="0"/>
              <a:t>lobalizace</a:t>
            </a:r>
            <a:r>
              <a:rPr lang="cs-CZ" sz="2000" dirty="0" smtClean="0"/>
              <a:t> (nová média, doprava, jazyky)</a:t>
            </a:r>
          </a:p>
          <a:p>
            <a:r>
              <a:rPr lang="cs-CZ" sz="2000" b="1" dirty="0"/>
              <a:t>r</a:t>
            </a:r>
            <a:r>
              <a:rPr lang="cs-CZ" sz="2000" b="1" dirty="0" smtClean="0"/>
              <a:t>ozvoj ekonomiky/ničení životního prostředí</a:t>
            </a:r>
          </a:p>
          <a:p>
            <a:r>
              <a:rPr lang="cs-CZ" sz="2000" b="1" dirty="0" smtClean="0"/>
              <a:t>postmoderna</a:t>
            </a:r>
            <a:r>
              <a:rPr lang="cs-CZ" sz="2000" dirty="0" smtClean="0"/>
              <a:t> (souvisí s uměním, životním stylem)</a:t>
            </a:r>
            <a:endParaRPr lang="cs-CZ" sz="2000" dirty="0"/>
          </a:p>
        </p:txBody>
      </p:sp>
      <p:pic>
        <p:nvPicPr>
          <p:cNvPr id="1027" name="Picture 3" descr="C:\Documents and Settings\ANNY\Plocha\měsí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861048"/>
            <a:ext cx="2095500" cy="2181225"/>
          </a:xfrm>
          <a:prstGeom prst="rect">
            <a:avLst/>
          </a:prstGeom>
          <a:noFill/>
        </p:spPr>
      </p:pic>
      <p:pic>
        <p:nvPicPr>
          <p:cNvPr id="1028" name="Picture 4" descr="C:\Documents and Settings\ANNY\Plocha\terorism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149080"/>
            <a:ext cx="2009775" cy="226695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168896" y="6126164"/>
            <a:ext cx="1730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hlinkClick r:id="rId4"/>
              </a:rPr>
              <a:t>zdroj: www.</a:t>
            </a:r>
            <a:r>
              <a:rPr lang="cs-CZ" sz="1400" dirty="0" err="1" smtClean="0">
                <a:hlinkClick r:id="rId4"/>
              </a:rPr>
              <a:t>tyden.cz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3861048"/>
            <a:ext cx="2009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hlinkClick r:id="rId5"/>
              </a:rPr>
              <a:t>zdroj:www.novinky.</a:t>
            </a:r>
            <a:r>
              <a:rPr lang="cs-CZ" sz="1400" dirty="0" err="1" smtClean="0">
                <a:hlinkClick r:id="rId5"/>
              </a:rPr>
              <a:t>cz</a:t>
            </a:r>
            <a:endParaRPr lang="cs-CZ" sz="1400" dirty="0"/>
          </a:p>
        </p:txBody>
      </p:sp>
      <p:pic>
        <p:nvPicPr>
          <p:cNvPr id="9218" name="Picture 2" descr="http://t2.gstatic.com/images?q=tbn:ANd9GcQLo8nXlK-6Ted3qjOJaLDW7Bz2tDQ4uXBpLjPjS3ayqpHkTOE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20971" y="1600200"/>
            <a:ext cx="2447925" cy="1866901"/>
          </a:xfrm>
          <a:prstGeom prst="rect">
            <a:avLst/>
          </a:prstGeom>
          <a:noFill/>
        </p:spPr>
      </p:pic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			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15200" y="2938272"/>
            <a:ext cx="15845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zdroj: http://www.</a:t>
            </a:r>
            <a:r>
              <a:rPr lang="cs-CZ" sz="1400" dirty="0" err="1" smtClean="0">
                <a:solidFill>
                  <a:schemeClr val="accent1">
                    <a:lumMod val="75000"/>
                  </a:schemeClr>
                </a:solidFill>
              </a:rPr>
              <a:t>sapss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cs-CZ" sz="1400" dirty="0" err="1" smtClean="0">
                <a:solidFill>
                  <a:schemeClr val="accent1">
                    <a:lumMod val="75000"/>
                  </a:schemeClr>
                </a:solidFill>
              </a:rPr>
              <a:t>plzen.cz</a:t>
            </a:r>
            <a:endParaRPr lang="cs-CZ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Umění a kultura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400" dirty="0" smtClean="0"/>
              <a:t>	</a:t>
            </a:r>
            <a:r>
              <a:rPr lang="cs-CZ" sz="2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Atmosféra doby se odráží v umění » velké experimenty a pestrost.</a:t>
            </a:r>
          </a:p>
          <a:p>
            <a:endParaRPr lang="cs-CZ" sz="2600" b="1" dirty="0" smtClean="0">
              <a:solidFill>
                <a:srgbClr val="7030A0"/>
              </a:solidFill>
            </a:endParaRPr>
          </a:p>
          <a:p>
            <a:r>
              <a:rPr lang="cs-CZ" sz="2600" b="1" dirty="0" smtClean="0">
                <a:solidFill>
                  <a:srgbClr val="7030A0"/>
                </a:solidFill>
              </a:rPr>
              <a:t>Abstraktní expresionismus</a:t>
            </a:r>
            <a:r>
              <a:rPr lang="cs-CZ" sz="2600" b="1" dirty="0" smtClean="0"/>
              <a:t> </a:t>
            </a:r>
            <a:r>
              <a:rPr lang="cs-CZ" sz="2600" dirty="0" smtClean="0"/>
              <a:t>(USA, vliv evropského surrealismu, Jackson </a:t>
            </a:r>
            <a:r>
              <a:rPr lang="cs-CZ" sz="2600" dirty="0" err="1" smtClean="0"/>
              <a:t>Pollock</a:t>
            </a:r>
            <a:r>
              <a:rPr lang="cs-CZ" sz="2600" dirty="0"/>
              <a:t> </a:t>
            </a:r>
            <a:r>
              <a:rPr lang="cs-CZ" sz="2600" dirty="0" smtClean="0"/>
              <a:t>» barvy jsou doslova vrhány na plátno; v Evropě se nazývá </a:t>
            </a:r>
            <a:r>
              <a:rPr lang="cs-CZ" sz="2600" i="1" dirty="0" err="1" smtClean="0"/>
              <a:t>informel</a:t>
            </a:r>
            <a:r>
              <a:rPr lang="cs-CZ" sz="2600" dirty="0" smtClean="0"/>
              <a:t> )</a:t>
            </a:r>
          </a:p>
          <a:p>
            <a:r>
              <a:rPr lang="cs-CZ" sz="2600" b="1" dirty="0" smtClean="0">
                <a:solidFill>
                  <a:srgbClr val="7030A0"/>
                </a:solidFill>
              </a:rPr>
              <a:t>konceptualismus</a:t>
            </a:r>
            <a:r>
              <a:rPr lang="cs-CZ" sz="2600" dirty="0" smtClean="0"/>
              <a:t> (myšlenka je důležitější než samotné dílo » protest proti komerci umění; Marcel </a:t>
            </a:r>
            <a:r>
              <a:rPr lang="cs-CZ" sz="2600" dirty="0" err="1" smtClean="0"/>
              <a:t>Duchamp</a:t>
            </a:r>
            <a:r>
              <a:rPr lang="cs-CZ" sz="2600" dirty="0" smtClean="0"/>
              <a:t> – </a:t>
            </a:r>
            <a:r>
              <a:rPr lang="cs-CZ" sz="2600" i="1" dirty="0" smtClean="0"/>
              <a:t>Fontána</a:t>
            </a:r>
            <a:r>
              <a:rPr lang="cs-CZ" sz="2600" dirty="0" smtClean="0"/>
              <a:t>, tj. vystavený pisoár)</a:t>
            </a:r>
          </a:p>
          <a:p>
            <a:r>
              <a:rPr lang="cs-CZ" sz="2600" b="1" dirty="0" smtClean="0">
                <a:solidFill>
                  <a:srgbClr val="7030A0"/>
                </a:solidFill>
              </a:rPr>
              <a:t>minimalismus</a:t>
            </a:r>
            <a:r>
              <a:rPr lang="cs-CZ" sz="2600" dirty="0" smtClean="0"/>
              <a:t> (omezení uměleckých prostředků na minimum, př. obraz je namalován pouze jednou barvou)</a:t>
            </a:r>
          </a:p>
          <a:p>
            <a:r>
              <a:rPr lang="cs-CZ" sz="2600" b="1" dirty="0">
                <a:solidFill>
                  <a:srgbClr val="7030A0"/>
                </a:solidFill>
              </a:rPr>
              <a:t>b</a:t>
            </a:r>
            <a:r>
              <a:rPr lang="cs-CZ" sz="2600" b="1" dirty="0" smtClean="0">
                <a:solidFill>
                  <a:srgbClr val="7030A0"/>
                </a:solidFill>
              </a:rPr>
              <a:t>ody </a:t>
            </a:r>
            <a:r>
              <a:rPr lang="cs-CZ" sz="2600" b="1" dirty="0" err="1" smtClean="0">
                <a:solidFill>
                  <a:srgbClr val="7030A0"/>
                </a:solidFill>
              </a:rPr>
              <a:t>art</a:t>
            </a:r>
            <a:r>
              <a:rPr lang="cs-CZ" sz="2600" b="1" dirty="0" smtClean="0">
                <a:solidFill>
                  <a:srgbClr val="7030A0"/>
                </a:solidFill>
              </a:rPr>
              <a:t> </a:t>
            </a:r>
            <a:r>
              <a:rPr lang="cs-CZ" sz="2600" dirty="0" smtClean="0"/>
              <a:t>(základním uměleckým prostředkem je lidské tělo, v některých případech i umělcovo; př. střelba do vlastního těla » upozornění na násilí ve společnosti; obtisky ženských těl na malířské plátno)</a:t>
            </a:r>
          </a:p>
          <a:p>
            <a:endParaRPr lang="cs-CZ" sz="2600" dirty="0" smtClean="0"/>
          </a:p>
          <a:p>
            <a:endParaRPr lang="cs-CZ" sz="2600" dirty="0" smtClean="0"/>
          </a:p>
          <a:p>
            <a:endParaRPr lang="cs-CZ" sz="2000" b="1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/>
              <a:t>Umění a kultura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b="1" dirty="0" smtClean="0">
              <a:solidFill>
                <a:srgbClr val="7030A0"/>
              </a:solidFill>
            </a:endParaRPr>
          </a:p>
          <a:p>
            <a:r>
              <a:rPr lang="cs-CZ" sz="2000" b="1" dirty="0" smtClean="0">
                <a:solidFill>
                  <a:srgbClr val="7030A0"/>
                </a:solidFill>
              </a:rPr>
              <a:t>Pop </a:t>
            </a:r>
            <a:r>
              <a:rPr lang="cs-CZ" sz="2000" b="1" dirty="0" err="1" smtClean="0">
                <a:solidFill>
                  <a:srgbClr val="7030A0"/>
                </a:solidFill>
              </a:rPr>
              <a:t>art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dirty="0" smtClean="0"/>
              <a:t>(USA, VB, zobrazení životního stylu konzumní společnosti, Andy </a:t>
            </a:r>
            <a:r>
              <a:rPr lang="cs-CZ" sz="2000" dirty="0" err="1" smtClean="0"/>
              <a:t>Warhol</a:t>
            </a:r>
            <a:r>
              <a:rPr lang="cs-CZ" sz="2000" dirty="0" smtClean="0"/>
              <a:t> » obraz </a:t>
            </a:r>
            <a:r>
              <a:rPr lang="cs-CZ" sz="2000" dirty="0" err="1" smtClean="0"/>
              <a:t>Marilyn</a:t>
            </a:r>
            <a:r>
              <a:rPr lang="cs-CZ" sz="2000" dirty="0" smtClean="0"/>
              <a:t> </a:t>
            </a:r>
            <a:r>
              <a:rPr lang="cs-CZ" sz="2000" dirty="0" err="1" smtClean="0"/>
              <a:t>Monroe</a:t>
            </a:r>
            <a:r>
              <a:rPr lang="cs-CZ" sz="2000" dirty="0" smtClean="0"/>
              <a:t> </a:t>
            </a:r>
            <a:br>
              <a:rPr lang="cs-CZ" sz="2000" dirty="0" smtClean="0"/>
            </a:br>
            <a:r>
              <a:rPr lang="cs-CZ" sz="2000" dirty="0" smtClean="0"/>
              <a:t>s plechovkou </a:t>
            </a:r>
            <a:r>
              <a:rPr lang="cs-CZ" sz="2000" dirty="0" err="1" smtClean="0"/>
              <a:t>Campbellovy</a:t>
            </a:r>
            <a:r>
              <a:rPr lang="cs-CZ" sz="2000" dirty="0" smtClean="0"/>
              <a:t> polévky aj.)</a:t>
            </a:r>
          </a:p>
          <a:p>
            <a:r>
              <a:rPr lang="cs-CZ" sz="2000" b="1" dirty="0" err="1" smtClean="0">
                <a:solidFill>
                  <a:srgbClr val="7030A0"/>
                </a:solidFill>
              </a:rPr>
              <a:t>Land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 err="1" smtClean="0">
                <a:solidFill>
                  <a:srgbClr val="7030A0"/>
                </a:solidFill>
              </a:rPr>
              <a:t>art</a:t>
            </a:r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dirty="0" smtClean="0"/>
              <a:t>(využití krajiny, dotváření přírodního prostředí » „spirálové molo“ – Robert </a:t>
            </a:r>
            <a:r>
              <a:rPr lang="cs-CZ" sz="2000" dirty="0" err="1" smtClean="0"/>
              <a:t>Smithson</a:t>
            </a:r>
            <a:r>
              <a:rPr lang="cs-CZ" sz="2000" dirty="0" smtClean="0"/>
              <a:t>)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graffiti</a:t>
            </a:r>
            <a:r>
              <a:rPr lang="cs-CZ" sz="2000" dirty="0" smtClean="0"/>
              <a:t> (70. léta USA, původně si pouliční gangy vymezovaly svou působnost » přezdívky, nápisy; později se stává komerční záležitostí)</a:t>
            </a:r>
          </a:p>
          <a:p>
            <a:r>
              <a:rPr lang="cs-CZ" sz="2000" b="1" dirty="0" smtClean="0"/>
              <a:t>Další směry: </a:t>
            </a:r>
            <a:r>
              <a:rPr lang="cs-CZ" sz="2000" b="1" dirty="0" smtClean="0">
                <a:solidFill>
                  <a:srgbClr val="7030A0"/>
                </a:solidFill>
              </a:rPr>
              <a:t>hyperrealismus</a:t>
            </a:r>
            <a:r>
              <a:rPr lang="cs-CZ" sz="2000" dirty="0" smtClean="0"/>
              <a:t>, </a:t>
            </a:r>
            <a:r>
              <a:rPr lang="cs-CZ" sz="2000" b="1" dirty="0" smtClean="0">
                <a:solidFill>
                  <a:srgbClr val="7030A0"/>
                </a:solidFill>
              </a:rPr>
              <a:t>instalace</a:t>
            </a:r>
            <a:r>
              <a:rPr lang="cs-CZ" sz="2000" dirty="0" smtClean="0"/>
              <a:t>, </a:t>
            </a:r>
            <a:r>
              <a:rPr lang="cs-CZ" sz="2000" b="1" dirty="0" smtClean="0">
                <a:solidFill>
                  <a:srgbClr val="7030A0"/>
                </a:solidFill>
              </a:rPr>
              <a:t>umění performance</a:t>
            </a:r>
            <a:r>
              <a:rPr lang="cs-CZ" sz="2000" dirty="0" smtClean="0"/>
              <a:t>, </a:t>
            </a:r>
            <a:r>
              <a:rPr lang="cs-CZ" sz="2000" b="1" dirty="0" smtClean="0">
                <a:solidFill>
                  <a:srgbClr val="7030A0"/>
                </a:solidFill>
              </a:rPr>
              <a:t>nová média</a:t>
            </a:r>
            <a:r>
              <a:rPr lang="cs-CZ" sz="2000" dirty="0" smtClean="0"/>
              <a:t> a </a:t>
            </a:r>
            <a:r>
              <a:rPr lang="cs-CZ" sz="2000" b="1" dirty="0" smtClean="0">
                <a:solidFill>
                  <a:srgbClr val="7030A0"/>
                </a:solidFill>
              </a:rPr>
              <a:t>postmodernismus</a:t>
            </a:r>
            <a:r>
              <a:rPr lang="cs-CZ" sz="2000" dirty="0" smtClean="0"/>
              <a:t> (mísení stylů » proti racionalitě a účelnosti </a:t>
            </a:r>
            <a:br>
              <a:rPr lang="cs-CZ" sz="2000" dirty="0" smtClean="0"/>
            </a:br>
            <a:r>
              <a:rPr lang="cs-CZ" sz="2000" dirty="0" smtClean="0"/>
              <a:t>v moderní architektuře, viz paneláky apod.)</a:t>
            </a:r>
          </a:p>
          <a:p>
            <a:pPr>
              <a:buNone/>
            </a:pPr>
            <a:endParaRPr lang="cs-CZ" sz="20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b="1" u="sng" dirty="0" smtClean="0"/>
              <a:t>Ukázky (graffiti a pop </a:t>
            </a:r>
            <a:r>
              <a:rPr lang="cs-CZ" b="1" u="sng" dirty="0" err="1" smtClean="0"/>
              <a:t>art</a:t>
            </a:r>
            <a:r>
              <a:rPr lang="cs-CZ" b="1" u="sng" dirty="0" smtClean="0"/>
              <a:t>):</a:t>
            </a:r>
            <a:endParaRPr lang="cs-CZ" b="1" u="sng" dirty="0"/>
          </a:p>
        </p:txBody>
      </p:sp>
      <p:pic>
        <p:nvPicPr>
          <p:cNvPr id="2052" name="Picture 4" descr="C:\Documents and Settings\ANNY\Plocha\graffi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2466975" cy="1847850"/>
          </a:xfrm>
          <a:prstGeom prst="rect">
            <a:avLst/>
          </a:prstGeom>
          <a:noFill/>
        </p:spPr>
      </p:pic>
      <p:pic>
        <p:nvPicPr>
          <p:cNvPr id="2053" name="Picture 5" descr="C:\Documents and Settings\ANNY\Plocha\warh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1925" y="4277864"/>
            <a:ext cx="2143125" cy="21431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55576" y="3767328"/>
            <a:ext cx="2819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hlinkClick r:id="rId4"/>
              </a:rPr>
              <a:t>zdroj:www.</a:t>
            </a:r>
            <a:r>
              <a:rPr lang="cs-CZ" sz="1400" dirty="0" err="1" smtClean="0">
                <a:hlinkClick r:id="rId4"/>
              </a:rPr>
              <a:t>wallpapervortex.com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zdroj:</a:t>
            </a:r>
            <a:r>
              <a:rPr lang="cs-CZ" sz="1400" dirty="0" err="1" smtClean="0">
                <a:hlinkClick r:id="rId5"/>
              </a:rPr>
              <a:t>midlife.cz</a:t>
            </a:r>
            <a:endParaRPr lang="cs-CZ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Světové literární směry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Téma války</a:t>
            </a:r>
            <a:r>
              <a:rPr lang="cs-CZ" sz="2400" dirty="0" smtClean="0"/>
              <a:t>: </a:t>
            </a:r>
          </a:p>
          <a:p>
            <a:pPr lvl="1"/>
            <a:r>
              <a:rPr lang="cs-CZ" sz="2400" dirty="0" smtClean="0"/>
              <a:t>a) díla s prvky dokumentu (R. </a:t>
            </a:r>
            <a:r>
              <a:rPr lang="cs-CZ" sz="2400" dirty="0" err="1" smtClean="0"/>
              <a:t>Merle</a:t>
            </a:r>
            <a:r>
              <a:rPr lang="cs-CZ" sz="2400" dirty="0" smtClean="0"/>
              <a:t>, B. </a:t>
            </a:r>
            <a:r>
              <a:rPr lang="cs-CZ" sz="2400" dirty="0" err="1" smtClean="0"/>
              <a:t>Polevoj</a:t>
            </a:r>
            <a:r>
              <a:rPr lang="cs-CZ" sz="2400" dirty="0" smtClean="0"/>
              <a:t>)</a:t>
            </a:r>
          </a:p>
          <a:p>
            <a:pPr lvl="1"/>
            <a:r>
              <a:rPr lang="cs-CZ" sz="2400" dirty="0" smtClean="0"/>
              <a:t>b) prózy deziluze (N. </a:t>
            </a:r>
            <a:r>
              <a:rPr lang="cs-CZ" sz="2400" dirty="0" err="1" smtClean="0"/>
              <a:t>Mailer</a:t>
            </a:r>
            <a:r>
              <a:rPr lang="cs-CZ" sz="2400" dirty="0" smtClean="0"/>
              <a:t>, </a:t>
            </a:r>
            <a:r>
              <a:rPr lang="cs-CZ" sz="2400" dirty="0" err="1" smtClean="0"/>
              <a:t>Joseph</a:t>
            </a:r>
            <a:r>
              <a:rPr lang="cs-CZ" sz="2400" dirty="0" smtClean="0"/>
              <a:t> Heller)</a:t>
            </a:r>
          </a:p>
          <a:p>
            <a:pPr lvl="1"/>
            <a:r>
              <a:rPr lang="cs-CZ" sz="2400" dirty="0" smtClean="0"/>
              <a:t>c) tematika koncentračních táborů a genocidy židů (W. </a:t>
            </a:r>
            <a:r>
              <a:rPr lang="cs-CZ" sz="2400" dirty="0" err="1" smtClean="0"/>
              <a:t>Styron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Existencialismus:</a:t>
            </a:r>
            <a:r>
              <a:rPr lang="cs-CZ" sz="2400" dirty="0" smtClean="0"/>
              <a:t> (J. P. </a:t>
            </a:r>
            <a:r>
              <a:rPr lang="cs-CZ" sz="2400" dirty="0" err="1" smtClean="0"/>
              <a:t>Sartre</a:t>
            </a:r>
            <a:r>
              <a:rPr lang="cs-CZ" sz="2400" dirty="0" smtClean="0"/>
              <a:t>, A. </a:t>
            </a:r>
            <a:r>
              <a:rPr lang="cs-CZ" sz="2400" dirty="0" err="1" smtClean="0"/>
              <a:t>Camus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„Rozhněvané generace“</a:t>
            </a:r>
            <a:r>
              <a:rPr lang="cs-CZ" sz="2400" b="1" dirty="0" smtClean="0"/>
              <a:t>:</a:t>
            </a:r>
          </a:p>
          <a:p>
            <a:pPr lvl="1">
              <a:buFontTx/>
              <a:buChar char="-"/>
            </a:pPr>
            <a:r>
              <a:rPr lang="cs-CZ" sz="2400" dirty="0" smtClean="0"/>
              <a:t>a) </a:t>
            </a:r>
            <a:r>
              <a:rPr lang="cs-CZ" sz="2400" dirty="0" err="1" smtClean="0"/>
              <a:t>Betnici</a:t>
            </a:r>
            <a:r>
              <a:rPr lang="cs-CZ" sz="2400" dirty="0" smtClean="0"/>
              <a:t> (Ch. </a:t>
            </a:r>
            <a:r>
              <a:rPr lang="cs-CZ" sz="2400" dirty="0" err="1" smtClean="0"/>
              <a:t>Bukowski</a:t>
            </a:r>
            <a:r>
              <a:rPr lang="cs-CZ" sz="2400" dirty="0" smtClean="0"/>
              <a:t>, J. </a:t>
            </a:r>
            <a:r>
              <a:rPr lang="cs-CZ" sz="2400" dirty="0" err="1" smtClean="0"/>
              <a:t>Kerouac</a:t>
            </a:r>
            <a:r>
              <a:rPr lang="cs-CZ" sz="2400" dirty="0" smtClean="0"/>
              <a:t>, A. </a:t>
            </a:r>
            <a:r>
              <a:rPr lang="cs-CZ" sz="2400" dirty="0" err="1" smtClean="0"/>
              <a:t>Ginsberg</a:t>
            </a:r>
            <a:r>
              <a:rPr lang="cs-CZ" sz="2400" dirty="0" smtClean="0"/>
              <a:t>)</a:t>
            </a:r>
          </a:p>
          <a:p>
            <a:pPr lvl="1">
              <a:buFontTx/>
              <a:buChar char="-"/>
            </a:pPr>
            <a:r>
              <a:rPr lang="cs-CZ" sz="2400" dirty="0" smtClean="0"/>
              <a:t>b) Rozhněvaní mladí muži (K. </a:t>
            </a:r>
            <a:r>
              <a:rPr lang="cs-CZ" sz="2400" dirty="0" err="1" smtClean="0"/>
              <a:t>Amis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err="1" smtClean="0"/>
              <a:t>Antiutopie</a:t>
            </a:r>
            <a:r>
              <a:rPr lang="cs-CZ" sz="2400" b="1" u="sng" dirty="0" smtClean="0"/>
              <a:t>:</a:t>
            </a:r>
            <a:r>
              <a:rPr lang="cs-CZ" sz="2400" dirty="0" smtClean="0"/>
              <a:t> (G. </a:t>
            </a:r>
            <a:r>
              <a:rPr lang="cs-CZ" sz="2400" dirty="0" err="1" smtClean="0"/>
              <a:t>Orwell</a:t>
            </a:r>
            <a:r>
              <a:rPr lang="cs-CZ" sz="2400" dirty="0" smtClean="0"/>
              <a:t>, W. </a:t>
            </a:r>
            <a:r>
              <a:rPr lang="cs-CZ" sz="2400" dirty="0" err="1" smtClean="0"/>
              <a:t>Golding</a:t>
            </a:r>
            <a:r>
              <a:rPr lang="cs-CZ" sz="2400" dirty="0" smtClean="0"/>
              <a:t>)</a:t>
            </a:r>
          </a:p>
          <a:p>
            <a:pPr lvl="1">
              <a:buNone/>
            </a:pPr>
            <a:endParaRPr lang="cs-CZ" sz="1600" dirty="0" smtClean="0"/>
          </a:p>
          <a:p>
            <a:pPr lvl="1">
              <a:buFont typeface="Arial" pitchFamily="34" charset="0"/>
              <a:buChar char="•"/>
            </a:pPr>
            <a:endParaRPr lang="cs-CZ" sz="2000" b="1" u="sng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Světové literární směry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Magický realismus:</a:t>
            </a:r>
            <a:r>
              <a:rPr lang="cs-CZ" sz="2400" dirty="0" smtClean="0"/>
              <a:t> (G. G. </a:t>
            </a:r>
            <a:r>
              <a:rPr lang="cs-CZ" sz="2400" dirty="0" err="1" smtClean="0"/>
              <a:t>Márquez</a:t>
            </a:r>
            <a:r>
              <a:rPr lang="cs-CZ" sz="2400" dirty="0" smtClean="0"/>
              <a:t>, J. L. </a:t>
            </a:r>
            <a:r>
              <a:rPr lang="cs-CZ" sz="2400" dirty="0" err="1" smtClean="0"/>
              <a:t>Borges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Postmodernismus:</a:t>
            </a:r>
            <a:r>
              <a:rPr lang="cs-CZ" sz="2400" dirty="0" smtClean="0"/>
              <a:t> (J. </a:t>
            </a:r>
            <a:r>
              <a:rPr lang="cs-CZ" sz="2400" dirty="0" err="1" smtClean="0"/>
              <a:t>Irving</a:t>
            </a:r>
            <a:r>
              <a:rPr lang="cs-CZ" sz="2400" dirty="0" smtClean="0"/>
              <a:t>, U. </a:t>
            </a:r>
            <a:r>
              <a:rPr lang="cs-CZ" sz="2400" dirty="0" err="1" smtClean="0"/>
              <a:t>Eco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Neorealismus:</a:t>
            </a:r>
            <a:r>
              <a:rPr lang="cs-CZ" sz="2400" dirty="0" smtClean="0"/>
              <a:t> (A. </a:t>
            </a:r>
            <a:r>
              <a:rPr lang="cs-CZ" sz="2400" dirty="0" err="1" smtClean="0"/>
              <a:t>Moravia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Nový román: </a:t>
            </a:r>
            <a:r>
              <a:rPr lang="cs-CZ" sz="2400" dirty="0" smtClean="0"/>
              <a:t>(A. </a:t>
            </a:r>
            <a:r>
              <a:rPr lang="cs-CZ" sz="2400" dirty="0" err="1" smtClean="0"/>
              <a:t>Robbe</a:t>
            </a:r>
            <a:r>
              <a:rPr lang="cs-CZ" sz="2400" dirty="0" smtClean="0"/>
              <a:t>-</a:t>
            </a:r>
            <a:r>
              <a:rPr lang="cs-CZ" sz="2400" dirty="0" err="1" smtClean="0"/>
              <a:t>Grillet</a:t>
            </a:r>
            <a:r>
              <a:rPr lang="cs-CZ" sz="2400" dirty="0" smtClean="0"/>
              <a:t>, </a:t>
            </a:r>
            <a:r>
              <a:rPr lang="cs-CZ" sz="2400" dirty="0" err="1" smtClean="0"/>
              <a:t>Nathalie</a:t>
            </a:r>
            <a:r>
              <a:rPr lang="cs-CZ" sz="2400" dirty="0" smtClean="0"/>
              <a:t> </a:t>
            </a:r>
            <a:r>
              <a:rPr lang="cs-CZ" sz="2400" dirty="0" err="1" smtClean="0"/>
              <a:t>Sarrautová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Absurdní literatura/drama:</a:t>
            </a:r>
            <a:r>
              <a:rPr lang="cs-CZ" sz="2400" b="1" dirty="0" smtClean="0"/>
              <a:t> </a:t>
            </a:r>
            <a:r>
              <a:rPr lang="cs-CZ" sz="2400" dirty="0" smtClean="0"/>
              <a:t>(E. </a:t>
            </a:r>
            <a:r>
              <a:rPr lang="cs-CZ" sz="2400" dirty="0" err="1" smtClean="0"/>
              <a:t>Ionesco</a:t>
            </a:r>
            <a:r>
              <a:rPr lang="cs-CZ" sz="2400" dirty="0" smtClean="0"/>
              <a:t>, Samuel </a:t>
            </a:r>
            <a:r>
              <a:rPr lang="cs-CZ" sz="2400" dirty="0" err="1" smtClean="0"/>
              <a:t>Beckett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Další významné národní literatury, poezie </a:t>
            </a:r>
            <a:br>
              <a:rPr lang="cs-CZ" sz="2400" b="1" u="sng" dirty="0" smtClean="0"/>
            </a:br>
            <a:r>
              <a:rPr lang="cs-CZ" sz="2400" b="1" u="sng" dirty="0" smtClean="0"/>
              <a:t>i drama:</a:t>
            </a:r>
            <a:r>
              <a:rPr lang="cs-CZ" sz="2400" dirty="0" smtClean="0"/>
              <a:t> (A. </a:t>
            </a:r>
            <a:r>
              <a:rPr lang="cs-CZ" sz="2400" dirty="0" err="1" smtClean="0"/>
              <a:t>Solženicyn</a:t>
            </a:r>
            <a:r>
              <a:rPr lang="cs-CZ" sz="2400" dirty="0" smtClean="0"/>
              <a:t>, Boris </a:t>
            </a:r>
            <a:r>
              <a:rPr lang="cs-CZ" sz="2400" dirty="0" err="1" smtClean="0"/>
              <a:t>Pasternak</a:t>
            </a:r>
            <a:r>
              <a:rPr lang="cs-CZ" sz="2400" dirty="0" smtClean="0"/>
              <a:t>, </a:t>
            </a:r>
            <a:br>
              <a:rPr lang="cs-CZ" sz="2400" dirty="0" smtClean="0"/>
            </a:br>
            <a:r>
              <a:rPr lang="cs-CZ" sz="2400" dirty="0" smtClean="0"/>
              <a:t>R. </a:t>
            </a:r>
            <a:r>
              <a:rPr lang="cs-CZ" sz="2400" dirty="0" err="1" smtClean="0"/>
              <a:t>Queneau</a:t>
            </a:r>
            <a:r>
              <a:rPr lang="cs-CZ" sz="2400" dirty="0" smtClean="0"/>
              <a:t>, J. </a:t>
            </a:r>
            <a:r>
              <a:rPr lang="cs-CZ" sz="2400" dirty="0" err="1" smtClean="0"/>
              <a:t>Prévert</a:t>
            </a:r>
            <a:r>
              <a:rPr lang="cs-CZ" sz="2400" dirty="0" smtClean="0"/>
              <a:t>, A. Miller, K. </a:t>
            </a:r>
            <a:r>
              <a:rPr lang="cs-CZ" sz="2400" dirty="0" err="1" smtClean="0"/>
              <a:t>Kesey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Česká literatura po roce 1945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Téma války: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		- a) </a:t>
            </a:r>
            <a:r>
              <a:rPr lang="cs-CZ" sz="2400" u="sng" dirty="0" smtClean="0"/>
              <a:t>poezie</a:t>
            </a:r>
            <a:r>
              <a:rPr lang="cs-CZ" sz="2400" dirty="0" smtClean="0"/>
              <a:t> (rychlou reakci umožňují krátké poetické texty významných básníků » J. Seifert, </a:t>
            </a:r>
            <a:br>
              <a:rPr lang="cs-CZ" sz="2400" dirty="0" smtClean="0"/>
            </a:br>
            <a:r>
              <a:rPr lang="cs-CZ" sz="2400" dirty="0" smtClean="0"/>
              <a:t>F. </a:t>
            </a:r>
            <a:r>
              <a:rPr lang="cs-CZ" sz="2400" dirty="0" err="1" smtClean="0"/>
              <a:t>Hrubín</a:t>
            </a:r>
            <a:r>
              <a:rPr lang="cs-CZ" sz="2400" dirty="0" smtClean="0"/>
              <a:t>; nové básnické směry » Skupina 42, </a:t>
            </a:r>
            <a:r>
              <a:rPr lang="cs-CZ" sz="2400" dirty="0" err="1" smtClean="0"/>
              <a:t>Květnáci</a:t>
            </a:r>
            <a:r>
              <a:rPr lang="cs-CZ" sz="2400" dirty="0" smtClean="0"/>
              <a:t>)</a:t>
            </a:r>
          </a:p>
          <a:p>
            <a:pPr>
              <a:buNone/>
            </a:pPr>
            <a:r>
              <a:rPr lang="cs-CZ" sz="2400" dirty="0" smtClean="0"/>
              <a:t>		- b) </a:t>
            </a:r>
            <a:r>
              <a:rPr lang="cs-CZ" sz="2400" u="sng" dirty="0" smtClean="0"/>
              <a:t>próza</a:t>
            </a:r>
            <a:r>
              <a:rPr lang="cs-CZ" sz="2400" dirty="0" smtClean="0"/>
              <a:t> (L. Fuks, A. </a:t>
            </a:r>
            <a:r>
              <a:rPr lang="cs-CZ" sz="2400" dirty="0" err="1" smtClean="0"/>
              <a:t>Lustig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Samizdat: </a:t>
            </a:r>
          </a:p>
          <a:p>
            <a:pPr lvl="2">
              <a:buFontTx/>
              <a:buChar char="-"/>
            </a:pPr>
            <a:r>
              <a:rPr lang="cs-CZ" dirty="0" smtClean="0"/>
              <a:t>a) </a:t>
            </a:r>
            <a:r>
              <a:rPr lang="cs-CZ" u="sng" dirty="0" smtClean="0"/>
              <a:t>český a slovenský underground </a:t>
            </a:r>
            <a:r>
              <a:rPr lang="cs-CZ" dirty="0" smtClean="0"/>
              <a:t>(E. Bondy, </a:t>
            </a:r>
            <a:br>
              <a:rPr lang="cs-CZ" dirty="0" smtClean="0"/>
            </a:br>
            <a:r>
              <a:rPr lang="cs-CZ" dirty="0" smtClean="0"/>
              <a:t>I. M. </a:t>
            </a:r>
            <a:r>
              <a:rPr lang="cs-CZ" dirty="0" err="1" smtClean="0"/>
              <a:t>Jirous</a:t>
            </a:r>
            <a:r>
              <a:rPr lang="cs-CZ" dirty="0" smtClean="0"/>
              <a:t>)</a:t>
            </a:r>
          </a:p>
          <a:p>
            <a:pPr lvl="2">
              <a:buFontTx/>
              <a:buChar char="-"/>
            </a:pPr>
            <a:r>
              <a:rPr lang="cs-CZ" dirty="0" smtClean="0"/>
              <a:t>b) </a:t>
            </a:r>
            <a:r>
              <a:rPr lang="cs-CZ" u="sng" dirty="0" smtClean="0"/>
              <a:t>edice Petlice, Expedice </a:t>
            </a:r>
            <a:r>
              <a:rPr lang="cs-CZ" dirty="0" smtClean="0"/>
              <a:t>(L. Vaculík, </a:t>
            </a:r>
            <a:br>
              <a:rPr lang="cs-CZ" dirty="0" smtClean="0"/>
            </a:br>
            <a:r>
              <a:rPr lang="cs-CZ" dirty="0" smtClean="0"/>
              <a:t>E. </a:t>
            </a:r>
            <a:r>
              <a:rPr lang="cs-CZ" dirty="0" err="1" smtClean="0"/>
              <a:t>Kantůrková</a:t>
            </a:r>
            <a:r>
              <a:rPr lang="cs-CZ" dirty="0" smtClean="0"/>
              <a:t>, V. Havel)</a:t>
            </a:r>
          </a:p>
          <a:p>
            <a:pPr lvl="2">
              <a:buNone/>
            </a:pPr>
            <a:r>
              <a:rPr lang="cs-CZ" dirty="0" smtClean="0"/>
              <a:t>- c) </a:t>
            </a:r>
            <a:r>
              <a:rPr lang="cs-CZ" u="sng" dirty="0" smtClean="0"/>
              <a:t>poezie písničkářů </a:t>
            </a:r>
            <a:r>
              <a:rPr lang="cs-CZ" dirty="0" smtClean="0"/>
              <a:t>(J. </a:t>
            </a:r>
            <a:r>
              <a:rPr lang="cs-CZ" dirty="0" err="1" smtClean="0"/>
              <a:t>Kainar</a:t>
            </a:r>
            <a:r>
              <a:rPr lang="cs-CZ" dirty="0" smtClean="0"/>
              <a:t> » hudba K. Kryla)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Česká literatura po roce 1945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pitchFamily="34" charset="0"/>
              <a:buChar char="•"/>
            </a:pPr>
            <a:endParaRPr lang="cs-CZ" sz="2400" b="1" u="sng" dirty="0" smtClean="0"/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Exil:</a:t>
            </a:r>
            <a:r>
              <a:rPr lang="cs-CZ" sz="2400" dirty="0" smtClean="0"/>
              <a:t> (P. Tigrid, F. Peroutka, Milan Kundera, Josef </a:t>
            </a:r>
            <a:r>
              <a:rPr lang="cs-CZ" sz="2400" dirty="0" err="1" smtClean="0"/>
              <a:t>Škvorecký</a:t>
            </a:r>
            <a:r>
              <a:rPr lang="cs-CZ" sz="24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2400" b="1" u="sng" dirty="0" smtClean="0"/>
              <a:t>Oficiální tvorba: </a:t>
            </a:r>
            <a:r>
              <a:rPr lang="cs-CZ" sz="2400" dirty="0" smtClean="0"/>
              <a:t>(B. Hrabal, O. Pavel, </a:t>
            </a:r>
            <a:r>
              <a:rPr lang="cs-CZ" sz="2400" dirty="0" err="1" smtClean="0"/>
              <a:t>Vl</a:t>
            </a:r>
            <a:r>
              <a:rPr lang="cs-CZ" sz="2400" dirty="0" smtClean="0"/>
              <a:t>. </a:t>
            </a:r>
            <a:r>
              <a:rPr lang="cs-CZ" sz="2400" dirty="0" err="1" smtClean="0"/>
              <a:t>Neff</a:t>
            </a:r>
            <a:r>
              <a:rPr lang="cs-CZ" sz="2400" dirty="0" smtClean="0"/>
              <a:t>, </a:t>
            </a:r>
            <a:br>
              <a:rPr lang="cs-CZ" sz="2400" dirty="0" smtClean="0"/>
            </a:br>
            <a:r>
              <a:rPr lang="cs-CZ" sz="2400" dirty="0" smtClean="0"/>
              <a:t>J. Šotola, </a:t>
            </a:r>
            <a:r>
              <a:rPr lang="cs-CZ" sz="2400" dirty="0" err="1" smtClean="0"/>
              <a:t>Vl</a:t>
            </a:r>
            <a:r>
              <a:rPr lang="cs-CZ" sz="2400" dirty="0" smtClean="0"/>
              <a:t>. </a:t>
            </a:r>
            <a:r>
              <a:rPr lang="cs-CZ" sz="2400" dirty="0" err="1" smtClean="0"/>
              <a:t>Körner</a:t>
            </a:r>
            <a:r>
              <a:rPr lang="cs-CZ" sz="2400" dirty="0" smtClean="0"/>
              <a:t>)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Odkazy, literatura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SOUKAL, J. </a:t>
            </a:r>
            <a:r>
              <a:rPr lang="cs-CZ" sz="2000" i="1" dirty="0" smtClean="0"/>
              <a:t>Literatura pro IV. ročník gymnázií</a:t>
            </a:r>
            <a:r>
              <a:rPr lang="cs-CZ" sz="2000" dirty="0" smtClean="0"/>
              <a:t>. Praha : SPN, 2005. ISBN 80-7235-311-X.</a:t>
            </a:r>
          </a:p>
          <a:p>
            <a:pPr>
              <a:buNone/>
            </a:pPr>
            <a:r>
              <a:rPr lang="cs-CZ" sz="2000" dirty="0" smtClean="0"/>
              <a:t>PROKOP, </a:t>
            </a:r>
            <a:r>
              <a:rPr lang="cs-CZ" sz="2000" dirty="0" err="1" smtClean="0"/>
              <a:t>Vl</a:t>
            </a:r>
            <a:r>
              <a:rPr lang="cs-CZ" sz="2000" dirty="0" smtClean="0"/>
              <a:t>. </a:t>
            </a:r>
            <a:r>
              <a:rPr lang="cs-CZ" sz="2000" i="1" dirty="0" smtClean="0"/>
              <a:t>Přehled světové literatury 20. století : pro výuku literatury na středních školách</a:t>
            </a:r>
            <a:r>
              <a:rPr lang="cs-CZ" sz="2000" dirty="0" smtClean="0"/>
              <a:t>. Sokolov : O. K. -Soft, 2011.</a:t>
            </a:r>
          </a:p>
          <a:p>
            <a:pPr>
              <a:buNone/>
            </a:pPr>
            <a:r>
              <a:rPr lang="cs-CZ" sz="2000" dirty="0" smtClean="0"/>
              <a:t>PROKOP, </a:t>
            </a:r>
            <a:r>
              <a:rPr lang="cs-CZ" sz="2000" dirty="0" err="1" smtClean="0"/>
              <a:t>Vl</a:t>
            </a:r>
            <a:r>
              <a:rPr lang="cs-CZ" sz="2000" dirty="0" smtClean="0"/>
              <a:t>. </a:t>
            </a:r>
            <a:r>
              <a:rPr lang="cs-CZ" sz="2000" i="1" dirty="0" smtClean="0"/>
              <a:t>Přehled české literatury 20. století : pro výuku literatury na středních školách</a:t>
            </a:r>
            <a:r>
              <a:rPr lang="cs-CZ" sz="2000" dirty="0" smtClean="0"/>
              <a:t>. Sokolov : O. K. – Soft, 2011.</a:t>
            </a: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188</TotalTime>
  <Words>588</Words>
  <Application>Microsoft Office PowerPoint</Application>
  <PresentationFormat>Předvádění na obrazovce (4:3)</PresentationFormat>
  <Paragraphs>105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PREZENTACE_VOSHK_logolinkEU</vt:lpstr>
      <vt:lpstr>Dějiny, společnost, umění, kultura  a literatura ve druhé polovině 20. století</vt:lpstr>
      <vt:lpstr>Tento učební materiál vznikl za podpory OPVK 1.5</vt:lpstr>
      <vt:lpstr>Historické události</vt:lpstr>
      <vt:lpstr>Společnost</vt:lpstr>
      <vt:lpstr>Umění a kultura</vt:lpstr>
      <vt:lpstr>Umění a kultura</vt:lpstr>
      <vt:lpstr>Světové literární směry</vt:lpstr>
      <vt:lpstr>Světové literární směry</vt:lpstr>
      <vt:lpstr>Česká literatura po roce 1945</vt:lpstr>
      <vt:lpstr>Česká literatura po roce 1945</vt:lpstr>
      <vt:lpstr>Odkazy, literatura</vt:lpstr>
    </vt:vector>
  </TitlesOfParts>
  <Company>KGB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literatura ve druhé polovině 20. století</dc:title>
  <dc:creator>HAHANICKA</dc:creator>
  <cp:lastModifiedBy>An</cp:lastModifiedBy>
  <cp:revision>15</cp:revision>
  <dcterms:created xsi:type="dcterms:W3CDTF">2012-09-19T09:24:02Z</dcterms:created>
  <dcterms:modified xsi:type="dcterms:W3CDTF">2013-05-24T09:28:06Z</dcterms:modified>
</cp:coreProperties>
</file>