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  <p:sldId id="284" r:id="rId9"/>
    <p:sldId id="285" r:id="rId10"/>
    <p:sldId id="283" r:id="rId11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1171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Jakub Arbes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20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07. 05. 2012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6583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CSA_OPVK15_005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Český jazyk</a:t>
                      </a:r>
                      <a:r>
                        <a:rPr lang="cs-CZ" sz="1600" baseline="0" dirty="0" smtClean="0"/>
                        <a:t> a literatura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Česká literatura 2.</a:t>
                      </a:r>
                      <a:r>
                        <a:rPr lang="cs-CZ" sz="1600" baseline="0" dirty="0" smtClean="0"/>
                        <a:t> poloviny 19. století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Jakub Arbes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Mgr. Taťána Krčálová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09.</a:t>
                      </a:r>
                      <a:r>
                        <a:rPr lang="cs-CZ" sz="1600" baseline="0" dirty="0" smtClean="0"/>
                        <a:t> 05. 2012, 2.A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 minut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Projektor, PC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</a:t>
                      </a:r>
                      <a:r>
                        <a:rPr lang="cs-CZ" sz="1600" baseline="0" dirty="0" smtClean="0"/>
                        <a:t> se se životem a tvorbou Jakuba Arbesa, pochopit znaky romaneta.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Jakub Arbes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026" name="Picture 2" descr="C:\Documents and Settings\prace\Plocha\490px-Jakub_Arbes_1884_Mara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2430" y="1656272"/>
            <a:ext cx="3821502" cy="47000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15807"/>
          </a:xfrm>
        </p:spPr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0446"/>
            <a:ext cx="8229600" cy="5287992"/>
          </a:xfrm>
        </p:spPr>
        <p:txBody>
          <a:bodyPr/>
          <a:lstStyle/>
          <a:p>
            <a:r>
              <a:rPr lang="cs-CZ" dirty="0" smtClean="0"/>
              <a:t>*12. června 1840 v Praze na Smíchově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† 8. dubna 1914 tamtéž</a:t>
            </a:r>
          </a:p>
          <a:p>
            <a:endParaRPr lang="cs-CZ" dirty="0" smtClean="0"/>
          </a:p>
          <a:p>
            <a:r>
              <a:rPr lang="cs-CZ" dirty="0" smtClean="0"/>
              <a:t>český spisovatel a novinář</a:t>
            </a:r>
          </a:p>
          <a:p>
            <a:endParaRPr lang="cs-CZ" dirty="0" smtClean="0"/>
          </a:p>
          <a:p>
            <a:r>
              <a:rPr lang="cs-CZ" dirty="0" smtClean="0"/>
              <a:t>sympatizoval s májovci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6650"/>
            <a:ext cx="8229600" cy="7418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88522"/>
            <a:ext cx="8229600" cy="5633048"/>
          </a:xfrm>
        </p:spPr>
        <p:txBody>
          <a:bodyPr>
            <a:normAutofit/>
          </a:bodyPr>
          <a:lstStyle/>
          <a:p>
            <a:r>
              <a:rPr lang="cs-CZ" dirty="0" smtClean="0"/>
              <a:t>V rodném Smíchově strávil celé mládí.</a:t>
            </a:r>
          </a:p>
          <a:p>
            <a:r>
              <a:rPr lang="cs-CZ" dirty="0" smtClean="0"/>
              <a:t>Studia začínal na nižší reálce u sv. Jakuba, kde </a:t>
            </a:r>
            <a:r>
              <a:rPr lang="cs-CZ" b="1" u="sng" dirty="0" smtClean="0"/>
              <a:t>se seznámil s Juliem Zeyerem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Pokračoval na novoměstské vyšší německé reálce, kde </a:t>
            </a:r>
            <a:r>
              <a:rPr lang="cs-CZ" b="1" u="sng" dirty="0" smtClean="0"/>
              <a:t>poznal Jana Nerudu </a:t>
            </a:r>
            <a:r>
              <a:rPr lang="cs-CZ" dirty="0" smtClean="0"/>
              <a:t>jako učitele češtiny.</a:t>
            </a:r>
          </a:p>
          <a:p>
            <a:r>
              <a:rPr lang="cs-CZ" dirty="0" smtClean="0"/>
              <a:t>Na škole zůstal do roku 1859. Poté sice od roku 1859 studoval v Praze polytechniku, ale více se věnoval jiným oborům a stal se žurnalistou a spisovatelem.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19509"/>
          </a:xfrm>
        </p:spPr>
        <p:txBody>
          <a:bodyPr/>
          <a:lstStyle/>
          <a:p>
            <a:r>
              <a:rPr lang="cs-CZ" dirty="0" smtClean="0"/>
              <a:t>Žurnalistika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19509"/>
            <a:ext cx="8229600" cy="590196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Začínal roku 1867 v redakci časopisu </a:t>
            </a:r>
            <a:r>
              <a:rPr lang="cs-CZ" b="1" i="1" u="sng" dirty="0" smtClean="0"/>
              <a:t>Hlas.</a:t>
            </a:r>
            <a:endParaRPr lang="cs-CZ" b="1" u="sng" dirty="0" smtClean="0"/>
          </a:p>
          <a:p>
            <a:r>
              <a:rPr lang="cs-CZ" dirty="0" smtClean="0"/>
              <a:t>V polovině roku 1868 se stal odpovědným </a:t>
            </a:r>
            <a:r>
              <a:rPr lang="cs-CZ" b="1" u="sng" dirty="0" smtClean="0"/>
              <a:t>redaktorem </a:t>
            </a:r>
            <a:r>
              <a:rPr lang="cs-CZ" b="1" i="1" u="sng" dirty="0" smtClean="0"/>
              <a:t>Národních listů</a:t>
            </a:r>
            <a:r>
              <a:rPr lang="cs-CZ" dirty="0" smtClean="0"/>
              <a:t>. </a:t>
            </a:r>
          </a:p>
          <a:p>
            <a:r>
              <a:rPr lang="cs-CZ" dirty="0" smtClean="0"/>
              <a:t>V letech 1876 – 1879 působil jako </a:t>
            </a:r>
            <a:r>
              <a:rPr lang="cs-CZ" b="1" u="sng" dirty="0" smtClean="0"/>
              <a:t>dramaturg </a:t>
            </a:r>
            <a:r>
              <a:rPr lang="cs-CZ" b="1" i="1" u="sng" dirty="0" smtClean="0"/>
              <a:t>Prozatímního divadla</a:t>
            </a:r>
            <a:r>
              <a:rPr lang="cs-CZ" dirty="0" smtClean="0"/>
              <a:t>.</a:t>
            </a:r>
          </a:p>
          <a:p>
            <a:r>
              <a:rPr lang="cs-CZ" dirty="0" smtClean="0"/>
              <a:t>Spolu s Mikolášem Alšem vydával satirický časopis </a:t>
            </a:r>
            <a:r>
              <a:rPr lang="cs-CZ" b="1" i="1" u="sng" dirty="0" smtClean="0"/>
              <a:t>Šotek</a:t>
            </a:r>
            <a:r>
              <a:rPr lang="cs-CZ" dirty="0" smtClean="0"/>
              <a:t> (1880 – 1881). </a:t>
            </a:r>
          </a:p>
          <a:p>
            <a:r>
              <a:rPr lang="cs-CZ" dirty="0" smtClean="0"/>
              <a:t>Založil několik časopisů: Volné slovo, Hlas předměstí, Věstník Jednoty řemesel, Slovenský kalendář. </a:t>
            </a:r>
          </a:p>
          <a:p>
            <a:r>
              <a:rPr lang="cs-CZ" dirty="0" smtClean="0"/>
              <a:t>Mnohdy psát veřejně nesměl a nacházel útočiště ve stolní společnosti Mahábhárata.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0770"/>
            <a:ext cx="8229600" cy="65560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Spisovatel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76377"/>
            <a:ext cx="8229600" cy="594509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 průběhu své literární činnosti si vytvořil velice oddaný vztah k </a:t>
            </a:r>
            <a:r>
              <a:rPr lang="cs-CZ" b="1" u="sng" dirty="0" smtClean="0"/>
              <a:t>Janu Nerudovi</a:t>
            </a:r>
            <a:r>
              <a:rPr lang="cs-CZ" dirty="0" smtClean="0"/>
              <a:t>, kterého považoval za svůj vzor. Dalším vzorem mu byl </a:t>
            </a:r>
            <a:r>
              <a:rPr lang="cs-CZ" b="1" u="sng" dirty="0" smtClean="0"/>
              <a:t>Karel Hynek Mácha</a:t>
            </a:r>
            <a:r>
              <a:rPr lang="cs-CZ" dirty="0" smtClean="0"/>
              <a:t>, ke kterému choval obrovský obdiv. </a:t>
            </a:r>
          </a:p>
          <a:p>
            <a:r>
              <a:rPr lang="cs-CZ" dirty="0" smtClean="0"/>
              <a:t>Volil náměty ze současného pražského života. </a:t>
            </a:r>
          </a:p>
          <a:p>
            <a:r>
              <a:rPr lang="cs-CZ" dirty="0" smtClean="0"/>
              <a:t>Zavedl nový způsob literární tvorby – </a:t>
            </a:r>
            <a:r>
              <a:rPr lang="cs-CZ" b="1" u="sng" dirty="0" smtClean="0"/>
              <a:t>romaneto</a:t>
            </a:r>
            <a:r>
              <a:rPr lang="cs-CZ" dirty="0" smtClean="0"/>
              <a:t>, tj. obsáhlejší povídka s dobrodružným, napínavým dějem. Námětem jsou neobvyklé jevy, tajemnost, která nakonec najde racionální vysvětlení. </a:t>
            </a:r>
          </a:p>
          <a:p>
            <a:r>
              <a:rPr lang="cs-CZ" dirty="0" smtClean="0"/>
              <a:t>Pro prvky fantastiky ve svém díle (zejména </a:t>
            </a:r>
            <a:r>
              <a:rPr lang="cs-CZ" b="1" i="1" u="sng" dirty="0" smtClean="0"/>
              <a:t>Newtonův mozek</a:t>
            </a:r>
            <a:r>
              <a:rPr lang="cs-CZ" b="1" u="sng" dirty="0" smtClean="0"/>
              <a:t> a </a:t>
            </a:r>
            <a:r>
              <a:rPr lang="cs-CZ" b="1" i="1" u="sng" dirty="0" smtClean="0"/>
              <a:t>Poslední dnové lidstva</a:t>
            </a:r>
            <a:r>
              <a:rPr lang="cs-CZ" dirty="0" smtClean="0"/>
              <a:t>) je dnes Arbes řazen i mezi autory sci-fi.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2143"/>
            <a:ext cx="8229600" cy="7591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Newtonův mozek -ukázka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1155" y="871268"/>
            <a:ext cx="8781690" cy="585020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„…..Podařilo se mi </a:t>
            </a:r>
            <a:r>
              <a:rPr lang="cs-CZ" sz="2200" dirty="0" err="1" smtClean="0"/>
              <a:t>vynalézti</a:t>
            </a:r>
            <a:r>
              <a:rPr lang="cs-CZ" sz="2200" dirty="0" smtClean="0"/>
              <a:t>, vlastně </a:t>
            </a:r>
            <a:r>
              <a:rPr lang="cs-CZ" sz="2200" dirty="0" err="1" smtClean="0"/>
              <a:t>použíti</a:t>
            </a:r>
            <a:r>
              <a:rPr lang="cs-CZ" sz="2200" dirty="0" smtClean="0"/>
              <a:t> od pravěku známého motoru převzácného druhu, motoru, jenž předčí rychlost světla, ba i rychlost posud za nejrychlejší pokládané síly přírodní – elektřiny…“</a:t>
            </a:r>
          </a:p>
          <a:p>
            <a:pPr marL="0" indent="0">
              <a:buNone/>
            </a:pPr>
            <a:r>
              <a:rPr lang="cs-CZ" sz="2200" dirty="0" smtClean="0"/>
              <a:t>„</a:t>
            </a:r>
            <a:r>
              <a:rPr lang="cs-CZ" sz="2200" dirty="0" err="1" smtClean="0"/>
              <a:t>Toť</a:t>
            </a:r>
            <a:r>
              <a:rPr lang="cs-CZ" sz="2200" dirty="0" smtClean="0"/>
              <a:t> utopie!“ zaznělo opětně z různých stran.</a:t>
            </a:r>
          </a:p>
          <a:p>
            <a:pPr marL="0" indent="0">
              <a:buNone/>
            </a:pPr>
            <a:r>
              <a:rPr lang="cs-CZ" sz="2200" dirty="0" smtClean="0"/>
              <a:t>„A přece později dokážu opak toho, pokračoval přítel: „neboť nejen sílu samu, i přístroj, kterýmž možno účinek podivuhodné síly té </a:t>
            </a:r>
            <a:r>
              <a:rPr lang="cs-CZ" sz="2200" dirty="0" err="1" smtClean="0"/>
              <a:t>zkoumati</a:t>
            </a:r>
            <a:r>
              <a:rPr lang="cs-CZ" sz="2200" dirty="0" smtClean="0"/>
              <a:t> a jehož možno k nejsmělejším experimentům a důkazům </a:t>
            </a:r>
            <a:r>
              <a:rPr lang="cs-CZ" sz="2200" dirty="0" err="1" smtClean="0"/>
              <a:t>použíti</a:t>
            </a:r>
            <a:r>
              <a:rPr lang="cs-CZ" sz="2200" dirty="0" smtClean="0"/>
              <a:t>, byl mnou sestrojen a nalézá se zde k volnému použití každému, komu bude libo </a:t>
            </a:r>
            <a:r>
              <a:rPr lang="cs-CZ" sz="2200" dirty="0" err="1" smtClean="0"/>
              <a:t>přesvědčiti</a:t>
            </a:r>
            <a:r>
              <a:rPr lang="cs-CZ" sz="2200" dirty="0" smtClean="0"/>
              <a:t> se o pravdivosti mých slov.“</a:t>
            </a:r>
          </a:p>
          <a:p>
            <a:pPr marL="0" indent="0">
              <a:buNone/>
            </a:pPr>
            <a:r>
              <a:rPr lang="cs-CZ" sz="2200" dirty="0" smtClean="0"/>
              <a:t>……</a:t>
            </a:r>
          </a:p>
          <a:p>
            <a:pPr marL="0" indent="0">
              <a:buNone/>
            </a:pPr>
            <a:r>
              <a:rPr lang="cs-CZ" sz="2200" dirty="0" smtClean="0"/>
              <a:t>„Kdo se tedy přihlašuje dobrovolně?“ optal se přítel.</a:t>
            </a:r>
          </a:p>
          <a:p>
            <a:pPr marL="0" indent="0">
              <a:buNone/>
            </a:pPr>
            <a:r>
              <a:rPr lang="cs-CZ" sz="2200" dirty="0" smtClean="0"/>
              <a:t>V sále nastalo hrobové ticho – nepřihlásil se nikdo…..</a:t>
            </a:r>
          </a:p>
          <a:p>
            <a:pPr marL="0" indent="0">
              <a:buNone/>
            </a:pPr>
            <a:r>
              <a:rPr lang="cs-CZ" sz="2200" dirty="0" smtClean="0"/>
              <a:t>Tím naskytuje se ti nejvhodnější příležitost </a:t>
            </a:r>
            <a:r>
              <a:rPr lang="cs-CZ" sz="2200" dirty="0" err="1" smtClean="0"/>
              <a:t>přesvědčiti</a:t>
            </a:r>
            <a:r>
              <a:rPr lang="cs-CZ" sz="2200" dirty="0" smtClean="0"/>
              <a:t> se vlastními zdravými smysly o všem, co se bude </a:t>
            </a:r>
            <a:r>
              <a:rPr lang="cs-CZ" sz="2200" dirty="0" err="1" smtClean="0"/>
              <a:t>díti</a:t>
            </a:r>
            <a:r>
              <a:rPr lang="cs-CZ" sz="2200" dirty="0" smtClean="0"/>
              <a:t>, pomyslil jsem si, a když pak přítel otázku svou opakoval, povstal jsem a volným krokem ubíral jsem se ku stolu přítelovu….</a:t>
            </a:r>
            <a:endParaRPr lang="cs-CZ" sz="2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Otázky, úkoly k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Najít zastaralá slova.</a:t>
            </a:r>
          </a:p>
          <a:p>
            <a:r>
              <a:rPr lang="cs-CZ" dirty="0" smtClean="0"/>
              <a:t>2. Tato slova převést do nové češtiny.</a:t>
            </a:r>
          </a:p>
          <a:p>
            <a:r>
              <a:rPr lang="cs-CZ" dirty="0" smtClean="0"/>
              <a:t>3. Co znamená slova utopie?</a:t>
            </a:r>
          </a:p>
          <a:p>
            <a:r>
              <a:rPr lang="cs-CZ" dirty="0" smtClean="0"/>
              <a:t>4. Najít metaforu.</a:t>
            </a:r>
          </a:p>
          <a:p>
            <a:r>
              <a:rPr lang="cs-CZ" dirty="0" smtClean="0"/>
              <a:t>5. Co čekalo na odvážlivce? Věděl vůbec, co může od přístroje očekávat?</a:t>
            </a:r>
          </a:p>
          <a:p>
            <a:r>
              <a:rPr lang="cs-CZ" dirty="0" smtClean="0"/>
              <a:t>6. Najít prvky tajemna.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Odkazy,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Jakub Arbes.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</a:t>
            </a:r>
            <a:r>
              <a:rPr lang="cs-CZ" dirty="0" smtClean="0"/>
              <a:t>2012-04-29]. </a:t>
            </a:r>
            <a:r>
              <a:rPr lang="cs-CZ" dirty="0" smtClean="0"/>
              <a:t>Dostupné z: http://cs.wikipedia.org/wiki/Jakub_Arbes </a:t>
            </a:r>
          </a:p>
          <a:p>
            <a:r>
              <a:rPr lang="cs-CZ" dirty="0" smtClean="0"/>
              <a:t>SOCHROVÁ, Marie. </a:t>
            </a:r>
            <a:r>
              <a:rPr lang="cs-CZ" i="1" dirty="0" smtClean="0"/>
              <a:t>Čítanka 2 k </a:t>
            </a:r>
            <a:r>
              <a:rPr lang="cs-CZ" i="1" smtClean="0"/>
              <a:t>Literatuře </a:t>
            </a:r>
            <a:r>
              <a:rPr lang="cs-CZ" i="1" smtClean="0"/>
              <a:t/>
            </a:r>
            <a:br>
              <a:rPr lang="cs-CZ" i="1" smtClean="0"/>
            </a:br>
            <a:r>
              <a:rPr lang="cs-CZ" i="1" smtClean="0"/>
              <a:t>v </a:t>
            </a:r>
            <a:r>
              <a:rPr lang="cs-CZ" i="1" dirty="0" smtClean="0"/>
              <a:t>kostce: [pro střední školy]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1. Havlíčkův Brod: Fragment, 2007, 168 s. ISBN 80-253-0187-7.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</Template>
  <TotalTime>48</TotalTime>
  <Words>658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PREZENTACE_VOSHK_logolinkEU</vt:lpstr>
      <vt:lpstr>Jakub Arbes</vt:lpstr>
      <vt:lpstr>Tento učební materiál vznikl za podpory OPVK 1.5</vt:lpstr>
      <vt:lpstr>Jakub Arbes</vt:lpstr>
      <vt:lpstr>Život</vt:lpstr>
      <vt:lpstr>Život</vt:lpstr>
      <vt:lpstr>Žurnalistika</vt:lpstr>
      <vt:lpstr>Spisovatel</vt:lpstr>
      <vt:lpstr>Newtonův mozek -ukázka</vt:lpstr>
      <vt:lpstr>Otázky, úkoly k textu</vt:lpstr>
      <vt:lpstr>Odkazy, literatura</vt:lpstr>
    </vt:vector>
  </TitlesOfParts>
  <Company>hk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vos sos hk</dc:creator>
  <cp:lastModifiedBy>An</cp:lastModifiedBy>
  <cp:revision>13</cp:revision>
  <dcterms:created xsi:type="dcterms:W3CDTF">2012-05-07T11:17:10Z</dcterms:created>
  <dcterms:modified xsi:type="dcterms:W3CDTF">2013-05-28T11:25:43Z</dcterms:modified>
</cp:coreProperties>
</file>