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Default Extension="tiff" ContentType="image/tif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handoutMasterIdLst>
    <p:handoutMasterId r:id="rId21"/>
  </p:handoutMasterIdLst>
  <p:sldIdLst>
    <p:sldId id="256" r:id="rId2"/>
    <p:sldId id="277" r:id="rId3"/>
    <p:sldId id="278" r:id="rId4"/>
    <p:sldId id="279" r:id="rId5"/>
    <p:sldId id="280" r:id="rId6"/>
    <p:sldId id="281" r:id="rId7"/>
    <p:sldId id="282" r:id="rId8"/>
    <p:sldId id="283" r:id="rId9"/>
    <p:sldId id="284" r:id="rId10"/>
    <p:sldId id="289" r:id="rId11"/>
    <p:sldId id="290" r:id="rId12"/>
    <p:sldId id="291" r:id="rId13"/>
    <p:sldId id="292" r:id="rId14"/>
    <p:sldId id="293" r:id="rId15"/>
    <p:sldId id="285" r:id="rId16"/>
    <p:sldId id="286" r:id="rId17"/>
    <p:sldId id="287" r:id="rId18"/>
    <p:sldId id="288" r:id="rId19"/>
  </p:sldIdLst>
  <p:sldSz cx="9144000" cy="6858000" type="screen4x3"/>
  <p:notesSz cx="6797675" cy="99266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CPIV" initials="C" lastIdx="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6E25E649-3F16-4E02-A733-19D2CDBF48F0}" styleName="Střední styl 3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774" autoAdjust="0"/>
    <p:restoredTop sz="99821" autoAdjust="0"/>
  </p:normalViewPr>
  <p:slideViewPr>
    <p:cSldViewPr snapToGrid="0" snapToObjects="1" showGuides="1">
      <p:cViewPr>
        <p:scale>
          <a:sx n="70" d="100"/>
          <a:sy n="70" d="100"/>
        </p:scale>
        <p:origin x="317" y="1910"/>
      </p:cViewPr>
      <p:guideLst>
        <p:guide orient="horz" pos="4196"/>
        <p:guide orient="horz" pos="1877"/>
        <p:guide orient="horz" pos="3297"/>
        <p:guide pos="302"/>
        <p:guide pos="1202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commentAuthors" Target="comment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3287DD-D57B-4A1F-9A73-518CE20E56B4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F93ED0-A090-4B25-BFB4-D3E26E4B731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C2DA01-25A2-453B-9157-4DFAE34F9D0B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0FDC0C-3A26-48DB-87D7-83B1F6FAD78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A6BD5-CA47-44D9-82C7-409235B9B760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F671A-DDCF-44AC-BD3C-D1B119FFC017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DB3F-3C61-44A8-A00E-BBC446DB773E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E29B9-A11C-43EE-AB4D-F23D8AC2F776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C4392-EAEE-4A71-B94E-60A8E803C5F9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BA124-D45F-4B4C-A75E-51D07D51DD3F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3" name="Přímá spojovací čára 12"/>
          <p:cNvCxnSpPr/>
          <p:nvPr userDrawn="1"/>
        </p:nvCxnSpPr>
        <p:spPr>
          <a:xfrm>
            <a:off x="0" y="6237312"/>
            <a:ext cx="9144000" cy="0"/>
          </a:xfrm>
          <a:prstGeom prst="line">
            <a:avLst/>
          </a:prstGeom>
          <a:ln w="28575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 userDrawn="1"/>
        </p:nvSpPr>
        <p:spPr>
          <a:xfrm>
            <a:off x="0" y="0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path path="circle">
              <a:fillToRect t="100000" r="100000"/>
            </a:path>
            <a:tileRect l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856" y="519437"/>
            <a:ext cx="7352936" cy="442035"/>
          </a:xfrm>
        </p:spPr>
        <p:txBody>
          <a:bodyPr wrap="square" lIns="36000" tIns="36000" rIns="36000" bIns="36000" anchor="b" anchorCtr="0">
            <a:spAutoFit/>
          </a:bodyPr>
          <a:lstStyle>
            <a:lvl1pPr algn="l">
              <a:defRPr sz="2400" b="1">
                <a:solidFill>
                  <a:schemeClr val="bg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pic>
        <p:nvPicPr>
          <p:cNvPr id="8" name="Obrázek 7" descr="C_mini.jpg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DB285-905C-491D-B33F-3DF0BB194B43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3C0D9-14C9-4E9E-A947-67C4C2765C59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B4C33-5242-411D-A384-3FD9F2D5119A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D8145-5D9A-4621-8A72-AF39B82773C6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80A10-4C89-4D38-8B9D-FB3DFCFB3EDF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391EB4-D25D-466E-A395-748B3D6DFF75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cs.wikipedia.org/wiki/Soubor:Jan_Vil%C3%ADmek_-_Jan_Neruda.jp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83480" y="2316778"/>
            <a:ext cx="6536169" cy="1470025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tx2"/>
                </a:solidFill>
              </a:rPr>
              <a:t>Jan Neruda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6553200" y="6328640"/>
            <a:ext cx="2133600" cy="365125"/>
          </a:xfrm>
        </p:spPr>
        <p:txBody>
          <a:bodyPr/>
          <a:lstStyle/>
          <a:p>
            <a:fld id="{909161AD-CE0D-4BCB-8C8C-A6C26A0B30BD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1852756" y="3936021"/>
            <a:ext cx="3744686" cy="698071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Hradec Králové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Datum 25. 04. 2012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0" y="5874531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0" y="0"/>
            <a:ext cx="9144000" cy="155170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1852755" y="193964"/>
            <a:ext cx="6193158" cy="688256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CZECH SALES ACADEMY Hradec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Králové – VOŠ a SOŠ s.r.o.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000" b="1" baseline="0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Hradecká</a:t>
            </a:r>
            <a:r>
              <a:rPr lang="cs-CZ" sz="2000" b="1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1151, 500 03 Hradec Králové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26" name="Picture 2" descr="C:\Users\Benesova\Documents\06_projekty\OPVK\00_příručky\OPVK\Zakladni_logolink_OPVK (ESF, EU, MSMT, OP VK)\03_Zakladni_logolink_vertikalni_cz\OPVK_ver_zakladni_logolink_CMYK_cz.t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9590" y="1744931"/>
            <a:ext cx="1512323" cy="4004712"/>
          </a:xfrm>
          <a:prstGeom prst="rect">
            <a:avLst/>
          </a:prstGeom>
          <a:noFill/>
        </p:spPr>
      </p:pic>
      <p:pic>
        <p:nvPicPr>
          <p:cNvPr id="14" name="Obrázek 13" descr="C_mini.jpg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Tento učební materiál vznikl za podpory OPVK 1.5</a:t>
            </a:r>
            <a:endParaRPr lang="cs-CZ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724188" y="1369290"/>
          <a:ext cx="7934902" cy="4658360"/>
        </p:xfrm>
        <a:graphic>
          <a:graphicData uri="http://schemas.openxmlformats.org/drawingml/2006/table">
            <a:tbl>
              <a:tblPr firstCol="1" bandRow="1">
                <a:tableStyleId>{5C22544A-7EE6-4342-B048-85BDC9FD1C3A}</a:tableStyleId>
              </a:tblPr>
              <a:tblGrid>
                <a:gridCol w="2614911"/>
                <a:gridCol w="531999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školy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CZECH SALES ACADEMY Hradec Králové – VOŠ a SOŠ s.r.o.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 1.07/1.5.00/34.0314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Moderní</a:t>
                      </a:r>
                      <a:r>
                        <a:rPr lang="cs-CZ" sz="1600" baseline="0" dirty="0" smtClean="0"/>
                        <a:t> škola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DUM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CSA_OPVK15_002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Předmět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Český jazyk a literatura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Tematický celek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Česká literatura druhé poloviny 19. století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materiálu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Jan Neruda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Autor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Mgr. Taťána Krčálová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Datum ověření,</a:t>
                      </a:r>
                      <a:r>
                        <a:rPr lang="cs-CZ" sz="1600" baseline="0" dirty="0" smtClean="0"/>
                        <a:t> třída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25. 04. 2012, 2. 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Časová</a:t>
                      </a:r>
                      <a:r>
                        <a:rPr lang="cs-CZ" sz="1600" baseline="0" dirty="0" smtClean="0"/>
                        <a:t> dotace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30 minut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Pomůcky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smtClean="0"/>
                        <a:t>Projektor, PC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Vzdělávací cíl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Seznámit</a:t>
                      </a:r>
                      <a:r>
                        <a:rPr lang="cs-CZ" sz="1600" baseline="0" dirty="0" smtClean="0"/>
                        <a:t> se se životem a dílem Jana Nerudy, pochopit význam jedné z romancí.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4328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Jan Neruda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17918"/>
            <a:ext cx="8229600" cy="5108246"/>
          </a:xfrm>
        </p:spPr>
        <p:txBody>
          <a:bodyPr>
            <a:normAutofit/>
          </a:bodyPr>
          <a:lstStyle/>
          <a:p>
            <a:r>
              <a:rPr lang="cs-CZ" b="1" dirty="0" smtClean="0"/>
              <a:t>Narození</a:t>
            </a:r>
            <a:endParaRPr lang="cs-CZ" dirty="0" smtClean="0"/>
          </a:p>
          <a:p>
            <a:r>
              <a:rPr lang="cs-CZ" dirty="0" smtClean="0"/>
              <a:t>9. červenec 1834, Praha</a:t>
            </a:r>
          </a:p>
          <a:p>
            <a:endParaRPr lang="cs-CZ" dirty="0" smtClean="0"/>
          </a:p>
          <a:p>
            <a:r>
              <a:rPr lang="cs-CZ" b="1" dirty="0" smtClean="0"/>
              <a:t>Úmrtí</a:t>
            </a:r>
            <a:endParaRPr lang="cs-CZ" dirty="0" smtClean="0"/>
          </a:p>
          <a:p>
            <a:r>
              <a:rPr lang="cs-CZ" dirty="0" smtClean="0"/>
              <a:t>22. srpen 1891, Praha</a:t>
            </a:r>
          </a:p>
          <a:p>
            <a:endParaRPr lang="cs-CZ" dirty="0" smtClean="0"/>
          </a:p>
          <a:p>
            <a:r>
              <a:rPr lang="cs-CZ" b="1" dirty="0" smtClean="0"/>
              <a:t>Povolání</a:t>
            </a:r>
            <a:endParaRPr lang="cs-CZ" dirty="0" smtClean="0"/>
          </a:p>
          <a:p>
            <a:r>
              <a:rPr lang="cs-CZ" dirty="0" smtClean="0"/>
              <a:t>spisovatel, novinář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3</a:t>
            </a:fld>
            <a:endParaRPr lang="cs-CZ"/>
          </a:p>
        </p:txBody>
      </p:sp>
      <p:pic>
        <p:nvPicPr>
          <p:cNvPr id="9218" name="Picture 2" descr="Jan Vilímek - Jan Nerud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08430" y="1199072"/>
            <a:ext cx="3597215" cy="471002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22509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Život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97147"/>
            <a:ext cx="8229600" cy="5824327"/>
          </a:xfrm>
        </p:spPr>
        <p:txBody>
          <a:bodyPr>
            <a:normAutofit/>
          </a:bodyPr>
          <a:lstStyle/>
          <a:p>
            <a:r>
              <a:rPr lang="cs-CZ" dirty="0" smtClean="0"/>
              <a:t>Pocházel z pražské </a:t>
            </a:r>
            <a:r>
              <a:rPr lang="cs-CZ" b="1" u="sng" dirty="0" smtClean="0"/>
              <a:t>Malé Strany</a:t>
            </a:r>
            <a:r>
              <a:rPr lang="cs-CZ" dirty="0" smtClean="0"/>
              <a:t>, z domu </a:t>
            </a:r>
            <a:br>
              <a:rPr lang="cs-CZ" dirty="0" smtClean="0"/>
            </a:br>
            <a:r>
              <a:rPr lang="cs-CZ" b="1" u="sng" dirty="0" smtClean="0"/>
              <a:t>U Dvou </a:t>
            </a:r>
            <a:r>
              <a:rPr lang="cs-CZ" b="1" u="sng" dirty="0" err="1" smtClean="0"/>
              <a:t>slunců</a:t>
            </a:r>
            <a:r>
              <a:rPr lang="cs-CZ" dirty="0" smtClean="0"/>
              <a:t>. Od roku 1845 studoval na malostranském gymnáziu a od roku 1850 na Akademickém gymnáziu. </a:t>
            </a:r>
          </a:p>
          <a:p>
            <a:r>
              <a:rPr lang="cs-CZ" dirty="0" smtClean="0"/>
              <a:t>Jako novinář začínal v </a:t>
            </a:r>
            <a:r>
              <a:rPr lang="cs-CZ" b="1" i="1" u="sng" dirty="0" smtClean="0"/>
              <a:t>Národních listech</a:t>
            </a:r>
            <a:r>
              <a:rPr lang="cs-CZ" b="1" u="sng" dirty="0" smtClean="0"/>
              <a:t> </a:t>
            </a:r>
            <a:r>
              <a:rPr lang="cs-CZ" dirty="0" smtClean="0"/>
              <a:t>– listu mladočechů. Přispíval i do časopisu </a:t>
            </a:r>
            <a:r>
              <a:rPr lang="cs-CZ" b="1" i="1" u="sng" dirty="0" smtClean="0"/>
              <a:t>Květy</a:t>
            </a:r>
            <a:r>
              <a:rPr lang="cs-CZ" dirty="0" smtClean="0"/>
              <a:t>, vydával časopis </a:t>
            </a:r>
            <a:r>
              <a:rPr lang="cs-CZ" b="1" i="1" u="sng" dirty="0" smtClean="0"/>
              <a:t>Lumír</a:t>
            </a:r>
            <a:r>
              <a:rPr lang="cs-CZ" b="1" u="sng" dirty="0" smtClean="0"/>
              <a:t>.</a:t>
            </a:r>
          </a:p>
          <a:p>
            <a:r>
              <a:rPr lang="cs-CZ" dirty="0" smtClean="0"/>
              <a:t>V této době podnikl několik </a:t>
            </a:r>
            <a:r>
              <a:rPr lang="cs-CZ" b="1" u="sng" dirty="0" smtClean="0"/>
              <a:t>cest</a:t>
            </a:r>
            <a:r>
              <a:rPr lang="cs-CZ" dirty="0" smtClean="0"/>
              <a:t> do Německa, Francie, Maďarska, Itálie, Řecka a Egypta. </a:t>
            </a:r>
            <a:br>
              <a:rPr lang="cs-CZ" dirty="0" smtClean="0"/>
            </a:br>
            <a:r>
              <a:rPr lang="cs-CZ" dirty="0" smtClean="0"/>
              <a:t>O těchto cestách si vedl záznamy, které jsou </a:t>
            </a:r>
            <a:r>
              <a:rPr lang="cs-CZ" b="1" u="sng" dirty="0" smtClean="0"/>
              <a:t>zajímavým svědectvím </a:t>
            </a:r>
            <a:r>
              <a:rPr lang="cs-CZ" dirty="0" smtClean="0"/>
              <a:t>o životě této doby.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800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Osobní život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74785"/>
            <a:ext cx="8229600" cy="5746689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Nikdy se neoženil, ale své první lásce – Anně </a:t>
            </a:r>
            <a:r>
              <a:rPr lang="cs-CZ" dirty="0" err="1" smtClean="0"/>
              <a:t>Holinové</a:t>
            </a:r>
            <a:r>
              <a:rPr lang="cs-CZ" dirty="0" smtClean="0"/>
              <a:t> to pravděpodobně nabídl. </a:t>
            </a:r>
          </a:p>
          <a:p>
            <a:r>
              <a:rPr lang="cs-CZ" dirty="0" smtClean="0"/>
              <a:t>Jeho druhou láskou byla spisovatelka </a:t>
            </a:r>
            <a:r>
              <a:rPr lang="cs-CZ" b="1" u="sng" dirty="0" smtClean="0"/>
              <a:t>Karolína Světlá</a:t>
            </a:r>
            <a:r>
              <a:rPr lang="cs-CZ" dirty="0" smtClean="0"/>
              <a:t>, kterou považoval za ideální ženu.</a:t>
            </a:r>
          </a:p>
          <a:p>
            <a:r>
              <a:rPr lang="cs-CZ" dirty="0" smtClean="0"/>
              <a:t>Rozezlený manžel Karoliny Světlé, prof. Petr Mužák, jej donutil, aby mu vydal všechny dopisy, které kdy dostal od jeho ženy. Na manželce si zase vymohl slib, že se s Nerudou už nikdy nesejde. </a:t>
            </a:r>
          </a:p>
          <a:p>
            <a:r>
              <a:rPr lang="cs-CZ" dirty="0" smtClean="0"/>
              <a:t>Tak navždy skončilo přátelství Karoliny Světlé </a:t>
            </a:r>
            <a:br>
              <a:rPr lang="cs-CZ" dirty="0" smtClean="0"/>
            </a:br>
            <a:r>
              <a:rPr lang="cs-CZ" dirty="0" smtClean="0"/>
              <a:t>s Janem Nerudou.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603849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Vztah k lidem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03849"/>
            <a:ext cx="8229600" cy="6117625"/>
          </a:xfrm>
        </p:spPr>
        <p:txBody>
          <a:bodyPr>
            <a:normAutofit/>
          </a:bodyPr>
          <a:lstStyle/>
          <a:p>
            <a:r>
              <a:rPr lang="cs-CZ" dirty="0" smtClean="0"/>
              <a:t>Po celý svůj život se cítil zneuznán a od toho se odvíjel jeho často až </a:t>
            </a:r>
            <a:r>
              <a:rPr lang="cs-CZ" b="1" u="sng" dirty="0" smtClean="0"/>
              <a:t>záporný vztah k lidem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Měl </a:t>
            </a:r>
            <a:r>
              <a:rPr lang="cs-CZ" b="1" u="sng" dirty="0" smtClean="0"/>
              <a:t>problémy s alkoholem</a:t>
            </a:r>
            <a:r>
              <a:rPr lang="cs-CZ" dirty="0" smtClean="0"/>
              <a:t>. Kvůli svým pravidelným návštěvám hostinců se dostával do řečí pražské společnosti.</a:t>
            </a:r>
          </a:p>
          <a:p>
            <a:endParaRPr lang="cs-CZ" dirty="0" smtClean="0"/>
          </a:p>
          <a:p>
            <a:r>
              <a:rPr lang="cs-CZ" dirty="0" smtClean="0"/>
              <a:t>Pravdou je, že nevynikal pílí a protože neměl jiný příjem, musel na sklonku života </a:t>
            </a:r>
            <a:r>
              <a:rPr lang="cs-CZ" b="1" u="sng" dirty="0" smtClean="0"/>
              <a:t>psát jeden fejeton týdně do </a:t>
            </a:r>
            <a:r>
              <a:rPr lang="cs-CZ" b="1" i="1" u="sng" dirty="0" smtClean="0"/>
              <a:t>Národních listů</a:t>
            </a:r>
            <a:r>
              <a:rPr lang="cs-CZ" dirty="0" smtClean="0"/>
              <a:t>, aby vůbec přežil.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9152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Konec života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38688"/>
            <a:ext cx="8229600" cy="5391508"/>
          </a:xfrm>
        </p:spPr>
        <p:txBody>
          <a:bodyPr>
            <a:normAutofit/>
          </a:bodyPr>
          <a:lstStyle/>
          <a:p>
            <a:r>
              <a:rPr lang="cs-CZ" dirty="0" smtClean="0"/>
              <a:t>Zemřel 22. srpna 1891 na rakovinu tlustého střeva.</a:t>
            </a:r>
          </a:p>
          <a:p>
            <a:endParaRPr lang="cs-CZ" dirty="0" smtClean="0"/>
          </a:p>
          <a:p>
            <a:r>
              <a:rPr lang="cs-CZ" dirty="0" smtClean="0"/>
              <a:t>Byl pochován na </a:t>
            </a:r>
            <a:r>
              <a:rPr lang="cs-CZ" b="1" u="sng" dirty="0" smtClean="0"/>
              <a:t>Vyšehradském hřbitově </a:t>
            </a:r>
            <a:br>
              <a:rPr lang="cs-CZ" b="1" u="sng" dirty="0" smtClean="0"/>
            </a:br>
            <a:r>
              <a:rPr lang="cs-CZ" dirty="0" smtClean="0"/>
              <a:t>v Praze.</a:t>
            </a:r>
          </a:p>
          <a:p>
            <a:endParaRPr lang="cs-CZ" dirty="0" smtClean="0"/>
          </a:p>
          <a:p>
            <a:r>
              <a:rPr lang="cs-CZ" dirty="0" smtClean="0"/>
              <a:t>Měl být jako první pohřben na pražském Slavíně, ale na své vlastní přání byl pohřben do hrobu "pod širým nebem".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4187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Jan Neruda - novinář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95223"/>
            <a:ext cx="8229600" cy="6262777"/>
          </a:xfrm>
        </p:spPr>
        <p:txBody>
          <a:bodyPr>
            <a:normAutofit/>
          </a:bodyPr>
          <a:lstStyle/>
          <a:p>
            <a:r>
              <a:rPr lang="cs-CZ" dirty="0" smtClean="0"/>
              <a:t>Stal se </a:t>
            </a:r>
            <a:r>
              <a:rPr lang="cs-CZ" b="1" u="sng" dirty="0" smtClean="0"/>
              <a:t>zakladatelem českého fejetonu</a:t>
            </a:r>
            <a:r>
              <a:rPr lang="cs-CZ" dirty="0" smtClean="0"/>
              <a:t>.</a:t>
            </a:r>
          </a:p>
          <a:p>
            <a:r>
              <a:rPr lang="cs-CZ" dirty="0" smtClean="0"/>
              <a:t>Podepisoval je </a:t>
            </a:r>
            <a:r>
              <a:rPr lang="cs-CZ" b="1" u="sng" dirty="0" smtClean="0"/>
              <a:t>rovnostranným trojúhelníkem,</a:t>
            </a:r>
            <a:r>
              <a:rPr lang="cs-CZ" dirty="0" smtClean="0"/>
              <a:t> patřily ve své době k nejčtenějším. </a:t>
            </a:r>
          </a:p>
          <a:p>
            <a:r>
              <a:rPr lang="cs-CZ" dirty="0" smtClean="0"/>
              <a:t>První opravdové zaměstnání získal v německy psaném časopise </a:t>
            </a:r>
            <a:r>
              <a:rPr lang="cs-CZ" i="1" dirty="0" err="1" smtClean="0"/>
              <a:t>Tagesbote</a:t>
            </a:r>
            <a:r>
              <a:rPr lang="cs-CZ" i="1" dirty="0" smtClean="0"/>
              <a:t> </a:t>
            </a:r>
            <a:r>
              <a:rPr lang="cs-CZ" i="1" dirty="0" err="1" smtClean="0"/>
              <a:t>aus</a:t>
            </a:r>
            <a:r>
              <a:rPr lang="cs-CZ" i="1" dirty="0" smtClean="0"/>
              <a:t> </a:t>
            </a:r>
            <a:r>
              <a:rPr lang="cs-CZ" i="1" dirty="0" err="1" smtClean="0"/>
              <a:t>Böhmen</a:t>
            </a:r>
            <a:r>
              <a:rPr lang="cs-CZ" dirty="0" smtClean="0"/>
              <a:t>. </a:t>
            </a:r>
            <a:br>
              <a:rPr lang="cs-CZ" dirty="0" smtClean="0"/>
            </a:br>
            <a:r>
              <a:rPr lang="cs-CZ" dirty="0" smtClean="0"/>
              <a:t>V roce 1859 vstoupil do redakce </a:t>
            </a:r>
            <a:r>
              <a:rPr lang="cs-CZ" b="1" i="1" u="sng" dirty="0" smtClean="0"/>
              <a:t>Obrazů domova</a:t>
            </a:r>
            <a:r>
              <a:rPr lang="cs-CZ" dirty="0" smtClean="0"/>
              <a:t>.</a:t>
            </a:r>
          </a:p>
          <a:p>
            <a:r>
              <a:rPr lang="cs-CZ" dirty="0" smtClean="0"/>
              <a:t>Roku 1861 zase do redakce </a:t>
            </a:r>
            <a:r>
              <a:rPr lang="cs-CZ" b="1" u="sng" dirty="0" err="1" smtClean="0"/>
              <a:t>Krásova</a:t>
            </a:r>
            <a:r>
              <a:rPr lang="cs-CZ" b="1" u="sng" dirty="0" smtClean="0"/>
              <a:t> </a:t>
            </a:r>
            <a:r>
              <a:rPr lang="cs-CZ" b="1" i="1" u="sng" dirty="0" smtClean="0"/>
              <a:t>Času</a:t>
            </a:r>
            <a:r>
              <a:rPr lang="cs-CZ" dirty="0" smtClean="0"/>
              <a:t>, </a:t>
            </a:r>
            <a:br>
              <a:rPr lang="cs-CZ" dirty="0" smtClean="0"/>
            </a:br>
            <a:r>
              <a:rPr lang="cs-CZ" dirty="0" smtClean="0"/>
              <a:t>a odtud společně s Karlem </a:t>
            </a:r>
            <a:r>
              <a:rPr lang="cs-CZ" dirty="0" err="1" smtClean="0"/>
              <a:t>Sladkovským</a:t>
            </a:r>
            <a:r>
              <a:rPr lang="cs-CZ" dirty="0" smtClean="0"/>
              <a:t> a dalšími demokratickými novináři do časopisu </a:t>
            </a:r>
            <a:r>
              <a:rPr lang="cs-CZ" b="1" i="1" u="sng" dirty="0" smtClean="0"/>
              <a:t>Hlas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93630"/>
          </a:xfrm>
        </p:spPr>
        <p:txBody>
          <a:bodyPr/>
          <a:lstStyle/>
          <a:p>
            <a:r>
              <a:rPr lang="cs-CZ" dirty="0" smtClean="0"/>
              <a:t>Jan Neruda - básník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93630"/>
            <a:ext cx="8229600" cy="5766968"/>
          </a:xfrm>
        </p:spPr>
        <p:txBody>
          <a:bodyPr>
            <a:normAutofit/>
          </a:bodyPr>
          <a:lstStyle/>
          <a:p>
            <a:r>
              <a:rPr lang="cs-CZ" b="1" i="1" u="sng" dirty="0" smtClean="0"/>
              <a:t>Hřbitovní kvítí</a:t>
            </a:r>
            <a:r>
              <a:rPr lang="cs-CZ" b="1" u="sng" dirty="0" smtClean="0"/>
              <a:t> (1857) </a:t>
            </a:r>
            <a:r>
              <a:rPr lang="cs-CZ" dirty="0" smtClean="0"/>
              <a:t>– velmi pesimistická.</a:t>
            </a:r>
          </a:p>
          <a:p>
            <a:r>
              <a:rPr lang="cs-CZ" dirty="0" smtClean="0"/>
              <a:t>Vyjadřuje zde své zklamání z tehdejšího života, kritizuje morálku.</a:t>
            </a:r>
          </a:p>
          <a:p>
            <a:r>
              <a:rPr lang="cs-CZ" dirty="0" smtClean="0"/>
              <a:t>Objevuje se tu i sociální otázka, zabývá se chudobou. </a:t>
            </a:r>
          </a:p>
          <a:p>
            <a:r>
              <a:rPr lang="cs-CZ" dirty="0" smtClean="0"/>
              <a:t>Nedůvěřuje lásce ani lidem. Cítí se velmi osamělý, roztrpčený. </a:t>
            </a:r>
          </a:p>
          <a:p>
            <a:r>
              <a:rPr lang="cs-CZ" dirty="0" smtClean="0"/>
              <a:t>Smutek je tu doplňován pocitem vzpoury proti pokoře.</a:t>
            </a:r>
          </a:p>
          <a:p>
            <a:endParaRPr lang="cs-CZ" sz="1000" dirty="0" smtClean="0"/>
          </a:p>
          <a:p>
            <a:endParaRPr lang="cs-CZ" sz="10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"/>
            <a:ext cx="8229600" cy="75049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Jan Neruda - básník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50499"/>
            <a:ext cx="8229600" cy="5745191"/>
          </a:xfrm>
        </p:spPr>
        <p:txBody>
          <a:bodyPr>
            <a:normAutofit fontScale="92500" lnSpcReduction="20000"/>
          </a:bodyPr>
          <a:lstStyle/>
          <a:p>
            <a:r>
              <a:rPr lang="cs-CZ" b="1" i="1" u="sng" dirty="0" smtClean="0"/>
              <a:t>Knihy veršů</a:t>
            </a:r>
            <a:r>
              <a:rPr lang="cs-CZ" b="1" u="sng" dirty="0" smtClean="0"/>
              <a:t> </a:t>
            </a:r>
            <a:r>
              <a:rPr lang="cs-CZ" dirty="0" smtClean="0"/>
              <a:t>(1867) – obsahují verše z let 1857–1867 a výbor ze sbírky </a:t>
            </a:r>
            <a:r>
              <a:rPr lang="cs-CZ" i="1" dirty="0" smtClean="0"/>
              <a:t>Hřbitovní kvítí</a:t>
            </a:r>
            <a:r>
              <a:rPr lang="cs-CZ" dirty="0" smtClean="0"/>
              <a:t>. </a:t>
            </a:r>
          </a:p>
          <a:p>
            <a:r>
              <a:rPr lang="cs-CZ" dirty="0" smtClean="0"/>
              <a:t>Projevuje zde lásku k rodičům a lidem vůbec. </a:t>
            </a:r>
          </a:p>
          <a:p>
            <a:r>
              <a:rPr lang="cs-CZ" dirty="0" smtClean="0"/>
              <a:t>Dílo je rozděleno na tři části: </a:t>
            </a:r>
          </a:p>
          <a:p>
            <a:pPr lvl="1"/>
            <a:r>
              <a:rPr lang="cs-CZ" sz="3200" b="1" u="sng" dirty="0" smtClean="0"/>
              <a:t>Kniha veršů výpravných </a:t>
            </a:r>
            <a:r>
              <a:rPr lang="cs-CZ" sz="3200" dirty="0" smtClean="0"/>
              <a:t>(básně se sociální tematikou – </a:t>
            </a:r>
            <a:r>
              <a:rPr lang="cs-CZ" sz="3200" i="1" dirty="0" smtClean="0"/>
              <a:t>Před fortnou milosrdných</a:t>
            </a:r>
            <a:r>
              <a:rPr lang="cs-CZ" sz="3200" dirty="0" smtClean="0"/>
              <a:t>, </a:t>
            </a:r>
            <a:r>
              <a:rPr lang="cs-CZ" sz="3200" i="1" dirty="0" smtClean="0"/>
              <a:t>Dědova mísa</a:t>
            </a:r>
            <a:r>
              <a:rPr lang="cs-CZ" sz="3200" dirty="0" smtClean="0"/>
              <a:t>)</a:t>
            </a:r>
          </a:p>
          <a:p>
            <a:pPr lvl="1"/>
            <a:r>
              <a:rPr lang="cs-CZ" sz="3200" b="1" u="sng" dirty="0" smtClean="0"/>
              <a:t>Kniha veršů lyrických a smíšených </a:t>
            </a:r>
            <a:r>
              <a:rPr lang="cs-CZ" sz="3200" dirty="0" smtClean="0"/>
              <a:t>(intimní lyrické básně, věnováno Otci, Matičce – láska k rodičům – a Anně (</a:t>
            </a:r>
            <a:r>
              <a:rPr lang="cs-CZ" sz="3200" dirty="0" err="1" smtClean="0"/>
              <a:t>Holinové</a:t>
            </a:r>
            <a:r>
              <a:rPr lang="cs-CZ" sz="3200" dirty="0" smtClean="0"/>
              <a:t>) – láska milenecká)</a:t>
            </a:r>
          </a:p>
          <a:p>
            <a:pPr lvl="1"/>
            <a:r>
              <a:rPr lang="cs-CZ" sz="3200" b="1" u="sng" dirty="0" smtClean="0"/>
              <a:t>Kniha veršů časových a příležitostných </a:t>
            </a:r>
            <a:r>
              <a:rPr lang="cs-CZ" sz="3200" dirty="0" smtClean="0"/>
              <a:t>(politická a vlastenecká poezie – pesimismus z </a:t>
            </a:r>
            <a:r>
              <a:rPr lang="cs-CZ" sz="3200" dirty="0" err="1" smtClean="0"/>
              <a:t>Bachova</a:t>
            </a:r>
            <a:r>
              <a:rPr lang="cs-CZ" sz="3200" dirty="0" smtClean="0"/>
              <a:t> absolutismu)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1899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Jan Neruda - básník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64566"/>
            <a:ext cx="8229600" cy="5374257"/>
          </a:xfrm>
        </p:spPr>
        <p:txBody>
          <a:bodyPr>
            <a:normAutofit/>
          </a:bodyPr>
          <a:lstStyle/>
          <a:p>
            <a:r>
              <a:rPr lang="cs-CZ" b="1" i="1" u="sng" dirty="0" smtClean="0"/>
              <a:t>Písně kosmické</a:t>
            </a:r>
            <a:r>
              <a:rPr lang="cs-CZ" b="1" u="sng" dirty="0" smtClean="0"/>
              <a:t> (1878) </a:t>
            </a:r>
            <a:r>
              <a:rPr lang="cs-CZ" dirty="0" smtClean="0"/>
              <a:t>– v této básnické sbírce opět objevuje smysl svého života, snaží se být optimistou </a:t>
            </a:r>
          </a:p>
          <a:p>
            <a:r>
              <a:rPr lang="cs-CZ" dirty="0" smtClean="0"/>
              <a:t>Reaguje na rozvoj vědy a techniky.</a:t>
            </a:r>
          </a:p>
          <a:p>
            <a:r>
              <a:rPr lang="cs-CZ" dirty="0" smtClean="0"/>
              <a:t>Oslavuje kosmická tělesa a lidskou touhu po poznání. </a:t>
            </a:r>
          </a:p>
          <a:p>
            <a:r>
              <a:rPr lang="cs-CZ" dirty="0" smtClean="0"/>
              <a:t>Vlastenecké verše spojuje s vesmírnými tělesy. Toto dílo vyjadřuje pocity všech májovců.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638355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Jan Neruda - básník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26543"/>
            <a:ext cx="8229600" cy="5694931"/>
          </a:xfrm>
        </p:spPr>
        <p:txBody>
          <a:bodyPr>
            <a:normAutofit fontScale="85000" lnSpcReduction="10000"/>
          </a:bodyPr>
          <a:lstStyle/>
          <a:p>
            <a:r>
              <a:rPr lang="cs-CZ" b="1" i="1" u="sng" dirty="0" smtClean="0"/>
              <a:t>Balady a romance</a:t>
            </a:r>
            <a:r>
              <a:rPr lang="cs-CZ" b="1" u="sng" dirty="0" smtClean="0"/>
              <a:t> </a:t>
            </a:r>
            <a:r>
              <a:rPr lang="cs-CZ" dirty="0" smtClean="0"/>
              <a:t>(1878–1883) – zde zaměňuje balady s romancemi tak, že mnohdy vyznívají opačně. </a:t>
            </a:r>
          </a:p>
          <a:p>
            <a:pPr lvl="1"/>
            <a:r>
              <a:rPr lang="cs-CZ" sz="3200" i="1" dirty="0" smtClean="0"/>
              <a:t>Romance štědrovečerní</a:t>
            </a:r>
            <a:r>
              <a:rPr lang="cs-CZ" sz="3200" dirty="0" smtClean="0"/>
              <a:t> – historické příběhy</a:t>
            </a:r>
          </a:p>
          <a:p>
            <a:pPr lvl="1"/>
            <a:r>
              <a:rPr lang="cs-CZ" sz="3200" i="1" dirty="0" smtClean="0"/>
              <a:t>Balada pašijová</a:t>
            </a:r>
            <a:r>
              <a:rPr lang="cs-CZ" sz="3200" dirty="0" smtClean="0"/>
              <a:t> – historické příběhy</a:t>
            </a:r>
          </a:p>
          <a:p>
            <a:pPr lvl="1"/>
            <a:r>
              <a:rPr lang="cs-CZ" sz="3200" i="1" dirty="0" smtClean="0"/>
              <a:t>Balada česká</a:t>
            </a:r>
            <a:endParaRPr lang="cs-CZ" sz="3200" dirty="0" smtClean="0"/>
          </a:p>
          <a:p>
            <a:pPr lvl="1"/>
            <a:r>
              <a:rPr lang="cs-CZ" sz="3200" i="1" dirty="0" smtClean="0"/>
              <a:t>Balada o Palečkovi</a:t>
            </a:r>
            <a:endParaRPr lang="cs-CZ" sz="3200" dirty="0" smtClean="0"/>
          </a:p>
          <a:p>
            <a:pPr lvl="1"/>
            <a:r>
              <a:rPr lang="cs-CZ" sz="3200" b="1" i="1" u="sng" dirty="0" smtClean="0"/>
              <a:t>Romance o Karlu IV.</a:t>
            </a:r>
            <a:r>
              <a:rPr lang="cs-CZ" sz="3200" b="1" u="sng" dirty="0" smtClean="0"/>
              <a:t> </a:t>
            </a:r>
            <a:r>
              <a:rPr lang="cs-CZ" sz="3200" dirty="0" smtClean="0"/>
              <a:t>– přirovnává českou povahu </a:t>
            </a:r>
            <a:br>
              <a:rPr lang="cs-CZ" sz="3200" dirty="0" smtClean="0"/>
            </a:br>
            <a:r>
              <a:rPr lang="cs-CZ" sz="3200" dirty="0" smtClean="0"/>
              <a:t>k vínu, zmiňuje Buška z Velhartic</a:t>
            </a:r>
          </a:p>
          <a:p>
            <a:pPr lvl="1"/>
            <a:r>
              <a:rPr lang="cs-CZ" sz="3200" i="1" dirty="0" smtClean="0"/>
              <a:t>Romance italská</a:t>
            </a:r>
            <a:endParaRPr lang="cs-CZ" sz="3200" dirty="0" smtClean="0"/>
          </a:p>
          <a:p>
            <a:pPr lvl="1"/>
            <a:r>
              <a:rPr lang="cs-CZ" sz="3200" i="1" dirty="0" smtClean="0"/>
              <a:t>Balada o duši K. H. Borovského</a:t>
            </a:r>
            <a:r>
              <a:rPr lang="cs-CZ" sz="3200" dirty="0" smtClean="0"/>
              <a:t> – líčí pouť tří duší do ráje, první dvě jsou zbožné, jsou vpuštěny ihned dovnitř. Třetí je hříšná – do ráje je vpuštěna za modlitbu k Janu Nepomuckému.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9152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Jan Neruda - básník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73192"/>
            <a:ext cx="8229600" cy="5331125"/>
          </a:xfrm>
        </p:spPr>
        <p:txBody>
          <a:bodyPr/>
          <a:lstStyle/>
          <a:p>
            <a:r>
              <a:rPr lang="cs-CZ" b="1" i="1" u="sng" dirty="0" smtClean="0"/>
              <a:t>Prosté motivy</a:t>
            </a:r>
            <a:r>
              <a:rPr lang="cs-CZ" b="1" u="sng" dirty="0" smtClean="0"/>
              <a:t> </a:t>
            </a:r>
            <a:r>
              <a:rPr lang="cs-CZ" dirty="0" smtClean="0"/>
              <a:t>(1883) – jedná se o jeho intimní deník.</a:t>
            </a:r>
          </a:p>
          <a:p>
            <a:endParaRPr lang="cs-CZ" dirty="0" smtClean="0"/>
          </a:p>
          <a:p>
            <a:r>
              <a:rPr lang="cs-CZ" dirty="0" smtClean="0"/>
              <a:t>Zde se u objevuje přírodní tematika.</a:t>
            </a:r>
          </a:p>
          <a:p>
            <a:endParaRPr lang="cs-CZ" dirty="0" smtClean="0"/>
          </a:p>
          <a:p>
            <a:r>
              <a:rPr lang="cs-CZ" dirty="0" smtClean="0"/>
              <a:t>Život člověka přirovnává ke koloběhu ročních období. </a:t>
            </a:r>
          </a:p>
          <a:p>
            <a:r>
              <a:rPr lang="cs-CZ" dirty="0" smtClean="0"/>
              <a:t>Jaro = mládí, léto = dospělost, podzim = stáří, zima = smrt. Tato období i popisuje.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28136"/>
          </a:xfrm>
        </p:spPr>
        <p:txBody>
          <a:bodyPr/>
          <a:lstStyle/>
          <a:p>
            <a:r>
              <a:rPr lang="cs-CZ" dirty="0" smtClean="0"/>
              <a:t>Jan Neruda - básník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1102"/>
            <a:ext cx="8229600" cy="5874589"/>
          </a:xfrm>
        </p:spPr>
        <p:txBody>
          <a:bodyPr>
            <a:normAutofit lnSpcReduction="10000"/>
          </a:bodyPr>
          <a:lstStyle/>
          <a:p>
            <a:r>
              <a:rPr lang="cs-CZ" b="1" i="1" u="sng" dirty="0" smtClean="0"/>
              <a:t>Zpěvy páteční</a:t>
            </a:r>
            <a:r>
              <a:rPr lang="cs-CZ" b="1" u="sng" dirty="0" smtClean="0"/>
              <a:t> (1896) </a:t>
            </a:r>
            <a:r>
              <a:rPr lang="cs-CZ" dirty="0" smtClean="0"/>
              <a:t>–básnická sbírka vyšla až po jeho smrti, k vydání ji připravil Jaroslav Vrchlický. </a:t>
            </a:r>
          </a:p>
          <a:p>
            <a:r>
              <a:rPr lang="cs-CZ" dirty="0" smtClean="0"/>
              <a:t>Život národa je srovnáván s Velkým pátkem, projevuje víru, že přijde vzkříšení.</a:t>
            </a:r>
          </a:p>
          <a:p>
            <a:r>
              <a:rPr lang="cs-CZ" dirty="0" smtClean="0"/>
              <a:t>Vyslovuje se zde k velké lásce k národu </a:t>
            </a:r>
            <a:br>
              <a:rPr lang="cs-CZ" dirty="0" smtClean="0"/>
            </a:br>
            <a:r>
              <a:rPr lang="cs-CZ" dirty="0" smtClean="0"/>
              <a:t>a přemýšlí nad naší historií – obrací se </a:t>
            </a:r>
            <a:br>
              <a:rPr lang="cs-CZ" dirty="0" smtClean="0"/>
            </a:br>
            <a:r>
              <a:rPr lang="cs-CZ" dirty="0" smtClean="0"/>
              <a:t>k husitství. </a:t>
            </a:r>
          </a:p>
          <a:p>
            <a:pPr lvl="1"/>
            <a:r>
              <a:rPr lang="cs-CZ" sz="3200" i="1" dirty="0" smtClean="0"/>
              <a:t>V zemi kalichu</a:t>
            </a:r>
            <a:endParaRPr lang="cs-CZ" sz="3200" dirty="0" smtClean="0"/>
          </a:p>
          <a:p>
            <a:pPr lvl="1"/>
            <a:r>
              <a:rPr lang="cs-CZ" sz="3200" i="1" dirty="0" smtClean="0"/>
              <a:t>Anděl strážný</a:t>
            </a:r>
            <a:endParaRPr lang="cs-CZ" sz="3200" dirty="0" smtClean="0"/>
          </a:p>
          <a:p>
            <a:pPr lvl="1"/>
            <a:r>
              <a:rPr lang="cs-CZ" sz="3200" i="1" dirty="0" err="1" smtClean="0"/>
              <a:t>Ecce</a:t>
            </a:r>
            <a:r>
              <a:rPr lang="cs-CZ" sz="3200" i="1" dirty="0" smtClean="0"/>
              <a:t> homo</a:t>
            </a:r>
            <a:r>
              <a:rPr lang="cs-CZ" sz="3200" dirty="0" smtClean="0"/>
              <a:t> (Ejhle, člověk) – vyzývá k boji proti rozdělení národů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02740"/>
            <a:ext cx="8229600" cy="845389"/>
          </a:xfrm>
        </p:spPr>
        <p:txBody>
          <a:bodyPr/>
          <a:lstStyle/>
          <a:p>
            <a:r>
              <a:rPr lang="cs-CZ" dirty="0" smtClean="0"/>
              <a:t>Jan Neruda - prozaik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25860"/>
            <a:ext cx="8229600" cy="5891842"/>
          </a:xfrm>
        </p:spPr>
        <p:txBody>
          <a:bodyPr>
            <a:normAutofit lnSpcReduction="10000"/>
          </a:bodyPr>
          <a:lstStyle/>
          <a:p>
            <a:r>
              <a:rPr lang="cs-CZ" b="1" i="1" u="sng" dirty="0" smtClean="0"/>
              <a:t>Arabesky</a:t>
            </a:r>
            <a:r>
              <a:rPr lang="cs-CZ" b="1" u="sng" dirty="0" smtClean="0"/>
              <a:t> 1864</a:t>
            </a:r>
            <a:r>
              <a:rPr lang="cs-CZ" dirty="0" smtClean="0"/>
              <a:t> – jeho první prozaická kniha. Jedná se o povídky a obrázky z pražského života koncem 50. a počátkem 60. let 19. století, přičemž většina postav jsou lidé pohybující se na okraji společnosti.</a:t>
            </a:r>
          </a:p>
          <a:p>
            <a:r>
              <a:rPr lang="cs-CZ" b="1" i="1" u="sng" dirty="0" smtClean="0"/>
              <a:t>Povídky malostranské</a:t>
            </a:r>
            <a:r>
              <a:rPr lang="cs-CZ" b="1" u="sng" dirty="0" smtClean="0"/>
              <a:t> (1878) </a:t>
            </a:r>
            <a:r>
              <a:rPr lang="cs-CZ" dirty="0" smtClean="0"/>
              <a:t>– jsou považovány za jeho vrcholné prozaické dílo. Vytvořil zde obraz pražské Malé Strany v době před rokem 1848 na základě svých vlastních vzpomínek. Zobrazuje zde typické postavy českého měšťanstva. S humorem líčí jejich vlastnosti, kritizuje místní život. 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 – Romance o Karlu IV.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57200" y="1535113"/>
            <a:ext cx="4040188" cy="4591050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1500" dirty="0" smtClean="0"/>
              <a:t>Král s Buškem z </a:t>
            </a:r>
            <a:r>
              <a:rPr lang="cs-CZ" sz="1500" dirty="0" err="1" smtClean="0"/>
              <a:t>Vilhartic</a:t>
            </a:r>
            <a:endParaRPr lang="cs-CZ" sz="1500" dirty="0" smtClean="0"/>
          </a:p>
          <a:p>
            <a:pPr>
              <a:buNone/>
            </a:pPr>
            <a:r>
              <a:rPr lang="cs-CZ" sz="1500" dirty="0" smtClean="0"/>
              <a:t>teď zasedli si  k dubovému stolu – </a:t>
            </a:r>
          </a:p>
          <a:p>
            <a:pPr>
              <a:buNone/>
            </a:pPr>
            <a:r>
              <a:rPr lang="cs-CZ" sz="1500" dirty="0" smtClean="0"/>
              <a:t>ti dva už pili mnohou číši spolu</a:t>
            </a:r>
          </a:p>
          <a:p>
            <a:pPr>
              <a:buNone/>
            </a:pPr>
            <a:r>
              <a:rPr lang="cs-CZ" sz="1500" dirty="0" smtClean="0"/>
              <a:t>a zapěli si z plných plic.</a:t>
            </a:r>
          </a:p>
          <a:p>
            <a:pPr>
              <a:buNone/>
            </a:pPr>
            <a:r>
              <a:rPr lang="cs-CZ" sz="1500" dirty="0" smtClean="0"/>
              <a:t>„Nuž dej sem zlaté číše, páže,</a:t>
            </a:r>
          </a:p>
          <a:p>
            <a:pPr>
              <a:buNone/>
            </a:pPr>
            <a:r>
              <a:rPr lang="cs-CZ" sz="1500" dirty="0" smtClean="0"/>
              <a:t>a </a:t>
            </a:r>
            <a:r>
              <a:rPr lang="cs-CZ" sz="1500" dirty="0" err="1" smtClean="0"/>
              <a:t>nalej</a:t>
            </a:r>
            <a:r>
              <a:rPr lang="cs-CZ" sz="1500" dirty="0" smtClean="0"/>
              <a:t> vína – </a:t>
            </a:r>
            <a:r>
              <a:rPr lang="cs-CZ" sz="1500" dirty="0" err="1" smtClean="0"/>
              <a:t>dolej</a:t>
            </a:r>
            <a:r>
              <a:rPr lang="cs-CZ" sz="1500" dirty="0" smtClean="0"/>
              <a:t> výš –</a:t>
            </a:r>
          </a:p>
          <a:p>
            <a:pPr>
              <a:buNone/>
            </a:pPr>
            <a:r>
              <a:rPr lang="cs-CZ" sz="1500" dirty="0" smtClean="0"/>
              <a:t>dnes, pane Bušku, čehos zvíš!“</a:t>
            </a:r>
          </a:p>
          <a:p>
            <a:pPr>
              <a:buNone/>
            </a:pPr>
            <a:r>
              <a:rPr lang="cs-CZ" sz="1500" dirty="0" smtClean="0"/>
              <a:t>král Karel vesel káže.</a:t>
            </a:r>
          </a:p>
          <a:p>
            <a:pPr>
              <a:buNone/>
            </a:pPr>
            <a:endParaRPr lang="cs-CZ" sz="1500" dirty="0" smtClean="0"/>
          </a:p>
          <a:p>
            <a:pPr>
              <a:buNone/>
            </a:pPr>
            <a:r>
              <a:rPr lang="cs-CZ" sz="1500" dirty="0" smtClean="0"/>
              <a:t>„Zde po tom víně, Bušku, slyš,</a:t>
            </a:r>
          </a:p>
          <a:p>
            <a:pPr>
              <a:buNone/>
            </a:pPr>
            <a:r>
              <a:rPr lang="cs-CZ" sz="1500" dirty="0" smtClean="0"/>
              <a:t>domácí slunce naše vloni hrálo –</a:t>
            </a:r>
          </a:p>
          <a:p>
            <a:pPr>
              <a:buNone/>
            </a:pPr>
            <a:r>
              <a:rPr lang="cs-CZ" sz="1500" dirty="0" err="1" smtClean="0"/>
              <a:t>toť</a:t>
            </a:r>
            <a:r>
              <a:rPr lang="cs-CZ" sz="1500" dirty="0" smtClean="0"/>
              <a:t> první víno, které v Čechách zrálo –</a:t>
            </a:r>
          </a:p>
          <a:p>
            <a:pPr>
              <a:buNone/>
            </a:pPr>
            <a:r>
              <a:rPr lang="cs-CZ" sz="1500" dirty="0" smtClean="0"/>
              <a:t>aj tedy vzhůru, pijme již!“</a:t>
            </a:r>
          </a:p>
          <a:p>
            <a:pPr>
              <a:buNone/>
            </a:pPr>
            <a:r>
              <a:rPr lang="cs-CZ" sz="1500" dirty="0" smtClean="0"/>
              <a:t>A pili – král však náhle prsknul –</a:t>
            </a:r>
          </a:p>
          <a:p>
            <a:pPr>
              <a:buNone/>
            </a:pPr>
            <a:r>
              <a:rPr lang="cs-CZ" sz="1500" dirty="0" smtClean="0"/>
              <a:t>„</a:t>
            </a:r>
            <a:r>
              <a:rPr lang="cs-CZ" sz="1500" dirty="0" err="1" smtClean="0"/>
              <a:t>Toť</a:t>
            </a:r>
            <a:r>
              <a:rPr lang="cs-CZ" sz="1500" dirty="0" smtClean="0"/>
              <a:t> že je víno? Tenhle kvas?</a:t>
            </a:r>
          </a:p>
          <a:p>
            <a:pPr>
              <a:buNone/>
            </a:pPr>
            <a:r>
              <a:rPr lang="cs-CZ" sz="1500" dirty="0" smtClean="0"/>
              <a:t>Vždyť křiví ústa, láme vaz!“</a:t>
            </a:r>
          </a:p>
          <a:p>
            <a:pPr>
              <a:buNone/>
            </a:pPr>
            <a:r>
              <a:rPr lang="cs-CZ" sz="1500" dirty="0" smtClean="0"/>
              <a:t>a zlostně rukou mrsknul.</a:t>
            </a:r>
          </a:p>
          <a:p>
            <a:pPr>
              <a:buNone/>
            </a:pPr>
            <a:r>
              <a:rPr lang="cs-CZ" sz="1500" dirty="0" smtClean="0"/>
              <a:t>…………………………………………</a:t>
            </a:r>
            <a:endParaRPr lang="cs-CZ" sz="15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>
          <a:xfrm>
            <a:off x="4645025" y="1535113"/>
            <a:ext cx="4041775" cy="4591050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1500" dirty="0" smtClean="0"/>
              <a:t>Pij, Bušku – již se nezarmuť –</a:t>
            </a:r>
          </a:p>
          <a:p>
            <a:pPr>
              <a:buNone/>
            </a:pPr>
            <a:r>
              <a:rPr lang="cs-CZ" sz="1500" dirty="0" smtClean="0"/>
              <a:t>a poslyš, co ti král tvůj moudrý praví:</a:t>
            </a:r>
          </a:p>
          <a:p>
            <a:pPr>
              <a:buNone/>
            </a:pPr>
            <a:r>
              <a:rPr lang="cs-CZ" sz="1500" dirty="0" smtClean="0"/>
              <a:t>můj jazyk je jak známo vybíravý –</a:t>
            </a:r>
          </a:p>
          <a:p>
            <a:pPr>
              <a:buNone/>
            </a:pPr>
            <a:r>
              <a:rPr lang="cs-CZ" sz="1500" dirty="0" smtClean="0"/>
              <a:t>a našel již v tom víně chuť.</a:t>
            </a:r>
          </a:p>
          <a:p>
            <a:pPr>
              <a:buNone/>
            </a:pPr>
            <a:r>
              <a:rPr lang="cs-CZ" sz="1500" dirty="0" smtClean="0"/>
              <a:t>Víš – zkoumat třeba, Bušku milý,</a:t>
            </a:r>
          </a:p>
          <a:p>
            <a:pPr>
              <a:buNone/>
            </a:pPr>
            <a:r>
              <a:rPr lang="cs-CZ" sz="1500" dirty="0" smtClean="0"/>
              <a:t>to víno má svůj zvláštní ráz,</a:t>
            </a:r>
          </a:p>
          <a:p>
            <a:pPr>
              <a:buNone/>
            </a:pPr>
            <a:r>
              <a:rPr lang="cs-CZ" sz="1500" dirty="0" err="1" smtClean="0"/>
              <a:t>zprv</a:t>
            </a:r>
            <a:r>
              <a:rPr lang="cs-CZ" sz="1500" dirty="0" smtClean="0"/>
              <a:t> trpké, ale milé zas –</a:t>
            </a:r>
          </a:p>
          <a:p>
            <a:pPr>
              <a:buNone/>
            </a:pPr>
            <a:r>
              <a:rPr lang="cs-CZ" sz="1500" dirty="0" smtClean="0"/>
              <a:t>my, myslím, se už vpili!“</a:t>
            </a:r>
          </a:p>
          <a:p>
            <a:endParaRPr lang="cs-CZ" sz="1500" dirty="0" smtClean="0"/>
          </a:p>
          <a:p>
            <a:pPr>
              <a:buNone/>
            </a:pPr>
            <a:r>
              <a:rPr lang="cs-CZ" sz="1500" dirty="0" smtClean="0"/>
              <a:t>„Nu vidíš, králi: tak náš lid!</a:t>
            </a:r>
          </a:p>
          <a:p>
            <a:pPr>
              <a:buNone/>
            </a:pPr>
            <a:r>
              <a:rPr lang="cs-CZ" sz="1500" dirty="0" smtClean="0"/>
              <a:t>Má duši zvláštní – trochu drsná zdá se –</a:t>
            </a:r>
          </a:p>
          <a:p>
            <a:pPr>
              <a:buNone/>
            </a:pPr>
            <a:r>
              <a:rPr lang="cs-CZ" sz="1500" dirty="0" smtClean="0"/>
              <a:t>však kvete po svém, v osobité kráse“</a:t>
            </a:r>
          </a:p>
          <a:p>
            <a:pPr>
              <a:buNone/>
            </a:pPr>
            <a:r>
              <a:rPr lang="cs-CZ" sz="1500" dirty="0" smtClean="0"/>
              <a:t>teď přerušil svůj náhle klid</a:t>
            </a:r>
          </a:p>
          <a:p>
            <a:pPr>
              <a:buNone/>
            </a:pPr>
            <a:r>
              <a:rPr lang="cs-CZ" sz="1500" dirty="0" smtClean="0"/>
              <a:t>hned rozveselen </a:t>
            </a:r>
            <a:r>
              <a:rPr lang="cs-CZ" sz="1500" dirty="0" err="1" smtClean="0"/>
              <a:t>Vilhartice</a:t>
            </a:r>
            <a:r>
              <a:rPr lang="cs-CZ" sz="1500" dirty="0" smtClean="0"/>
              <a:t> – </a:t>
            </a:r>
          </a:p>
          <a:p>
            <a:pPr>
              <a:buNone/>
            </a:pPr>
            <a:r>
              <a:rPr lang="cs-CZ" sz="1500" dirty="0" smtClean="0"/>
              <a:t>„ach přibliž k tomu lidu hled</a:t>
            </a:r>
          </a:p>
          <a:p>
            <a:pPr>
              <a:buNone/>
            </a:pPr>
            <a:r>
              <a:rPr lang="cs-CZ" sz="1500" dirty="0" smtClean="0"/>
              <a:t>a přitiskneš svůj k němu ret</a:t>
            </a:r>
          </a:p>
          <a:p>
            <a:pPr>
              <a:buNone/>
            </a:pPr>
            <a:r>
              <a:rPr lang="cs-CZ" sz="1500" dirty="0" smtClean="0"/>
              <a:t>a neodtrhneš více!“</a:t>
            </a:r>
          </a:p>
          <a:p>
            <a:endParaRPr lang="cs-CZ" sz="15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 k ukázce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Charakterizuj veršové schéma.</a:t>
            </a:r>
          </a:p>
          <a:p>
            <a:r>
              <a:rPr lang="cs-CZ" dirty="0" smtClean="0"/>
              <a:t>2. Popiš situaci ve druhé sloce.</a:t>
            </a:r>
          </a:p>
          <a:p>
            <a:r>
              <a:rPr lang="cs-CZ" dirty="0" smtClean="0"/>
              <a:t>3. Co zjistil král ve třetí sloce?</a:t>
            </a:r>
          </a:p>
          <a:p>
            <a:r>
              <a:rPr lang="cs-CZ" dirty="0" smtClean="0"/>
              <a:t>4. Poslední sloku přepiš svými slovy.</a:t>
            </a:r>
          </a:p>
          <a:p>
            <a:r>
              <a:rPr lang="cs-CZ" dirty="0" smtClean="0"/>
              <a:t>5. Jaké mínění má o sobě král? Dolož na příkladech.</a:t>
            </a:r>
          </a:p>
          <a:p>
            <a:r>
              <a:rPr lang="cs-CZ" dirty="0" smtClean="0"/>
              <a:t>6. Jací jsou podle autora Češi?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17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 a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Soubor:Jan Vilímek - Jan Neruda.</a:t>
            </a:r>
            <a:r>
              <a:rPr lang="cs-CZ" dirty="0" err="1" smtClean="0"/>
              <a:t>jpg</a:t>
            </a:r>
            <a:r>
              <a:rPr lang="cs-CZ" dirty="0" smtClean="0"/>
              <a:t>. In: </a:t>
            </a:r>
            <a:r>
              <a:rPr lang="cs-CZ" i="1" dirty="0" err="1" smtClean="0"/>
              <a:t>Wikipedia</a:t>
            </a:r>
            <a:r>
              <a:rPr lang="cs-CZ" i="1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</a:t>
            </a:r>
            <a:r>
              <a:rPr lang="cs-CZ" dirty="0" err="1" smtClean="0"/>
              <a:t>Francisco</a:t>
            </a:r>
            <a:r>
              <a:rPr lang="cs-CZ" dirty="0" smtClean="0"/>
              <a:t>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2001- [cit. 2012-04-22]. Dostupné z: http://cs.wikipedia.org/wiki/Soubor:Jan_Vil%C3%ADmek_-_Jan_Neruda.jpg </a:t>
            </a:r>
            <a:endParaRPr lang="cs-CZ" dirty="0" smtClean="0"/>
          </a:p>
          <a:p>
            <a:r>
              <a:rPr lang="cs-CZ" dirty="0" smtClean="0"/>
              <a:t>SOCHROVÁ, Marie. </a:t>
            </a:r>
            <a:r>
              <a:rPr lang="cs-CZ" i="1" dirty="0" smtClean="0"/>
              <a:t>Čítanka 2 k Literatuře v kostce: [pro střední školy]</a:t>
            </a:r>
            <a:r>
              <a:rPr lang="cs-CZ" dirty="0" smtClean="0"/>
              <a:t>. </a:t>
            </a:r>
            <a:r>
              <a:rPr lang="cs-CZ" dirty="0" err="1" smtClean="0"/>
              <a:t>Vyd</a:t>
            </a:r>
            <a:r>
              <a:rPr lang="cs-CZ" dirty="0" smtClean="0"/>
              <a:t>. 1. Havlíčkův Brod: Fragment, </a:t>
            </a:r>
            <a:r>
              <a:rPr lang="cs-CZ" dirty="0" smtClean="0"/>
              <a:t>2007, </a:t>
            </a:r>
            <a:r>
              <a:rPr lang="cs-CZ" dirty="0" smtClean="0"/>
              <a:t>168 s. </a:t>
            </a:r>
            <a:r>
              <a:rPr lang="cs-CZ" smtClean="0"/>
              <a:t>ISBN </a:t>
            </a:r>
            <a:r>
              <a:rPr lang="cs-CZ" smtClean="0"/>
              <a:t>80-253-0187-7.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18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REZENTACE_VOSHK_logolinkEU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PREZENTACE_VOSHK_logolinkEU</Template>
  <TotalTime>167</TotalTime>
  <Words>1151</Words>
  <Application>Microsoft Office PowerPoint</Application>
  <PresentationFormat>Předvádění na obrazovce (4:3)</PresentationFormat>
  <Paragraphs>172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PREZENTACE_VOSHK_logolinkEU</vt:lpstr>
      <vt:lpstr>Jan Neruda</vt:lpstr>
      <vt:lpstr>Tento učební materiál vznikl za podpory OPVK 1.5</vt:lpstr>
      <vt:lpstr>Jan Neruda</vt:lpstr>
      <vt:lpstr>Život</vt:lpstr>
      <vt:lpstr>Osobní život</vt:lpstr>
      <vt:lpstr>Vztah k lidem</vt:lpstr>
      <vt:lpstr>Konec života</vt:lpstr>
      <vt:lpstr>Jan Neruda - novinář</vt:lpstr>
      <vt:lpstr>Jan Neruda - básník</vt:lpstr>
      <vt:lpstr>Jan Neruda - básník</vt:lpstr>
      <vt:lpstr>Jan Neruda - básník</vt:lpstr>
      <vt:lpstr>Jan Neruda - básník</vt:lpstr>
      <vt:lpstr>Jan Neruda - básník</vt:lpstr>
      <vt:lpstr>Jan Neruda - básník</vt:lpstr>
      <vt:lpstr>Jan Neruda - prozaik</vt:lpstr>
      <vt:lpstr>Pracovní list – Romance o Karlu IV.</vt:lpstr>
      <vt:lpstr>Úkoly k ukázce</vt:lpstr>
      <vt:lpstr>Odkazy a literatura</vt:lpstr>
    </vt:vector>
  </TitlesOfParts>
  <Company>hk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Jan Neruda</dc:title>
  <dc:creator>vos sos hk</dc:creator>
  <cp:lastModifiedBy>An</cp:lastModifiedBy>
  <cp:revision>20</cp:revision>
  <dcterms:created xsi:type="dcterms:W3CDTF">2012-04-24T10:06:18Z</dcterms:created>
  <dcterms:modified xsi:type="dcterms:W3CDTF">2013-05-28T11:15:51Z</dcterms:modified>
</cp:coreProperties>
</file>