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77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1171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Jaroslav Vrchlický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7. 5. 2012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6583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CSA_OPVK15_008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Český jazyk</a:t>
                      </a:r>
                      <a:r>
                        <a:rPr lang="cs-CZ" sz="1600" baseline="0" dirty="0" smtClean="0"/>
                        <a:t> a literatura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Česká literatura 2. poloviny 19. století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Jaroslav Vrchlický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Mgr. Taťána Krčálová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10.</a:t>
                      </a:r>
                      <a:r>
                        <a:rPr lang="cs-CZ" sz="1600" baseline="0" dirty="0" smtClean="0"/>
                        <a:t> 05. 2012, 2.A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 minut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Projektor, PC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se s dílem Jaroslava Vrchlického, pochopit význam hry</a:t>
                      </a:r>
                      <a:r>
                        <a:rPr lang="cs-CZ" sz="1600" baseline="0" dirty="0" smtClean="0"/>
                        <a:t> Noc na Karlštejně.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Jaroslav Vrchlický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026" name="Picture 2" descr="C:\Documents and Settings\prace\Plocha\400PX-~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63345" y="1600200"/>
            <a:ext cx="3017309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Jaroslav Vrchlický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Profesor </a:t>
            </a:r>
            <a:r>
              <a:rPr lang="cs-CZ" b="1" dirty="0" smtClean="0"/>
              <a:t>Emil Bohuslav </a:t>
            </a:r>
            <a:r>
              <a:rPr lang="cs-CZ" b="1" dirty="0" err="1" smtClean="0"/>
              <a:t>Frída</a:t>
            </a:r>
            <a:r>
              <a:rPr lang="cs-CZ" dirty="0" smtClean="0"/>
              <a:t>,</a:t>
            </a:r>
          </a:p>
          <a:p>
            <a:r>
              <a:rPr lang="cs-CZ" dirty="0" smtClean="0"/>
              <a:t>Uměleckým jménem </a:t>
            </a:r>
            <a:r>
              <a:rPr lang="cs-CZ" b="1" dirty="0" smtClean="0"/>
              <a:t>Jaroslav Vrchlický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*17. února 1853 Louny </a:t>
            </a:r>
          </a:p>
          <a:p>
            <a:r>
              <a:rPr lang="cs-CZ" dirty="0" smtClean="0"/>
              <a:t>† 9. září 1912 Domažlice</a:t>
            </a:r>
          </a:p>
          <a:p>
            <a:endParaRPr lang="cs-CZ" dirty="0" smtClean="0"/>
          </a:p>
          <a:p>
            <a:r>
              <a:rPr lang="cs-CZ" dirty="0" smtClean="0"/>
              <a:t>Český spisovatel, básník, dramatik </a:t>
            </a:r>
            <a:br>
              <a:rPr lang="cs-CZ" dirty="0" smtClean="0"/>
            </a:br>
            <a:r>
              <a:rPr lang="cs-CZ" dirty="0" smtClean="0"/>
              <a:t>a překladatel.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6650"/>
            <a:ext cx="8229600" cy="5952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57532"/>
            <a:ext cx="8229600" cy="5581291"/>
          </a:xfrm>
        </p:spPr>
        <p:txBody>
          <a:bodyPr>
            <a:normAutofit/>
          </a:bodyPr>
          <a:lstStyle/>
          <a:p>
            <a:r>
              <a:rPr lang="cs-CZ" dirty="0" smtClean="0"/>
              <a:t>Pocházel z Loun, jeho otec byl kupec. </a:t>
            </a:r>
          </a:p>
          <a:p>
            <a:r>
              <a:rPr lang="cs-CZ" dirty="0" smtClean="0"/>
              <a:t>Gymnázium studoval ve Slaném (od roku 1862), Praze a Klatovech, po jeho ukončení (1872) studoval, na přání rodičů, bohosloveckou fakultu. Záhy však, již v roku 1873 přestoupil na filozofickou fakultu v Praze, kde studoval dějepis, filozofii a francouzskou literaturu, kterou později také překládal.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studiích se seznámil s </a:t>
            </a:r>
            <a:r>
              <a:rPr lang="cs-CZ" b="1" u="sng" dirty="0" smtClean="0"/>
              <a:t>Zikmundem </a:t>
            </a:r>
            <a:r>
              <a:rPr lang="cs-CZ" b="1" u="sng" dirty="0" err="1" smtClean="0"/>
              <a:t>Winterem</a:t>
            </a:r>
            <a:r>
              <a:rPr lang="cs-CZ" b="1" u="sng" dirty="0" smtClean="0"/>
              <a:t>, Josefem Václavem Sládkem a Aloisem Jiráskem</a:t>
            </a:r>
            <a:r>
              <a:rPr lang="cs-CZ" dirty="0" smtClean="0"/>
              <a:t> </a:t>
            </a:r>
          </a:p>
          <a:p>
            <a:endParaRPr lang="cs-CZ" dirty="0" smtClean="0"/>
          </a:p>
          <a:p>
            <a:r>
              <a:rPr lang="cs-CZ" dirty="0" smtClean="0"/>
              <a:t>Spolu založili skupinu</a:t>
            </a:r>
            <a:r>
              <a:rPr lang="cs-CZ" i="1" dirty="0" smtClean="0"/>
              <a:t> </a:t>
            </a:r>
            <a:r>
              <a:rPr lang="cs-CZ" b="1" i="1" u="sng" dirty="0" smtClean="0"/>
              <a:t>Lumírovců</a:t>
            </a:r>
            <a:r>
              <a:rPr lang="cs-CZ" b="1" u="sng" dirty="0" smtClean="0"/>
              <a:t> </a:t>
            </a:r>
          </a:p>
          <a:p>
            <a:r>
              <a:rPr lang="cs-CZ" dirty="0" smtClean="0"/>
              <a:t>(Jirásek záhy přešel k </a:t>
            </a:r>
            <a:r>
              <a:rPr lang="cs-CZ" i="1" dirty="0" smtClean="0"/>
              <a:t>Ruchovcům</a:t>
            </a:r>
            <a:r>
              <a:rPr lang="cs-CZ" dirty="0" smtClean="0"/>
              <a:t>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6650"/>
            <a:ext cx="8229600" cy="828136"/>
          </a:xfrm>
        </p:spPr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74786"/>
            <a:ext cx="8229600" cy="515137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 roce 1901 ho, spolu s Antonínem Dvořákem, císař jmenoval </a:t>
            </a:r>
            <a:r>
              <a:rPr lang="cs-CZ" b="1" u="sng" dirty="0" smtClean="0"/>
              <a:t>členem Panské sněmovny říšské rady ve Vídni</a:t>
            </a:r>
            <a:r>
              <a:rPr lang="cs-CZ" dirty="0" smtClean="0"/>
              <a:t>, zde vystupoval a obhajoval požadavek všeobecného hlasovacího práva. </a:t>
            </a:r>
          </a:p>
          <a:p>
            <a:r>
              <a:rPr lang="cs-CZ" dirty="0" smtClean="0"/>
              <a:t>Od roku 1893 byl jmenován </a:t>
            </a:r>
            <a:r>
              <a:rPr lang="cs-CZ" b="1" u="sng" dirty="0" smtClean="0"/>
              <a:t>profesorem evropské literatury na Univerzitě Karlově.</a:t>
            </a:r>
            <a:endParaRPr lang="cs-CZ" dirty="0" smtClean="0"/>
          </a:p>
          <a:p>
            <a:r>
              <a:rPr lang="cs-CZ" dirty="0" smtClean="0"/>
              <a:t>Byl členem České akademie věd a umění.</a:t>
            </a:r>
          </a:p>
          <a:p>
            <a:r>
              <a:rPr lang="cs-CZ" dirty="0" smtClean="0"/>
              <a:t>Byl nominován na </a:t>
            </a:r>
            <a:r>
              <a:rPr lang="cs-CZ" b="1" u="sng" dirty="0" smtClean="0"/>
              <a:t>Nobelovu cenu za literaturu.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Jeho dílo obsahuje přes 200 svazků,</a:t>
            </a:r>
          </a:p>
          <a:p>
            <a:endParaRPr lang="cs-CZ" dirty="0" smtClean="0"/>
          </a:p>
          <a:p>
            <a:r>
              <a:rPr lang="cs-CZ" dirty="0" smtClean="0"/>
              <a:t>Mj. přes 80 básnických sbírek </a:t>
            </a:r>
          </a:p>
          <a:p>
            <a:endParaRPr lang="cs-CZ" dirty="0" smtClean="0"/>
          </a:p>
          <a:p>
            <a:r>
              <a:rPr lang="cs-CZ" dirty="0" smtClean="0"/>
              <a:t> 50 divadelních her.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Zlomky epopeje</a:t>
            </a:r>
            <a:r>
              <a:rPr lang="cs-CZ" dirty="0" smtClean="0"/>
              <a:t> – cyklus epických nebo lyricko-epických básní – jedno téma – myšlenkový vývoj lidstva, básnická sbírka </a:t>
            </a:r>
            <a:br>
              <a:rPr lang="cs-CZ" dirty="0" smtClean="0"/>
            </a:br>
            <a:r>
              <a:rPr lang="cs-CZ" dirty="0" smtClean="0"/>
              <a:t>s historickými náměty, optimistický náhled, lidstvo se vyvíjí k humanitě, sbírky: Duch </a:t>
            </a:r>
            <a:br>
              <a:rPr lang="cs-CZ" dirty="0" smtClean="0"/>
            </a:br>
            <a:r>
              <a:rPr lang="cs-CZ" dirty="0" smtClean="0"/>
              <a:t>a svět, Selské balady, Bar </a:t>
            </a:r>
            <a:r>
              <a:rPr lang="cs-CZ" dirty="0" err="1" smtClean="0"/>
              <a:t>kochba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5190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Noc na Karlštejně</a:t>
            </a:r>
            <a:r>
              <a:rPr lang="cs-CZ" dirty="0" smtClean="0"/>
              <a:t> – komedie z českého prostředí, autor zde použil informaci, že císař Karel IV. stavěl Karlštejn jako hrad, kam nesměly ženy (tato informace mezi lidmi zdomácněla, ale není pravdivá); </a:t>
            </a:r>
          </a:p>
          <a:p>
            <a:r>
              <a:rPr lang="cs-CZ" dirty="0" smtClean="0"/>
              <a:t>Dílo bylo zfilmováno roce 1973 režisérem Zdeňkem Podskalským 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Jaroslav Vrchlický.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2012-05-01]. </a:t>
            </a:r>
            <a:r>
              <a:rPr lang="cs-CZ" smtClean="0"/>
              <a:t>Dostupné z: http://cs.wikipedia.org/wiki/Jaroslav_Vrchlick%C3%BD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</Template>
  <TotalTime>24</TotalTime>
  <Words>290</Words>
  <Application>Microsoft Office PowerPoint</Application>
  <PresentationFormat>Předvádění na obrazovce (4:3)</PresentationFormat>
  <Paragraphs>75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PREZENTACE_VOSHK_logolinkEU</vt:lpstr>
      <vt:lpstr>Jaroslav Vrchlický</vt:lpstr>
      <vt:lpstr>Tento učební materiál vznikl za podpory OPVK 1.5</vt:lpstr>
      <vt:lpstr>Jaroslav Vrchlický</vt:lpstr>
      <vt:lpstr>Jaroslav Vrchlický</vt:lpstr>
      <vt:lpstr>Život</vt:lpstr>
      <vt:lpstr>Život</vt:lpstr>
      <vt:lpstr>Život</vt:lpstr>
      <vt:lpstr>Dílo</vt:lpstr>
      <vt:lpstr>Dílo</vt:lpstr>
      <vt:lpstr>Dílo</vt:lpstr>
      <vt:lpstr>Odkazy</vt:lpstr>
    </vt:vector>
  </TitlesOfParts>
  <Company>hk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vos sos hk</dc:creator>
  <cp:lastModifiedBy>An</cp:lastModifiedBy>
  <cp:revision>10</cp:revision>
  <dcterms:created xsi:type="dcterms:W3CDTF">2012-05-07T11:17:10Z</dcterms:created>
  <dcterms:modified xsi:type="dcterms:W3CDTF">2013-05-28T11:28:37Z</dcterms:modified>
</cp:coreProperties>
</file>