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tiff" ContentType="image/tif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256" r:id="rId2"/>
    <p:sldId id="277" r:id="rId3"/>
    <p:sldId id="278" r:id="rId4"/>
    <p:sldId id="279" r:id="rId5"/>
    <p:sldId id="280" r:id="rId6"/>
    <p:sldId id="281" r:id="rId7"/>
    <p:sldId id="282" r:id="rId8"/>
    <p:sldId id="287" r:id="rId9"/>
    <p:sldId id="288" r:id="rId10"/>
    <p:sldId id="289" r:id="rId11"/>
    <p:sldId id="290" r:id="rId12"/>
    <p:sldId id="291" r:id="rId13"/>
    <p:sldId id="292" r:id="rId14"/>
    <p:sldId id="293" r:id="rId15"/>
  </p:sldIdLst>
  <p:sldSz cx="9144000" cy="6858000" type="screen4x3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CPIV" initials="C" lastIdx="3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Světlý styl 2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6E25E649-3F16-4E02-A733-19D2CDBF48F0}" styleName="Střední styl 3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163" autoAdjust="0"/>
    <p:restoredTop sz="99821" autoAdjust="0"/>
  </p:normalViewPr>
  <p:slideViewPr>
    <p:cSldViewPr snapToGrid="0" snapToObjects="1" showGuides="1">
      <p:cViewPr varScale="1">
        <p:scale>
          <a:sx n="34" d="100"/>
          <a:sy n="34" d="100"/>
        </p:scale>
        <p:origin x="-984" y="-72"/>
      </p:cViewPr>
      <p:guideLst>
        <p:guide orient="horz" pos="4196"/>
        <p:guide orient="horz" pos="1877"/>
        <p:guide orient="horz" pos="3297"/>
        <p:guide pos="302"/>
        <p:guide pos="120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3287DD-D57B-4A1F-9A73-518CE20E56B4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F93ED0-A090-4B25-BFB4-D3E26E4B731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C2DA01-25A2-453B-9157-4DFAE34F9D0B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0FDC0C-3A26-48DB-87D7-83B1F6FAD78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A6BD5-CA47-44D9-82C7-409235B9B760}" type="datetime1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F671A-DDCF-44AC-BD3C-D1B119FFC017}" type="datetime1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BDB3F-3C61-44A8-A00E-BBC446DB773E}" type="datetime1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E29B9-A11C-43EE-AB4D-F23D8AC2F776}" type="datetime1">
              <a:rPr lang="cs-CZ" smtClean="0"/>
              <a:pPr/>
              <a:t>28.5.2013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C4392-EAEE-4A71-B94E-60A8E803C5F9}" type="datetime1">
              <a:rPr lang="cs-CZ" smtClean="0"/>
              <a:pPr/>
              <a:t>28.5.2013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BA124-D45F-4B4C-A75E-51D07D51DD3F}" type="datetime1">
              <a:rPr lang="cs-CZ" smtClean="0"/>
              <a:pPr/>
              <a:t>28.5.2013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09161AD-CE0D-4BCB-8C8C-A6C26A0B30BD}" type="slidenum">
              <a:rPr lang="cs-CZ" smtClean="0"/>
              <a:pPr/>
              <a:t>‹#›</a:t>
            </a:fld>
            <a:endParaRPr lang="cs-CZ" dirty="0"/>
          </a:p>
        </p:txBody>
      </p:sp>
      <p:cxnSp>
        <p:nvCxnSpPr>
          <p:cNvPr id="13" name="Přímá spojovací čára 12"/>
          <p:cNvCxnSpPr/>
          <p:nvPr userDrawn="1"/>
        </p:nvCxnSpPr>
        <p:spPr>
          <a:xfrm>
            <a:off x="0" y="6237312"/>
            <a:ext cx="9144000" cy="0"/>
          </a:xfrm>
          <a:prstGeom prst="line">
            <a:avLst/>
          </a:prstGeom>
          <a:ln w="28575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bdélník 9"/>
          <p:cNvSpPr/>
          <p:nvPr userDrawn="1"/>
        </p:nvSpPr>
        <p:spPr>
          <a:xfrm>
            <a:off x="0" y="0"/>
            <a:ext cx="9144000" cy="983469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6856" y="519437"/>
            <a:ext cx="7352936" cy="442035"/>
          </a:xfrm>
        </p:spPr>
        <p:txBody>
          <a:bodyPr wrap="square" lIns="36000" tIns="36000" rIns="36000" bIns="36000" anchor="b" anchorCtr="0">
            <a:spAutoFit/>
          </a:bodyPr>
          <a:lstStyle>
            <a:lvl1pPr algn="l">
              <a:defRPr sz="2400" b="1">
                <a:solidFill>
                  <a:schemeClr val="bg1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  <p:pic>
        <p:nvPicPr>
          <p:cNvPr id="8" name="Obrázek 7" descr="C_mini.jpg"/>
          <p:cNvPicPr>
            <a:picLocks noChangeAspect="1"/>
          </p:cNvPicPr>
          <p:nvPr userDrawn="1"/>
        </p:nvPicPr>
        <p:blipFill>
          <a:blip r:embed="rId2" cstate="print">
            <a:clrChange>
              <a:clrFrom>
                <a:srgbClr val="B0B0B0"/>
              </a:clrFrom>
              <a:clrTo>
                <a:srgbClr val="B0B0B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01332" y="95536"/>
            <a:ext cx="777452" cy="76427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DB285-905C-491D-B33F-3DF0BB194B43}" type="datetime1">
              <a:rPr lang="cs-CZ" smtClean="0"/>
              <a:pPr/>
              <a:t>28.5.2013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3C0D9-14C9-4E9E-A947-67C4C2765C59}" type="datetime1">
              <a:rPr lang="cs-CZ" smtClean="0"/>
              <a:pPr/>
              <a:t>28.5.2013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B4C33-5242-411D-A384-3FD9F2D5119A}" type="datetime1">
              <a:rPr lang="cs-CZ" smtClean="0"/>
              <a:pPr/>
              <a:t>28.5.2013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D8145-5D9A-4621-8A72-AF39B82773C6}" type="datetime1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80A10-4C89-4D38-8B9D-FB3DFCFB3EDF}" type="datetime1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391EB4-D25D-466E-A395-748B3D6DFF75}" type="datetime1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cs.wikipedia.org/wiki/Soubor:Jan_Vil%C3%ADmek_-_Jan_Neruda.jpg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83480" y="2316778"/>
            <a:ext cx="6536169" cy="1470025"/>
          </a:xfrm>
        </p:spPr>
        <p:txBody>
          <a:bodyPr>
            <a:normAutofit/>
          </a:bodyPr>
          <a:lstStyle/>
          <a:p>
            <a:pPr algn="l"/>
            <a:r>
              <a:rPr lang="cs-CZ" dirty="0" smtClean="0">
                <a:solidFill>
                  <a:schemeClr val="tx2"/>
                </a:solidFill>
              </a:rPr>
              <a:t>Májovci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6553200" y="6328640"/>
            <a:ext cx="2133600" cy="365125"/>
          </a:xfrm>
        </p:spPr>
        <p:txBody>
          <a:bodyPr/>
          <a:lstStyle/>
          <a:p>
            <a:fld id="{909161AD-CE0D-4BCB-8C8C-A6C26A0B30BD}" type="slidenum">
              <a:rPr lang="cs-CZ" smtClean="0"/>
              <a:pPr/>
              <a:t>1</a:t>
            </a:fld>
            <a:endParaRPr lang="cs-CZ"/>
          </a:p>
        </p:txBody>
      </p:sp>
      <p:sp>
        <p:nvSpPr>
          <p:cNvPr id="7" name="Nadpis 1"/>
          <p:cNvSpPr txBox="1">
            <a:spLocks/>
          </p:cNvSpPr>
          <p:nvPr/>
        </p:nvSpPr>
        <p:spPr>
          <a:xfrm>
            <a:off x="1852756" y="3936021"/>
            <a:ext cx="3744686" cy="698071"/>
          </a:xfrm>
          <a:prstGeom prst="rect">
            <a:avLst/>
          </a:prstGeom>
        </p:spPr>
        <p:txBody>
          <a:bodyPr vert="horz" wrap="square" lIns="36000" tIns="36000" rIns="36000" bIns="36000" rtlCol="0" anchor="t" anchorCtr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Hradec Králové</a:t>
            </a:r>
            <a:r>
              <a:rPr kumimoji="0" lang="cs-CZ" sz="20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20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cs-CZ" sz="20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Datum 24. 04. 2012</a:t>
            </a: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0" y="5874531"/>
            <a:ext cx="9144000" cy="983469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0" y="0"/>
            <a:ext cx="9144000" cy="1551709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Nadpis 1"/>
          <p:cNvSpPr txBox="1">
            <a:spLocks/>
          </p:cNvSpPr>
          <p:nvPr/>
        </p:nvSpPr>
        <p:spPr>
          <a:xfrm>
            <a:off x="1852755" y="193964"/>
            <a:ext cx="6193158" cy="688256"/>
          </a:xfrm>
          <a:prstGeom prst="rect">
            <a:avLst/>
          </a:prstGeom>
        </p:spPr>
        <p:txBody>
          <a:bodyPr vert="horz" wrap="square" lIns="36000" tIns="36000" rIns="36000" bIns="36000" rtlCol="0" anchor="t" anchorCtr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CZECH SALES ACADEMY Hradec</a:t>
            </a:r>
            <a:r>
              <a:rPr kumimoji="0" lang="cs-CZ" sz="2000" b="1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Králové – VOŠ a SOŠ s.r.o.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2000" b="1" baseline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Hradecká</a:t>
            </a:r>
            <a:r>
              <a:rPr lang="cs-CZ" sz="2000" b="1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1151, 500 03 Hradec Králové</a:t>
            </a:r>
            <a:endParaRPr kumimoji="0" lang="cs-CZ" sz="2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26" name="Picture 2" descr="C:\Users\Benesova\Documents\06_projekty\OPVK\00_příručky\OPVK\Zakladni_logolink_OPVK (ESF, EU, MSMT, OP VK)\03_Zakladni_logolink_vertikalni_cz\OPVK_ver_zakladni_logolink_CMYK_cz.t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9590" y="1744931"/>
            <a:ext cx="1512323" cy="4004712"/>
          </a:xfrm>
          <a:prstGeom prst="rect">
            <a:avLst/>
          </a:prstGeom>
          <a:noFill/>
        </p:spPr>
      </p:pic>
      <p:pic>
        <p:nvPicPr>
          <p:cNvPr id="14" name="Obrázek 13" descr="C_mini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B0B0B0"/>
              </a:clrFrom>
              <a:clrTo>
                <a:srgbClr val="B0B0B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01332" y="95536"/>
            <a:ext cx="777452" cy="7642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Tento učební materiál vznikl za podpory OPVK 1.5</a:t>
            </a:r>
            <a:endParaRPr lang="cs-CZ" dirty="0"/>
          </a:p>
        </p:txBody>
      </p:sp>
      <p:graphicFrame>
        <p:nvGraphicFramePr>
          <p:cNvPr id="11" name="Tabulka 10"/>
          <p:cNvGraphicFramePr>
            <a:graphicFrameLocks noGrp="1"/>
          </p:cNvGraphicFramePr>
          <p:nvPr/>
        </p:nvGraphicFramePr>
        <p:xfrm>
          <a:off x="724188" y="1369290"/>
          <a:ext cx="7934902" cy="4658360"/>
        </p:xfrm>
        <a:graphic>
          <a:graphicData uri="http://schemas.openxmlformats.org/drawingml/2006/table">
            <a:tbl>
              <a:tblPr firstCol="1" bandRow="1">
                <a:tableStyleId>{5C22544A-7EE6-4342-B048-85BDC9FD1C3A}</a:tableStyleId>
              </a:tblPr>
              <a:tblGrid>
                <a:gridCol w="2614911"/>
                <a:gridCol w="5319991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Název školy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CZECH SALES ACADEMY Hradec Králové – VOŠ a SOŠ s.r.o.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Číslo projektu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CZ 1.07/1.5.00/34.0314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Název projektu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Moderní</a:t>
                      </a:r>
                      <a:r>
                        <a:rPr lang="cs-CZ" sz="1600" baseline="0" dirty="0" smtClean="0"/>
                        <a:t> škola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Číslo DUM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CSA_OPVK15_001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Předmět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Český jazyk</a:t>
                      </a:r>
                      <a:r>
                        <a:rPr lang="cs-CZ" sz="1600" baseline="0" dirty="0" smtClean="0"/>
                        <a:t> a literatura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Tematický celek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Česká</a:t>
                      </a:r>
                      <a:r>
                        <a:rPr lang="cs-CZ" sz="1600" baseline="0" dirty="0" smtClean="0"/>
                        <a:t> literatura druhé poloviny 19. století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Název materiálu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Májovci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Autor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Mgr. Taťána Krčálová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Datum ověření,</a:t>
                      </a:r>
                      <a:r>
                        <a:rPr lang="cs-CZ" sz="1600" baseline="0" dirty="0" smtClean="0"/>
                        <a:t> třída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25. 04. 2012, 2.A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Časová</a:t>
                      </a:r>
                      <a:r>
                        <a:rPr lang="cs-CZ" sz="1600" baseline="0" dirty="0" smtClean="0"/>
                        <a:t> dotace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10 minut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Pomůcky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Projektor, PC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Vzdělávací cíl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Seznámit</a:t>
                      </a:r>
                      <a:r>
                        <a:rPr lang="cs-CZ" sz="1600" baseline="0" dirty="0" smtClean="0"/>
                        <a:t> se se skupinou májovců, pochopit historické souvislosti.</a:t>
                      </a:r>
                      <a:endParaRPr lang="cs-CZ" sz="16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4049"/>
          </a:xfrm>
        </p:spPr>
        <p:txBody>
          <a:bodyPr/>
          <a:lstStyle/>
          <a:p>
            <a:r>
              <a:rPr lang="cs-CZ" b="1" dirty="0" smtClean="0"/>
              <a:t>Májovci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00664"/>
            <a:ext cx="8229600" cy="5125499"/>
          </a:xfrm>
        </p:spPr>
        <p:txBody>
          <a:bodyPr/>
          <a:lstStyle/>
          <a:p>
            <a:r>
              <a:rPr lang="cs-CZ" b="1" u="sng" dirty="0" smtClean="0"/>
              <a:t>Májovci</a:t>
            </a:r>
            <a:r>
              <a:rPr lang="cs-CZ" dirty="0" smtClean="0"/>
              <a:t> byla výrazná literární skupina českých básníků a prozaiků </a:t>
            </a:r>
            <a:r>
              <a:rPr lang="cs-CZ" u="sng" dirty="0" smtClean="0"/>
              <a:t>druhé poloviny 19. století</a:t>
            </a:r>
            <a:r>
              <a:rPr lang="cs-CZ" dirty="0" smtClean="0"/>
              <a:t>, která navazovala na odkaz</a:t>
            </a:r>
          </a:p>
          <a:p>
            <a:endParaRPr lang="cs-CZ" dirty="0" smtClean="0"/>
          </a:p>
          <a:p>
            <a:r>
              <a:rPr lang="cs-CZ" dirty="0" smtClean="0"/>
              <a:t>Karla Hynka Máchy</a:t>
            </a:r>
          </a:p>
          <a:p>
            <a:endParaRPr lang="cs-CZ" dirty="0" smtClean="0"/>
          </a:p>
          <a:p>
            <a:r>
              <a:rPr lang="cs-CZ" dirty="0" smtClean="0"/>
              <a:t>Karla Havlíčka Borovského</a:t>
            </a:r>
          </a:p>
          <a:p>
            <a:endParaRPr lang="cs-CZ" dirty="0" smtClean="0"/>
          </a:p>
          <a:p>
            <a:r>
              <a:rPr lang="cs-CZ" dirty="0" smtClean="0"/>
              <a:t>Karla Jaromíra Erbena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Historické souvislosti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Po pádu </a:t>
            </a:r>
            <a:r>
              <a:rPr lang="cs-CZ" u="sng" dirty="0" err="1" smtClean="0"/>
              <a:t>Meternichova</a:t>
            </a:r>
            <a:r>
              <a:rPr lang="cs-CZ" u="sng" dirty="0" smtClean="0"/>
              <a:t> absolutismu </a:t>
            </a:r>
            <a:r>
              <a:rPr lang="cs-CZ" dirty="0" smtClean="0"/>
              <a:t>(r. 1848) se na scéně objevila mladá generace </a:t>
            </a:r>
          </a:p>
          <a:p>
            <a:endParaRPr lang="cs-CZ" dirty="0" smtClean="0"/>
          </a:p>
          <a:p>
            <a:r>
              <a:rPr lang="cs-CZ" dirty="0" smtClean="0"/>
              <a:t>Problematika městského života a současných sociálních problémů</a:t>
            </a:r>
          </a:p>
          <a:p>
            <a:endParaRPr lang="cs-CZ" dirty="0" smtClean="0"/>
          </a:p>
          <a:p>
            <a:r>
              <a:rPr lang="cs-CZ" dirty="0" smtClean="0"/>
              <a:t>Nastává kulturní a společenská obroda.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79377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Almanach Máj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54015"/>
            <a:ext cx="8229600" cy="5667555"/>
          </a:xfrm>
        </p:spPr>
        <p:txBody>
          <a:bodyPr>
            <a:normAutofit/>
          </a:bodyPr>
          <a:lstStyle/>
          <a:p>
            <a:r>
              <a:rPr lang="cs-CZ" dirty="0" smtClean="0"/>
              <a:t>Roku </a:t>
            </a:r>
            <a:r>
              <a:rPr lang="cs-CZ" b="1" u="sng" dirty="0" smtClean="0"/>
              <a:t>1858</a:t>
            </a:r>
            <a:r>
              <a:rPr lang="cs-CZ" dirty="0" smtClean="0"/>
              <a:t> -vydán almanach </a:t>
            </a:r>
            <a:r>
              <a:rPr lang="cs-CZ" b="1" u="sng" dirty="0" smtClean="0"/>
              <a:t>Máj - s</a:t>
            </a:r>
            <a:r>
              <a:rPr lang="cs-CZ" dirty="0" smtClean="0"/>
              <a:t>pojující dílo </a:t>
            </a:r>
          </a:p>
          <a:p>
            <a:r>
              <a:rPr lang="cs-CZ" b="1" dirty="0" smtClean="0"/>
              <a:t>Májovci </a:t>
            </a:r>
            <a:r>
              <a:rPr lang="cs-CZ" dirty="0" smtClean="0"/>
              <a:t>se ve své tvorbě primárně snažili zachytit </a:t>
            </a:r>
            <a:r>
              <a:rPr lang="cs-CZ" u="sng" dirty="0" smtClean="0"/>
              <a:t>skutečnost</a:t>
            </a:r>
            <a:r>
              <a:rPr lang="cs-CZ" dirty="0" smtClean="0"/>
              <a:t>, a to i s jejími negativními rysy.</a:t>
            </a:r>
          </a:p>
          <a:p>
            <a:r>
              <a:rPr lang="cs-CZ" dirty="0" smtClean="0"/>
              <a:t>Odkazovali se na </a:t>
            </a:r>
            <a:r>
              <a:rPr lang="cs-CZ" u="sng" dirty="0" smtClean="0"/>
              <a:t>českou kulturu</a:t>
            </a:r>
            <a:r>
              <a:rPr lang="cs-CZ" dirty="0" smtClean="0"/>
              <a:t>, inspirovali se i směry evropské tvorby (kosmopolité). Neobraceli se jen do </a:t>
            </a:r>
            <a:r>
              <a:rPr lang="cs-CZ" u="sng" dirty="0" smtClean="0"/>
              <a:t>české historie,</a:t>
            </a:r>
            <a:r>
              <a:rPr lang="cs-CZ" dirty="0" smtClean="0"/>
              <a:t> ale kladli důraz na současný okolní svět, což se projevilo i v časté </a:t>
            </a:r>
            <a:r>
              <a:rPr lang="cs-CZ" u="sng" dirty="0" smtClean="0"/>
              <a:t>publicistické tvorbě. </a:t>
            </a:r>
            <a:endParaRPr lang="cs-CZ" u="sng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51905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Kultura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26544"/>
            <a:ext cx="8229600" cy="5477774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Byly založeny spolky Hlahol, Sokol, Umělecká beseda.</a:t>
            </a:r>
          </a:p>
          <a:p>
            <a:endParaRPr lang="cs-CZ" dirty="0" smtClean="0"/>
          </a:p>
          <a:p>
            <a:r>
              <a:rPr lang="cs-CZ" dirty="0" smtClean="0"/>
              <a:t>Vycházejí noviny a časopisy: Národní listy, Čas, Lumír, Květy aj.</a:t>
            </a:r>
          </a:p>
          <a:p>
            <a:endParaRPr lang="cs-CZ" dirty="0" smtClean="0"/>
          </a:p>
          <a:p>
            <a:r>
              <a:rPr lang="cs-CZ" dirty="0" smtClean="0"/>
              <a:t>Vychází Ottův slovník naučný.</a:t>
            </a:r>
          </a:p>
          <a:p>
            <a:endParaRPr lang="cs-CZ" dirty="0" smtClean="0"/>
          </a:p>
          <a:p>
            <a:r>
              <a:rPr lang="cs-CZ" dirty="0" smtClean="0"/>
              <a:t>Je realizována Tylova myšlenka – Národního divadla.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Významní představitelé májovců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ctr"/>
            <a:r>
              <a:rPr lang="cs-CZ" dirty="0" smtClean="0"/>
              <a:t>Jan Neruda</a:t>
            </a:r>
          </a:p>
          <a:p>
            <a:pPr lvl="0" algn="ctr"/>
            <a:endParaRPr lang="cs-CZ" dirty="0" smtClean="0"/>
          </a:p>
          <a:p>
            <a:pPr lvl="0" algn="ctr"/>
            <a:r>
              <a:rPr lang="cs-CZ" dirty="0" smtClean="0"/>
              <a:t>Vítězslav Hálek</a:t>
            </a:r>
          </a:p>
          <a:p>
            <a:pPr lvl="0" algn="ctr"/>
            <a:endParaRPr lang="cs-CZ" dirty="0" smtClean="0"/>
          </a:p>
          <a:p>
            <a:pPr lvl="0" algn="ctr"/>
            <a:r>
              <a:rPr lang="cs-CZ" dirty="0" smtClean="0"/>
              <a:t>Karolína Světlá</a:t>
            </a:r>
          </a:p>
          <a:p>
            <a:pPr lvl="0" algn="ctr"/>
            <a:endParaRPr lang="cs-CZ" dirty="0" smtClean="0"/>
          </a:p>
          <a:p>
            <a:pPr lvl="0" algn="ctr"/>
            <a:r>
              <a:rPr lang="cs-CZ" dirty="0" smtClean="0"/>
              <a:t>Jakub Arbes</a:t>
            </a:r>
          </a:p>
          <a:p>
            <a:pPr lvl="0" algn="ctr"/>
            <a:endParaRPr lang="cs-CZ" dirty="0" smtClean="0"/>
          </a:p>
          <a:p>
            <a:pPr lvl="0" algn="ctr"/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Jan Neruda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8</a:t>
            </a:fld>
            <a:endParaRPr lang="cs-CZ"/>
          </a:p>
        </p:txBody>
      </p:sp>
      <p:pic>
        <p:nvPicPr>
          <p:cNvPr id="5" name="Picture 2" descr="Jan Vilímek - Jan Neruda.jpg">
            <a:hlinkClick r:id="rId2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16696" y="1377074"/>
            <a:ext cx="3836504" cy="514091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Vítězslav Hálek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9</a:t>
            </a:fld>
            <a:endParaRPr lang="cs-CZ"/>
          </a:p>
        </p:txBody>
      </p:sp>
      <p:pic>
        <p:nvPicPr>
          <p:cNvPr id="8" name="Zástupný symbol pro obsah 7" descr="437PX-~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923795" y="1600200"/>
            <a:ext cx="3296410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Karolína Světlá</a:t>
            </a:r>
            <a:endParaRPr lang="cs-CZ" dirty="0"/>
          </a:p>
        </p:txBody>
      </p:sp>
      <p:pic>
        <p:nvPicPr>
          <p:cNvPr id="5" name="Zástupný symbol pro obsah 4" descr="Karolina_Svetl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915478" y="1318626"/>
            <a:ext cx="3279592" cy="5037723"/>
          </a:xfrm>
        </p:spPr>
      </p:pic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Jakub Arbes</a:t>
            </a:r>
            <a:endParaRPr lang="cs-CZ" dirty="0"/>
          </a:p>
        </p:txBody>
      </p:sp>
      <p:pic>
        <p:nvPicPr>
          <p:cNvPr id="5" name="Zástupný symbol pro obsah 4" descr="490px-Jakub_Arbes_1884_Mara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74807" y="1417638"/>
            <a:ext cx="4144045" cy="5074342"/>
          </a:xfrm>
        </p:spPr>
      </p:pic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Májovci. In: </a:t>
            </a:r>
            <a:r>
              <a:rPr lang="cs-CZ" i="1" dirty="0" err="1" smtClean="0"/>
              <a:t>Wikipedia</a:t>
            </a:r>
            <a:r>
              <a:rPr lang="cs-CZ" i="1" dirty="0" smtClean="0"/>
              <a:t>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San </a:t>
            </a:r>
            <a:r>
              <a:rPr lang="cs-CZ" dirty="0" err="1" smtClean="0"/>
              <a:t>Francisco</a:t>
            </a:r>
            <a:r>
              <a:rPr lang="cs-CZ" dirty="0" smtClean="0"/>
              <a:t> (CA): </a:t>
            </a:r>
            <a:r>
              <a:rPr lang="cs-CZ" dirty="0" err="1" smtClean="0"/>
              <a:t>Wikimedia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2001- [cit. 2012-04-22]. Dostupné z: http://cs.wikipedia.org/wiki/M%C3%A1jovci </a:t>
            </a:r>
          </a:p>
          <a:p>
            <a:pPr>
              <a:buNone/>
            </a:pPr>
            <a:endParaRPr lang="cs-CZ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12</a:t>
            </a:fld>
            <a:endParaRPr lang="cs-CZ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obrázků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Jan Neruda. In: </a:t>
            </a:r>
            <a:r>
              <a:rPr lang="en-US" i="1" dirty="0" smtClean="0"/>
              <a:t>Wikipedia: the free encyclopedia</a:t>
            </a:r>
            <a:r>
              <a:rPr lang="en-US" dirty="0" smtClean="0"/>
              <a:t> [online]. San Francisco (CA): Wikimedia Foundation, 2001- [cit. 2012-04-22]. </a:t>
            </a:r>
            <a:r>
              <a:rPr lang="en-US" dirty="0" err="1" smtClean="0"/>
              <a:t>Dostupné</a:t>
            </a:r>
            <a:r>
              <a:rPr lang="en-US" dirty="0" smtClean="0"/>
              <a:t> z: http://cs.wikipedia.org/wiki/Jan_Neruda</a:t>
            </a:r>
            <a:endParaRPr lang="cs-CZ" dirty="0" smtClean="0"/>
          </a:p>
          <a:p>
            <a:r>
              <a:rPr lang="cs-CZ" dirty="0" smtClean="0"/>
              <a:t>Vítězslav Hálek. In: </a:t>
            </a:r>
            <a:r>
              <a:rPr lang="cs-CZ" i="1" dirty="0" err="1" smtClean="0"/>
              <a:t>Wikipedia</a:t>
            </a:r>
            <a:r>
              <a:rPr lang="cs-CZ" i="1" dirty="0" smtClean="0"/>
              <a:t>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San </a:t>
            </a:r>
            <a:r>
              <a:rPr lang="cs-CZ" dirty="0" err="1" smtClean="0"/>
              <a:t>Francisco</a:t>
            </a:r>
            <a:r>
              <a:rPr lang="cs-CZ" dirty="0" smtClean="0"/>
              <a:t> (CA): </a:t>
            </a:r>
            <a:r>
              <a:rPr lang="cs-CZ" dirty="0" err="1" smtClean="0"/>
              <a:t>Wikimedia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2001- [cit. 2012-04-22]. Dostupné z: http://</a:t>
            </a:r>
            <a:r>
              <a:rPr lang="cs-CZ" dirty="0" smtClean="0"/>
              <a:t>cs.wikipedia.org/wiki/V%C3%ADt%C4%9Bzslav_H%C3%A1lek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13</a:t>
            </a:fld>
            <a:endParaRPr lang="cs-CZ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obrázků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Karolína Světlá. In: </a:t>
            </a:r>
            <a:r>
              <a:rPr lang="cs-CZ" i="1" dirty="0" err="1" smtClean="0"/>
              <a:t>Wikipedia</a:t>
            </a:r>
            <a:r>
              <a:rPr lang="cs-CZ" i="1" dirty="0" smtClean="0"/>
              <a:t>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San </a:t>
            </a:r>
            <a:r>
              <a:rPr lang="cs-CZ" dirty="0" err="1" smtClean="0"/>
              <a:t>Francisco</a:t>
            </a:r>
            <a:r>
              <a:rPr lang="cs-CZ" dirty="0" smtClean="0"/>
              <a:t> (CA): </a:t>
            </a:r>
            <a:r>
              <a:rPr lang="cs-CZ" dirty="0" err="1" smtClean="0"/>
              <a:t>Wikimedia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2001- [cit. 2012-04-22]. Dostupné z: http://cs.wikipedia.org/wiki/Karolina_Sv%C4%9Btl%C3%A1 </a:t>
            </a:r>
          </a:p>
          <a:p>
            <a:r>
              <a:rPr lang="cs-CZ" dirty="0" smtClean="0"/>
              <a:t>Jakub Arbes. In: </a:t>
            </a:r>
            <a:r>
              <a:rPr lang="cs-CZ" i="1" dirty="0" err="1" smtClean="0"/>
              <a:t>Wikipedia</a:t>
            </a:r>
            <a:r>
              <a:rPr lang="cs-CZ" i="1" dirty="0" smtClean="0"/>
              <a:t>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San </a:t>
            </a:r>
            <a:r>
              <a:rPr lang="cs-CZ" dirty="0" err="1" smtClean="0"/>
              <a:t>Francisco</a:t>
            </a:r>
            <a:r>
              <a:rPr lang="cs-CZ" dirty="0" smtClean="0"/>
              <a:t> (CA): </a:t>
            </a:r>
            <a:r>
              <a:rPr lang="cs-CZ" dirty="0" err="1" smtClean="0"/>
              <a:t>Wikimedia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2001- [cit. 2012-04-22]. Dostupné z: http://cs.wikipedia.org/wiki/Jakub_Arbes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14</a:t>
            </a:fld>
            <a:endParaRPr lang="cs-CZ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REZENTACE_VOSHK_logolinkEU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PREZENTACE_VOSHK_logolinkEU</Template>
  <TotalTime>280</TotalTime>
  <Words>474</Words>
  <Application>Microsoft Office PowerPoint</Application>
  <PresentationFormat>Předvádění na obrazovce (4:3)</PresentationFormat>
  <Paragraphs>90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PREZENTACE_VOSHK_logolinkEU</vt:lpstr>
      <vt:lpstr>Májovci</vt:lpstr>
      <vt:lpstr>Tento učební materiál vznikl za podpory OPVK 1.5</vt:lpstr>
      <vt:lpstr>Májovci </vt:lpstr>
      <vt:lpstr>Historické souvislosti</vt:lpstr>
      <vt:lpstr>Almanach Máj</vt:lpstr>
      <vt:lpstr>Kultura </vt:lpstr>
      <vt:lpstr>Významní představitelé májovců</vt:lpstr>
      <vt:lpstr>Jan Neruda</vt:lpstr>
      <vt:lpstr>Vítězslav Hálek</vt:lpstr>
      <vt:lpstr>Karolína Světlá</vt:lpstr>
      <vt:lpstr>Jakub Arbes</vt:lpstr>
      <vt:lpstr>Odkazy</vt:lpstr>
      <vt:lpstr>Zdroje obrázků</vt:lpstr>
      <vt:lpstr>Zdroje obrázků</vt:lpstr>
    </vt:vector>
  </TitlesOfParts>
  <Company>hk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Májovci</dc:title>
  <dc:creator>vos sos hk</dc:creator>
  <cp:lastModifiedBy>An</cp:lastModifiedBy>
  <cp:revision>35</cp:revision>
  <dcterms:created xsi:type="dcterms:W3CDTF">2012-04-24T07:40:37Z</dcterms:created>
  <dcterms:modified xsi:type="dcterms:W3CDTF">2013-05-28T11:17:15Z</dcterms:modified>
</cp:coreProperties>
</file>