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117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Michal </a:t>
            </a:r>
            <a:r>
              <a:rPr lang="cs-CZ" dirty="0" err="1" smtClean="0">
                <a:solidFill>
                  <a:schemeClr val="tx2"/>
                </a:solidFill>
              </a:rPr>
              <a:t>Viewegh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20. 04. 2012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CSA_OPVK15_014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</a:t>
                      </a:r>
                      <a:r>
                        <a:rPr lang="cs-CZ" sz="1600" baseline="0" dirty="0" smtClean="0"/>
                        <a:t>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Česká literatura 2. poloviny 20. století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Michal </a:t>
                      </a:r>
                      <a:r>
                        <a:rPr lang="cs-CZ" sz="1600" dirty="0" err="1" smtClean="0"/>
                        <a:t>Viewegh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Taťána Krčálová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26. 04. 2012, 4.A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 minut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se s tvorbou Michala </a:t>
                      </a:r>
                      <a:r>
                        <a:rPr lang="cs-CZ" sz="1600" baseline="0" dirty="0" err="1" smtClean="0"/>
                        <a:t>Viewegha</a:t>
                      </a:r>
                      <a:r>
                        <a:rPr lang="cs-CZ" sz="1600" baseline="0" dirty="0" smtClean="0"/>
                        <a:t>. Na díle Báječná léta pod psa pochopit rozdíly mezi totalitou a demokracií.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Michal </a:t>
            </a:r>
            <a:r>
              <a:rPr lang="cs-CZ" dirty="0" err="1" smtClean="0"/>
              <a:t>Viewegh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C:\Documents and Settings\prace\Plocha\225PX-~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1660" y="1976872"/>
            <a:ext cx="3226280" cy="43794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Michal </a:t>
            </a:r>
            <a:r>
              <a:rPr lang="cs-CZ" dirty="0" err="1" smtClean="0"/>
              <a:t>Viewegh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Narozen * 31. března 1962 v Praze</a:t>
            </a:r>
          </a:p>
          <a:p>
            <a:endParaRPr lang="cs-CZ" dirty="0" smtClean="0"/>
          </a:p>
          <a:p>
            <a:r>
              <a:rPr lang="cs-CZ" dirty="0" smtClean="0"/>
              <a:t>český spisovatel a publicista</a:t>
            </a:r>
          </a:p>
          <a:p>
            <a:endParaRPr lang="cs-CZ" dirty="0" smtClean="0"/>
          </a:p>
          <a:p>
            <a:r>
              <a:rPr lang="cs-CZ" dirty="0" smtClean="0"/>
              <a:t>je nejúspěšnějším českým spisovatelem poslední doby </a:t>
            </a:r>
          </a:p>
          <a:p>
            <a:r>
              <a:rPr lang="cs-CZ" dirty="0" smtClean="0"/>
              <a:t>nejprodávanější český romanopisec současnosti.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6650"/>
            <a:ext cx="8229600" cy="828136"/>
          </a:xfrm>
        </p:spPr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74786"/>
            <a:ext cx="8229600" cy="5746689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Jeho otec byl inženýr-chemik a matka je právnička.</a:t>
            </a:r>
          </a:p>
          <a:p>
            <a:r>
              <a:rPr lang="cs-CZ" dirty="0" smtClean="0"/>
              <a:t> V roce 1980 maturoval na gymnáziu v Benešově, poté (po nedokončeném studiu ekonomie na VŠE) vystudoval češtinu a pedagogiku na Filozofické fakultě Univerzity Karlovy (studium dokončil roku 1988).</a:t>
            </a:r>
          </a:p>
          <a:p>
            <a:r>
              <a:rPr lang="cs-CZ" b="1" u="sng" dirty="0" smtClean="0"/>
              <a:t>Již od začátku studia v roce 1983 publikoval povídky v </a:t>
            </a:r>
            <a:r>
              <a:rPr lang="cs-CZ" b="1" i="1" u="sng" dirty="0" smtClean="0"/>
              <a:t>Mladé frontě</a:t>
            </a:r>
            <a:r>
              <a:rPr lang="cs-CZ" b="1" u="sng" dirty="0" smtClean="0"/>
              <a:t>.</a:t>
            </a:r>
          </a:p>
          <a:p>
            <a:r>
              <a:rPr lang="cs-CZ" dirty="0" smtClean="0"/>
              <a:t>Po dokončení vysoké školy se krátce věnoval vystudovanému oboru – učil na základní škole v Praze 5 – Zbraslavi, ale už v roce 1993 učitelské povolání opustil. Stal se na dva roky redaktorem v nakladatelství </a:t>
            </a:r>
            <a:r>
              <a:rPr lang="cs-CZ" i="1" dirty="0" smtClean="0"/>
              <a:t>Český spisovatel</a:t>
            </a:r>
            <a:r>
              <a:rPr lang="cs-CZ" dirty="0" smtClean="0"/>
              <a:t>, pak definitivně spisovatelem z povolání. </a:t>
            </a:r>
          </a:p>
          <a:p>
            <a:r>
              <a:rPr lang="cs-CZ" dirty="0" smtClean="0"/>
              <a:t>Kromě románů je i autorem literárních parodií (</a:t>
            </a:r>
            <a:r>
              <a:rPr lang="cs-CZ" i="1" dirty="0" smtClean="0"/>
              <a:t>Nápady laskavého čtenáře</a:t>
            </a:r>
            <a:r>
              <a:rPr lang="cs-CZ" dirty="0" smtClean="0"/>
              <a:t>, 1993). Je také držitelem prestižní Ceny Jiřího </a:t>
            </a:r>
            <a:r>
              <a:rPr lang="cs-CZ" dirty="0" err="1" smtClean="0"/>
              <a:t>Ortena</a:t>
            </a:r>
            <a:r>
              <a:rPr lang="cs-CZ" dirty="0" smtClean="0"/>
              <a:t> z roku 1993.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8024"/>
            <a:ext cx="8229600" cy="7504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Romány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30060"/>
            <a:ext cx="8229600" cy="5591415"/>
          </a:xfrm>
        </p:spPr>
        <p:txBody>
          <a:bodyPr>
            <a:normAutofit fontScale="92500" lnSpcReduction="20000"/>
          </a:bodyPr>
          <a:lstStyle/>
          <a:p>
            <a:r>
              <a:rPr lang="cs-CZ" b="1" i="1" u="sng" dirty="0" smtClean="0"/>
              <a:t>Báječná léta pod psa</a:t>
            </a:r>
            <a:r>
              <a:rPr lang="cs-CZ" dirty="0" smtClean="0"/>
              <a:t>, 1992 – autobiografický román, </a:t>
            </a:r>
          </a:p>
          <a:p>
            <a:r>
              <a:rPr lang="cs-CZ" b="1" i="1" u="sng" dirty="0" smtClean="0"/>
              <a:t>Výchova dívek v Čechách</a:t>
            </a:r>
            <a:r>
              <a:rPr lang="cs-CZ" dirty="0" smtClean="0"/>
              <a:t>, 1994 – tragická love story o zbraslavském učiteli, který přijme nabídku podnikatele Krále, aby dával jeho dceři kurz tvůrčího psaní, vztah Beáty s učitelem se postupně vyvíjí; zfilmováno 1996</a:t>
            </a:r>
          </a:p>
          <a:p>
            <a:r>
              <a:rPr lang="cs-CZ" b="1" i="1" u="sng" dirty="0" smtClean="0"/>
              <a:t>Účastníci zájezdu</a:t>
            </a:r>
            <a:r>
              <a:rPr lang="cs-CZ" dirty="0" smtClean="0"/>
              <a:t>, 1996 – základem zápletky je setkání velmi rozdílných lidí na autobusovém zájezdu do Itálie; zfilmováno 2006 </a:t>
            </a:r>
          </a:p>
          <a:p>
            <a:r>
              <a:rPr lang="cs-CZ" b="1" i="1" u="sng" dirty="0" smtClean="0"/>
              <a:t>Zapisovatelé otcovský lásky</a:t>
            </a:r>
            <a:r>
              <a:rPr lang="cs-CZ" dirty="0" smtClean="0"/>
              <a:t>, 1998 – román o rodině mladého devianta</a:t>
            </a:r>
          </a:p>
          <a:p>
            <a:r>
              <a:rPr lang="cs-CZ" b="1" i="1" u="sng" dirty="0" smtClean="0"/>
              <a:t>Román pro ženy</a:t>
            </a:r>
            <a:r>
              <a:rPr lang="cs-CZ" dirty="0" smtClean="0"/>
              <a:t>, 2001 – zfilmováno 2005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915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Romány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66158"/>
            <a:ext cx="8229600" cy="5755317"/>
          </a:xfrm>
        </p:spPr>
        <p:txBody>
          <a:bodyPr>
            <a:normAutofit fontScale="92500" lnSpcReduction="20000"/>
          </a:bodyPr>
          <a:lstStyle/>
          <a:p>
            <a:r>
              <a:rPr lang="cs-CZ" b="1" i="1" u="sng" dirty="0" smtClean="0"/>
              <a:t>Báječná léta s Klausem</a:t>
            </a:r>
            <a:r>
              <a:rPr lang="cs-CZ" dirty="0" smtClean="0"/>
              <a:t>, 2002 – volné pokračování úspěšných </a:t>
            </a:r>
            <a:r>
              <a:rPr lang="cs-CZ" i="1" dirty="0" smtClean="0"/>
              <a:t>Báječných let pod psa</a:t>
            </a:r>
            <a:endParaRPr lang="cs-CZ" dirty="0" smtClean="0"/>
          </a:p>
          <a:p>
            <a:r>
              <a:rPr lang="cs-CZ" b="1" i="1" u="sng" dirty="0" smtClean="0"/>
              <a:t>Případ nevěrné Kláry</a:t>
            </a:r>
            <a:r>
              <a:rPr lang="cs-CZ" dirty="0" smtClean="0"/>
              <a:t>, 2003 – populární spisovatel si najme soukromého detektiva na sledování svojí manželky; zfilmováno 2009 (režie </a:t>
            </a:r>
            <a:r>
              <a:rPr lang="cs-CZ" dirty="0" err="1" smtClean="0"/>
              <a:t>Roberto</a:t>
            </a:r>
            <a:r>
              <a:rPr lang="cs-CZ" dirty="0" smtClean="0"/>
              <a:t> </a:t>
            </a:r>
            <a:r>
              <a:rPr lang="cs-CZ" dirty="0" err="1" smtClean="0"/>
              <a:t>Faenza</a:t>
            </a:r>
            <a:r>
              <a:rPr lang="cs-CZ" dirty="0" smtClean="0"/>
              <a:t>)</a:t>
            </a:r>
          </a:p>
          <a:p>
            <a:r>
              <a:rPr lang="cs-CZ" b="1" i="1" u="sng" dirty="0" smtClean="0"/>
              <a:t>Vybíjená</a:t>
            </a:r>
            <a:r>
              <a:rPr lang="cs-CZ" dirty="0" smtClean="0"/>
              <a:t>, 2004 – osudy několika spolužáků z gymnázia od jejich mládí až do čtyřicítky</a:t>
            </a:r>
          </a:p>
          <a:p>
            <a:r>
              <a:rPr lang="cs-CZ" b="1" i="1" u="sng" dirty="0" smtClean="0"/>
              <a:t>Román pro muže</a:t>
            </a:r>
            <a:r>
              <a:rPr lang="cs-CZ" dirty="0" smtClean="0"/>
              <a:t>, 2008 - román o ženském zklamání ze světa řízeného přestárlými kluky, ale také bilancující, mnohdy až sebeironickou reflexí úspěšného spisovatelství; zfilmováno 2010 (režie: Tomáš Bařina)</a:t>
            </a:r>
          </a:p>
          <a:p>
            <a:r>
              <a:rPr lang="cs-CZ" b="1" i="1" u="sng" dirty="0" smtClean="0"/>
              <a:t>Mafie v Praze</a:t>
            </a:r>
            <a:r>
              <a:rPr lang="cs-CZ" dirty="0" smtClean="0"/>
              <a:t>, 2011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63902"/>
            <a:ext cx="8229600" cy="7159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Novely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79894"/>
            <a:ext cx="8229600" cy="5246269"/>
          </a:xfrm>
        </p:spPr>
        <p:txBody>
          <a:bodyPr>
            <a:normAutofit/>
          </a:bodyPr>
          <a:lstStyle/>
          <a:p>
            <a:r>
              <a:rPr lang="cs-CZ" b="1" i="1" u="sng" dirty="0" smtClean="0"/>
              <a:t>Názory na vraždu</a:t>
            </a:r>
            <a:r>
              <a:rPr lang="cs-CZ" dirty="0" smtClean="0"/>
              <a:t>, 1990 – autorova knižní prvotina, kniha s detektivní zápletkou</a:t>
            </a:r>
          </a:p>
          <a:p>
            <a:r>
              <a:rPr lang="cs-CZ" b="1" i="1" u="sng" dirty="0" smtClean="0"/>
              <a:t>Lekce tvůrčího psaní</a:t>
            </a:r>
            <a:r>
              <a:rPr lang="cs-CZ" dirty="0" smtClean="0"/>
              <a:t>, 2005 – v této knize zúročil zkušenosti z lekcí tvůrčího psaní, které vyučuje na </a:t>
            </a:r>
            <a:r>
              <a:rPr lang="cs-CZ" i="1" dirty="0" smtClean="0"/>
              <a:t>Literární akademii Josefa </a:t>
            </a:r>
            <a:r>
              <a:rPr lang="cs-CZ" i="1" dirty="0" err="1" smtClean="0"/>
              <a:t>Škvoreckého</a:t>
            </a:r>
            <a:endParaRPr lang="cs-CZ" dirty="0" smtClean="0"/>
          </a:p>
          <a:p>
            <a:r>
              <a:rPr lang="cs-CZ" b="1" i="1" u="sng" dirty="0" smtClean="0"/>
              <a:t>Andělé všedního dne</a:t>
            </a:r>
            <a:r>
              <a:rPr lang="cs-CZ" dirty="0" smtClean="0"/>
              <a:t>, 2007 - novela se zachycenými zkušenostmi se smrtí svého otce, vydalo nakladatelství Druhé město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0366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Literární parodie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Nápady laskavého čtenáře</a:t>
            </a:r>
            <a:r>
              <a:rPr lang="cs-CZ" dirty="0" smtClean="0"/>
              <a:t>, 1993 – soubor parodií na známé české i světové autory</a:t>
            </a:r>
          </a:p>
          <a:p>
            <a:endParaRPr lang="cs-CZ" dirty="0" smtClean="0"/>
          </a:p>
          <a:p>
            <a:r>
              <a:rPr lang="cs-CZ" b="1" i="1" u="sng" dirty="0" smtClean="0"/>
              <a:t>Nové nápady laskavého čtenáře</a:t>
            </a:r>
            <a:r>
              <a:rPr lang="cs-CZ" dirty="0" smtClean="0"/>
              <a:t>, 2000 – druhý díl souboru literárních parodií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1687"/>
          </a:xfrm>
        </p:spPr>
        <p:txBody>
          <a:bodyPr/>
          <a:lstStyle/>
          <a:p>
            <a:r>
              <a:rPr lang="cs-CZ" dirty="0" smtClean="0"/>
              <a:t>Povídky, fejetony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u="sng" dirty="0" smtClean="0"/>
              <a:t>Povídky o manželství a o sexu</a:t>
            </a:r>
            <a:r>
              <a:rPr lang="cs-CZ" dirty="0" smtClean="0"/>
              <a:t>, 1999, zfilmováno pod názvem Nestyda, 2008 </a:t>
            </a:r>
          </a:p>
          <a:p>
            <a:r>
              <a:rPr lang="cs-CZ" b="1" i="1" u="sng" dirty="0" smtClean="0"/>
              <a:t>Krátké pohádky pro unavené rodiče</a:t>
            </a:r>
            <a:r>
              <a:rPr lang="cs-CZ" dirty="0" smtClean="0"/>
              <a:t>, 2007</a:t>
            </a:r>
          </a:p>
          <a:p>
            <a:r>
              <a:rPr lang="cs-CZ" b="1" i="1" u="sng" dirty="0" smtClean="0"/>
              <a:t>Švédské stoly aneb Jací jsme</a:t>
            </a:r>
            <a:r>
              <a:rPr lang="cs-CZ" dirty="0" smtClean="0"/>
              <a:t>, 2000 – sbírka novinových fejetonů</a:t>
            </a:r>
          </a:p>
          <a:p>
            <a:r>
              <a:rPr lang="cs-CZ" b="1" i="1" u="sng" dirty="0" smtClean="0"/>
              <a:t>Na dvou židlích</a:t>
            </a:r>
            <a:r>
              <a:rPr lang="cs-CZ" dirty="0" smtClean="0"/>
              <a:t>, 2003 – sbírka z fejetonů psaných do Lidových novin v letech 2002 – 2003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144"/>
            <a:ext cx="8229600" cy="793630"/>
          </a:xfrm>
        </p:spPr>
        <p:txBody>
          <a:bodyPr/>
          <a:lstStyle/>
          <a:p>
            <a:r>
              <a:rPr lang="cs-CZ" dirty="0" smtClean="0"/>
              <a:t>Báječná léta pod psa-ukázka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1155" y="1035170"/>
            <a:ext cx="8859327" cy="56863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„A takhle to vždycky bylo,“ vyprávěl Kvido. „Otcova nechuť ke konfliktům, jeho fyzická neschopnost je snášet většinou zvítězily. Jakmile zjistil, že jejich názorová rozepře začíná směřovat k opravdové hádce, ustoupil.“</a:t>
            </a:r>
          </a:p>
          <a:p>
            <a:pPr marL="0" indent="0">
              <a:buNone/>
            </a:pPr>
            <a:r>
              <a:rPr lang="cs-CZ" sz="2000" dirty="0" smtClean="0"/>
              <a:t>„A to mu ani jednou v životě neřekneš, co si o něm myslíš?“ přela se s ním žena.</a:t>
            </a:r>
          </a:p>
          <a:p>
            <a:pPr marL="0" indent="0">
              <a:buNone/>
            </a:pPr>
            <a:r>
              <a:rPr lang="cs-CZ" sz="2000" dirty="0" smtClean="0"/>
              <a:t>„A na co? Akorát se porafáme. Nebo si snad myslíš, že mu otevřu oči a že se změní?“ namítal jí otec. „Neumím vychovávat psy, natož lidi.“</a:t>
            </a:r>
          </a:p>
          <a:p>
            <a:pPr marL="0" indent="0">
              <a:buNone/>
            </a:pPr>
            <a:r>
              <a:rPr lang="cs-CZ" sz="2000" dirty="0" smtClean="0"/>
              <a:t>„To je pravda,“ souhlasila výjimečně Kvidova matka. „Takže ti vůbec nevadí, v jaký to žiješ lži?“ navázala.</a:t>
            </a:r>
          </a:p>
          <a:p>
            <a:pPr marL="0" indent="0">
              <a:buNone/>
            </a:pPr>
            <a:r>
              <a:rPr lang="cs-CZ" sz="2000" dirty="0" smtClean="0"/>
              <a:t>„Vadí,“ řekl Kvidův otec. „Ale vadí mi to trochu míň, než když v kanceláři někdo osm hodin uraženě tříská </a:t>
            </a:r>
            <a:r>
              <a:rPr lang="cs-CZ" sz="2000" dirty="0" err="1" smtClean="0"/>
              <a:t>věcma</a:t>
            </a:r>
            <a:r>
              <a:rPr lang="cs-CZ" sz="2000" dirty="0" smtClean="0"/>
              <a:t>. Pokaždé se totiž hrozně leknu. Dělají se mi z toho opary.“</a:t>
            </a:r>
          </a:p>
          <a:p>
            <a:pPr marL="0" indent="0">
              <a:buNone/>
            </a:pPr>
            <a:r>
              <a:rPr lang="cs-CZ" sz="2000" dirty="0" smtClean="0"/>
              <a:t>„Takže vlastně žiješ ve lži kvůli oparům.“ „Ty v ní nežiješ?“ „Samozřejmě že v ní žiju! Všichni v ní žijeme. Jenomže já proti ní bojuju! Po svém, zdánlivě nenápadně, ale bojuju.“ „Právní cestou,“ poznamenal Kvidův otec. „Ano, právní cestou. Jsem právník, tak právní cestou.“</a:t>
            </a:r>
          </a:p>
          <a:p>
            <a:pPr marL="0" indent="0">
              <a:buNone/>
            </a:pPr>
            <a:r>
              <a:rPr lang="cs-CZ" sz="2000" dirty="0" smtClean="0"/>
              <a:t>„V zemi bez práva, „doplnil otec. „Nezdá se ti, že je v tom něco neřešitelného?“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O jaké lži se mluví v ukázce?</a:t>
            </a:r>
          </a:p>
          <a:p>
            <a:r>
              <a:rPr lang="cs-CZ" dirty="0" smtClean="0"/>
              <a:t>2. V jaké době se odehrává děj knihy?</a:t>
            </a:r>
          </a:p>
          <a:p>
            <a:r>
              <a:rPr lang="cs-CZ" dirty="0" smtClean="0"/>
              <a:t>3. Změnily se poměry od té doby? </a:t>
            </a:r>
          </a:p>
          <a:p>
            <a:r>
              <a:rPr lang="cs-CZ" dirty="0" smtClean="0"/>
              <a:t>4. Co se změnilo?</a:t>
            </a:r>
          </a:p>
          <a:p>
            <a:r>
              <a:rPr lang="cs-CZ" dirty="0" smtClean="0"/>
              <a:t>5. Jak žijeme dnes?</a:t>
            </a:r>
          </a:p>
          <a:p>
            <a:r>
              <a:rPr lang="cs-CZ" dirty="0" smtClean="0"/>
              <a:t>6. Co míní otec „zemí bez práva“?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Odkazy,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Michal </a:t>
            </a:r>
            <a:r>
              <a:rPr lang="en-US" dirty="0" err="1" smtClean="0"/>
              <a:t>Viewegh</a:t>
            </a:r>
            <a:r>
              <a:rPr lang="en-US" dirty="0" smtClean="0"/>
              <a:t>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[cit. 2012-04-20]. </a:t>
            </a:r>
            <a:r>
              <a:rPr lang="en-US" dirty="0" err="1" smtClean="0"/>
              <a:t>Dostupné</a:t>
            </a:r>
            <a:r>
              <a:rPr lang="en-US" dirty="0" smtClean="0"/>
              <a:t> z: http://cs.wikipedia.org/wiki/Michal_Viewegh </a:t>
            </a:r>
            <a:endParaRPr lang="cs-CZ" smtClean="0"/>
          </a:p>
          <a:p>
            <a:r>
              <a:rPr lang="cs-CZ" smtClean="0"/>
              <a:t>SOCHROVÁ</a:t>
            </a:r>
            <a:r>
              <a:rPr lang="cs-CZ" dirty="0" smtClean="0"/>
              <a:t>, Marie. </a:t>
            </a:r>
            <a:r>
              <a:rPr lang="cs-CZ" i="1" dirty="0" smtClean="0"/>
              <a:t>Čítanka IV. k literatuře </a:t>
            </a:r>
            <a:br>
              <a:rPr lang="cs-CZ" i="1" dirty="0" smtClean="0"/>
            </a:br>
            <a:r>
              <a:rPr lang="cs-CZ" i="1" dirty="0" smtClean="0"/>
              <a:t>v kostce: [pro střední školy]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Havlíčkův Brod: Fragment, 2007, 200 s. ISBN 80-720-0383-6.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86</TotalTime>
  <Words>955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PREZENTACE_VOSHK_logolinkEU</vt:lpstr>
      <vt:lpstr>Michal Viewegh</vt:lpstr>
      <vt:lpstr>Tento učební materiál vznikl za podpory OPVK 1.5</vt:lpstr>
      <vt:lpstr>Michal Viewegh</vt:lpstr>
      <vt:lpstr>Michal Viewegh</vt:lpstr>
      <vt:lpstr>Život</vt:lpstr>
      <vt:lpstr>Romány</vt:lpstr>
      <vt:lpstr>Romány</vt:lpstr>
      <vt:lpstr>Novely</vt:lpstr>
      <vt:lpstr>Literární parodie </vt:lpstr>
      <vt:lpstr>Povídky, fejetony</vt:lpstr>
      <vt:lpstr>Báječná léta pod psa-ukázka</vt:lpstr>
      <vt:lpstr>Otázky k textu</vt:lpstr>
      <vt:lpstr>Odkazy, literatura</vt:lpstr>
    </vt:vector>
  </TitlesOfParts>
  <Company>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vos sos hk</dc:creator>
  <cp:lastModifiedBy>An</cp:lastModifiedBy>
  <cp:revision>14</cp:revision>
  <dcterms:created xsi:type="dcterms:W3CDTF">2012-04-25T07:09:58Z</dcterms:created>
  <dcterms:modified xsi:type="dcterms:W3CDTF">2013-05-28T11:38:17Z</dcterms:modified>
</cp:coreProperties>
</file>