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5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298FA-80B7-41D2-8142-D2C9306063BF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8BA6C-189B-4AA3-B966-09C06E17E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zobaci.blog.cz/1011/s-k-neumann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antik-kant.cz/katal/bezruc.html" TargetMode="Externa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cojeco.cz/index.php?detail=1&amp;s_lang=2&amp;id_desc=94764" TargetMode="Externa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iki.csaf.cz/encyklopedie:gellner_frantisek" TargetMode="Externa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cojeco.cz/index.php?detail=1&amp;s_lang=2&amp;id_desc=98141" TargetMode="Externa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s.wikipedia.org/wiki/Viktor_Dyk" TargetMode="Externa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vojenskaakademiehranice.ic.cz/machar.html" TargetMode="Externa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Karel_Hlav%C3%A1%C4%8Dek" TargetMode="Externa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scena.cz/index.php?d=1&amp;o=4&amp;c=8125&amp;r=27" TargetMode="Externa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cs.wikipedia.org/wiki/Otokar_B%C5%99ezina" TargetMode="Externa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leccos.com/index.php/clanky/karasek-ze-lvovic-jiri" TargetMode="Externa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Česká moderna, Buřiči </a:t>
            </a:r>
            <a:br>
              <a:rPr lang="cs-CZ" sz="3600" b="1" dirty="0" smtClean="0"/>
            </a:br>
            <a:r>
              <a:rPr lang="cs-CZ" sz="3600" b="1" dirty="0" smtClean="0"/>
              <a:t>a Česká dekadence</a:t>
            </a:r>
            <a:endParaRPr lang="cs-CZ" sz="36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15. 1. 2013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511048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Název školy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CZECH SALES ACADEMY Hradec Králové – </a:t>
                      </a:r>
                      <a:r>
                        <a:rPr lang="cs-CZ" sz="1600" smtClean="0">
                          <a:latin typeface="+mj-lt"/>
                        </a:rPr>
                        <a:t>VOŠ </a:t>
                      </a:r>
                      <a:r>
                        <a:rPr lang="cs-CZ" sz="1600" smtClean="0">
                          <a:latin typeface="+mj-lt"/>
                        </a:rPr>
                        <a:t/>
                      </a:r>
                      <a:br>
                        <a:rPr lang="cs-CZ" sz="1600" smtClean="0">
                          <a:latin typeface="+mj-lt"/>
                        </a:rPr>
                      </a:br>
                      <a:r>
                        <a:rPr lang="cs-CZ" sz="1600" smtClean="0">
                          <a:latin typeface="+mj-lt"/>
                        </a:rPr>
                        <a:t>a </a:t>
                      </a:r>
                      <a:r>
                        <a:rPr lang="cs-CZ" sz="1600" dirty="0" smtClean="0">
                          <a:latin typeface="+mj-lt"/>
                        </a:rPr>
                        <a:t>SOŠ s.r.o.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Číslo projektu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CZ 1.07/1.5.00/34.0314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Název projektu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Moderní</a:t>
                      </a:r>
                      <a:r>
                        <a:rPr lang="cs-CZ" sz="1600" baseline="0" dirty="0" smtClean="0">
                          <a:latin typeface="+mj-lt"/>
                        </a:rPr>
                        <a:t> škola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Číslo DUM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CSA_OPVK15_010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Předmět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Český jazyk a literatura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Tematický celek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Česká literatura 19. století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Název materiálu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Česká moderna, Buřiči a Česká dekadence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Autor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Mgr. Hana </a:t>
                      </a:r>
                      <a:r>
                        <a:rPr lang="cs-CZ" sz="1600" dirty="0" err="1" smtClean="0">
                          <a:latin typeface="+mj-lt"/>
                        </a:rPr>
                        <a:t>Voralová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Datum ověření,</a:t>
                      </a:r>
                      <a:r>
                        <a:rPr lang="cs-CZ" sz="1600" baseline="0" dirty="0" smtClean="0">
                          <a:latin typeface="+mj-lt"/>
                        </a:rPr>
                        <a:t> třída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15. 1. 2013, 3A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Časová</a:t>
                      </a:r>
                      <a:r>
                        <a:rPr lang="cs-CZ" sz="1600" baseline="0" dirty="0" smtClean="0">
                          <a:latin typeface="+mj-lt"/>
                        </a:rPr>
                        <a:t> dotace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20-30</a:t>
                      </a:r>
                      <a:r>
                        <a:rPr lang="cs-CZ" sz="1600" baseline="0" dirty="0" smtClean="0">
                          <a:latin typeface="+mj-lt"/>
                        </a:rPr>
                        <a:t> min.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Pomůcky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Projektor, PC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Vzdělávací cíl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+mj-lt"/>
                        </a:rPr>
                        <a:t>Zopakování probraného</a:t>
                      </a:r>
                      <a:r>
                        <a:rPr lang="cs-CZ" sz="1600" baseline="0" dirty="0" smtClean="0">
                          <a:latin typeface="+mj-lt"/>
                        </a:rPr>
                        <a:t> učiva k vybraným představitelům České moderny, Buřičů a České dekadence.</a:t>
                      </a:r>
                      <a:endParaRPr lang="cs-CZ" sz="1600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ČESKÁ MODERNA, BUŘIČI A ČESKÁ DEKADENCE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>
                <a:latin typeface="+mj-lt"/>
              </a:rPr>
              <a:t>m</a:t>
            </a:r>
            <a:r>
              <a:rPr lang="cs-CZ" b="1" dirty="0" smtClean="0">
                <a:latin typeface="+mj-lt"/>
              </a:rPr>
              <a:t>edailonky předních představitelů</a:t>
            </a:r>
            <a:endParaRPr lang="cs-CZ" b="1" dirty="0"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u="sng" dirty="0" smtClean="0"/>
              <a:t>S. K. Neumann</a:t>
            </a:r>
            <a:endParaRPr lang="cs-CZ" sz="4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>
                <a:latin typeface="+mj-lt"/>
              </a:rPr>
              <a:t>p</a:t>
            </a:r>
            <a:r>
              <a:rPr lang="cs-CZ" sz="2400" dirty="0" smtClean="0">
                <a:latin typeface="+mj-lt"/>
              </a:rPr>
              <a:t>ovažován za </a:t>
            </a:r>
            <a:r>
              <a:rPr lang="cs-CZ" sz="2400" u="sng" dirty="0" smtClean="0">
                <a:latin typeface="+mj-lt"/>
              </a:rPr>
              <a:t>duchovního otce „Buřičů“</a:t>
            </a:r>
            <a:r>
              <a:rPr lang="cs-CZ" sz="2400" dirty="0" smtClean="0">
                <a:latin typeface="+mj-lt"/>
              </a:rPr>
              <a:t> (tj. mladých anarchistických autorů)</a:t>
            </a:r>
          </a:p>
          <a:p>
            <a:r>
              <a:rPr lang="cs-CZ" sz="2400" dirty="0">
                <a:latin typeface="+mj-lt"/>
              </a:rPr>
              <a:t>z</a:t>
            </a:r>
            <a:r>
              <a:rPr lang="cs-CZ" sz="2400" dirty="0" smtClean="0">
                <a:latin typeface="+mj-lt"/>
              </a:rPr>
              <a:t>aložil časopis </a:t>
            </a:r>
            <a:r>
              <a:rPr lang="cs-CZ" sz="2400" b="1" u="sng" dirty="0" smtClean="0">
                <a:latin typeface="+mj-lt"/>
              </a:rPr>
              <a:t>Nový kult</a:t>
            </a:r>
          </a:p>
          <a:p>
            <a:r>
              <a:rPr lang="cs-CZ" sz="2400" u="sng" dirty="0">
                <a:latin typeface="+mj-lt"/>
              </a:rPr>
              <a:t>o</a:t>
            </a:r>
            <a:r>
              <a:rPr lang="cs-CZ" sz="2400" u="sng" dirty="0" smtClean="0">
                <a:latin typeface="+mj-lt"/>
              </a:rPr>
              <a:t>dsouzen v procesu s Omladinou</a:t>
            </a:r>
          </a:p>
          <a:p>
            <a:r>
              <a:rPr lang="cs-CZ" sz="2400" b="1" u="sng" dirty="0" smtClean="0">
                <a:latin typeface="+mj-lt"/>
              </a:rPr>
              <a:t>Znaky </a:t>
            </a:r>
            <a:r>
              <a:rPr lang="cs-CZ" sz="2400" b="1" u="sng" dirty="0">
                <a:latin typeface="+mj-lt"/>
              </a:rPr>
              <a:t>jeho tvorby</a:t>
            </a:r>
            <a:r>
              <a:rPr lang="cs-CZ" sz="2400" b="1" dirty="0" smtClean="0">
                <a:latin typeface="+mj-lt"/>
              </a:rPr>
              <a:t>:</a:t>
            </a:r>
          </a:p>
          <a:p>
            <a:pPr lvl="1"/>
            <a:r>
              <a:rPr lang="cs-CZ" sz="2400" u="sng" dirty="0">
                <a:latin typeface="+mj-lt"/>
              </a:rPr>
              <a:t>r</a:t>
            </a:r>
            <a:r>
              <a:rPr lang="cs-CZ" sz="2400" u="sng" dirty="0" smtClean="0">
                <a:latin typeface="+mj-lt"/>
              </a:rPr>
              <a:t>eflexe vězení</a:t>
            </a:r>
          </a:p>
          <a:p>
            <a:pPr lvl="1"/>
            <a:r>
              <a:rPr lang="cs-CZ" sz="2400" u="sng" dirty="0">
                <a:latin typeface="+mj-lt"/>
              </a:rPr>
              <a:t>b</a:t>
            </a:r>
            <a:r>
              <a:rPr lang="cs-CZ" sz="2400" u="sng" dirty="0" smtClean="0">
                <a:latin typeface="+mj-lt"/>
              </a:rPr>
              <a:t>ohémství</a:t>
            </a:r>
          </a:p>
          <a:p>
            <a:pPr lvl="1"/>
            <a:r>
              <a:rPr lang="cs-CZ" sz="2400" u="sng" dirty="0">
                <a:latin typeface="+mj-lt"/>
              </a:rPr>
              <a:t>s</a:t>
            </a:r>
            <a:r>
              <a:rPr lang="cs-CZ" sz="2400" u="sng" dirty="0" smtClean="0">
                <a:latin typeface="+mj-lt"/>
              </a:rPr>
              <a:t>ymbolismus a dekadence</a:t>
            </a:r>
          </a:p>
          <a:p>
            <a:pPr lvl="1"/>
            <a:r>
              <a:rPr lang="cs-CZ" sz="2400" u="sng" dirty="0">
                <a:latin typeface="+mj-lt"/>
              </a:rPr>
              <a:t>e</a:t>
            </a:r>
            <a:r>
              <a:rPr lang="cs-CZ" sz="2400" u="sng" dirty="0" smtClean="0">
                <a:latin typeface="+mj-lt"/>
              </a:rPr>
              <a:t>rotické motivy</a:t>
            </a:r>
          </a:p>
          <a:p>
            <a:pPr lvl="1"/>
            <a:r>
              <a:rPr lang="cs-CZ" sz="2400" u="sng" dirty="0">
                <a:latin typeface="+mj-lt"/>
              </a:rPr>
              <a:t>t</a:t>
            </a:r>
            <a:r>
              <a:rPr lang="cs-CZ" sz="2400" u="sng" dirty="0" smtClean="0">
                <a:latin typeface="+mj-lt"/>
              </a:rPr>
              <a:t>ematizace křesťanské víry </a:t>
            </a:r>
            <a:br>
              <a:rPr lang="cs-CZ" sz="2400" u="sng" dirty="0" smtClean="0">
                <a:latin typeface="+mj-lt"/>
              </a:rPr>
            </a:br>
            <a:r>
              <a:rPr lang="cs-CZ" sz="2400" u="sng" dirty="0" smtClean="0">
                <a:latin typeface="+mj-lt"/>
              </a:rPr>
              <a:t>a její kritika</a:t>
            </a:r>
            <a:r>
              <a:rPr lang="cs-CZ" sz="2400" dirty="0" smtClean="0">
                <a:latin typeface="+mj-lt"/>
              </a:rPr>
              <a:t> (motivy pekla </a:t>
            </a:r>
            <a:br>
              <a:rPr lang="cs-CZ" sz="2400" dirty="0" smtClean="0">
                <a:latin typeface="+mj-lt"/>
              </a:rPr>
            </a:br>
            <a:r>
              <a:rPr lang="cs-CZ" sz="2400" dirty="0" smtClean="0">
                <a:latin typeface="+mj-lt"/>
              </a:rPr>
              <a:t>a satana)</a:t>
            </a:r>
          </a:p>
          <a:p>
            <a:endParaRPr lang="cs-CZ" sz="2400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2"/>
              </a:rPr>
              <a:t>Zdroj: </a:t>
            </a:r>
            <a:r>
              <a:rPr lang="cs-CZ" dirty="0" err="1" smtClean="0">
                <a:hlinkClick r:id="rId2"/>
              </a:rPr>
              <a:t>zobaci.blog.cz</a:t>
            </a:r>
            <a:endParaRPr lang="cs-CZ" dirty="0"/>
          </a:p>
        </p:txBody>
      </p:sp>
      <p:pic>
        <p:nvPicPr>
          <p:cNvPr id="1026" name="Picture 2" descr="C:\Documents and Settings\GRUMAN\Plocha\moderna a buřiči\neumann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71678"/>
            <a:ext cx="2928958" cy="4000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u="sng" dirty="0" smtClean="0"/>
              <a:t>Petr </a:t>
            </a:r>
            <a:r>
              <a:rPr lang="cs-CZ" sz="4400" u="sng" dirty="0" err="1" smtClean="0"/>
              <a:t>Bezruč</a:t>
            </a:r>
            <a:endParaRPr lang="cs-CZ" sz="4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latin typeface="+mj-lt"/>
              </a:rPr>
              <a:t>navazuje na </a:t>
            </a:r>
            <a:r>
              <a:rPr lang="cs-CZ" sz="2400" dirty="0" err="1" smtClean="0">
                <a:latin typeface="+mj-lt"/>
              </a:rPr>
              <a:t>Macharův</a:t>
            </a:r>
            <a:r>
              <a:rPr lang="cs-CZ" sz="2400" dirty="0" smtClean="0">
                <a:latin typeface="+mj-lt"/>
              </a:rPr>
              <a:t> </a:t>
            </a:r>
            <a:r>
              <a:rPr lang="cs-CZ" sz="2400" b="1" u="sng" dirty="0" smtClean="0">
                <a:latin typeface="+mj-lt"/>
              </a:rPr>
              <a:t>realismus</a:t>
            </a:r>
          </a:p>
          <a:p>
            <a:r>
              <a:rPr lang="cs-CZ" sz="2400" b="1" u="sng" dirty="0" smtClean="0">
                <a:latin typeface="+mj-lt"/>
              </a:rPr>
              <a:t>mísení lyriky a epiky</a:t>
            </a:r>
            <a:endParaRPr lang="cs-CZ" sz="2400" dirty="0" smtClean="0">
              <a:latin typeface="+mj-lt"/>
            </a:endParaRPr>
          </a:p>
          <a:p>
            <a:pPr algn="ctr">
              <a:buNone/>
            </a:pPr>
            <a:r>
              <a:rPr lang="cs-CZ" sz="2400" b="1" u="sng" dirty="0" smtClean="0">
                <a:solidFill>
                  <a:srgbClr val="C00000"/>
                </a:solidFill>
                <a:latin typeface="+mj-lt"/>
              </a:rPr>
              <a:t>„hlasem tisíců bezejmenných slezských lidí“</a:t>
            </a:r>
          </a:p>
          <a:p>
            <a:r>
              <a:rPr lang="cs-CZ" sz="2400" b="1" u="sng" dirty="0" smtClean="0">
                <a:latin typeface="+mj-lt"/>
              </a:rPr>
              <a:t>Znaky jeho tvorby</a:t>
            </a:r>
            <a:r>
              <a:rPr lang="cs-CZ" sz="2400" b="1" dirty="0" smtClean="0">
                <a:latin typeface="+mj-lt"/>
              </a:rPr>
              <a:t>:</a:t>
            </a:r>
          </a:p>
          <a:p>
            <a:pPr lvl="1"/>
            <a:r>
              <a:rPr lang="cs-CZ" sz="2400" u="sng" dirty="0">
                <a:latin typeface="+mj-lt"/>
              </a:rPr>
              <a:t>n</a:t>
            </a:r>
            <a:r>
              <a:rPr lang="cs-CZ" sz="2400" u="sng" dirty="0" smtClean="0">
                <a:latin typeface="+mj-lt"/>
              </a:rPr>
              <a:t>árodnostní prvek </a:t>
            </a:r>
            <a:r>
              <a:rPr lang="cs-CZ" sz="2400" dirty="0" smtClean="0">
                <a:latin typeface="+mj-lt"/>
              </a:rPr>
              <a:t>(německý, polský a židovský)</a:t>
            </a:r>
          </a:p>
          <a:p>
            <a:pPr lvl="1"/>
            <a:r>
              <a:rPr lang="cs-CZ" sz="2400" u="sng" dirty="0">
                <a:latin typeface="+mj-lt"/>
              </a:rPr>
              <a:t>s</a:t>
            </a:r>
            <a:r>
              <a:rPr lang="cs-CZ" sz="2400" u="sng" dirty="0" smtClean="0">
                <a:latin typeface="+mj-lt"/>
              </a:rPr>
              <a:t>ociální prvek </a:t>
            </a:r>
            <a:r>
              <a:rPr lang="cs-CZ" sz="2400" dirty="0" smtClean="0">
                <a:latin typeface="+mj-lt"/>
              </a:rPr>
              <a:t>(chudoba)</a:t>
            </a:r>
          </a:p>
          <a:p>
            <a:pPr lvl="1"/>
            <a:r>
              <a:rPr lang="cs-CZ" sz="2400" u="sng" dirty="0">
                <a:latin typeface="+mj-lt"/>
              </a:rPr>
              <a:t>i</a:t>
            </a:r>
            <a:r>
              <a:rPr lang="cs-CZ" sz="2400" u="sng" dirty="0" smtClean="0">
                <a:latin typeface="+mj-lt"/>
              </a:rPr>
              <a:t>ntimní prvek </a:t>
            </a:r>
            <a:r>
              <a:rPr lang="cs-CZ" sz="2400" dirty="0" smtClean="0">
                <a:latin typeface="+mj-lt"/>
              </a:rPr>
              <a:t>(motiv zklamané lásky)</a:t>
            </a:r>
          </a:p>
          <a:p>
            <a:pPr lvl="1"/>
            <a:r>
              <a:rPr lang="cs-CZ" sz="2400" u="sng" dirty="0">
                <a:latin typeface="+mj-lt"/>
              </a:rPr>
              <a:t>m</a:t>
            </a:r>
            <a:r>
              <a:rPr lang="cs-CZ" sz="2400" u="sng" dirty="0" smtClean="0">
                <a:latin typeface="+mj-lt"/>
              </a:rPr>
              <a:t>otivy putování, prostředí hutí, náboženský útisk, regionalismy a vulgarismy, názvy slezských měst, kritika panstva</a:t>
            </a:r>
            <a:endParaRPr lang="cs-CZ" sz="2400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sz="1800" dirty="0" smtClean="0">
                <a:latin typeface="+mj-lt"/>
              </a:rPr>
              <a:t>:</a:t>
            </a:r>
          </a:p>
          <a:p>
            <a:r>
              <a:rPr lang="cs-CZ" dirty="0" smtClean="0">
                <a:hlinkClick r:id="rId2"/>
              </a:rPr>
              <a:t>Zdroj: antik-kant.</a:t>
            </a:r>
            <a:r>
              <a:rPr lang="cs-CZ" dirty="0" err="1" smtClean="0">
                <a:hlinkClick r:id="rId2"/>
              </a:rPr>
              <a:t>cz</a:t>
            </a:r>
            <a:endParaRPr lang="cs-CZ" dirty="0">
              <a:latin typeface="+mj-lt"/>
            </a:endParaRPr>
          </a:p>
        </p:txBody>
      </p:sp>
      <p:pic>
        <p:nvPicPr>
          <p:cNvPr id="2050" name="Picture 2" descr="C:\Documents and Settings\GRUMAN\Plocha\moderna a buřiči\bezruč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2857520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u="sng" dirty="0" smtClean="0"/>
              <a:t>Fráňa Šrámek</a:t>
            </a:r>
            <a:endParaRPr lang="cs-CZ" sz="4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3000" dirty="0">
                <a:latin typeface="+mj-lt"/>
              </a:rPr>
              <a:t>a</a:t>
            </a:r>
            <a:r>
              <a:rPr lang="cs-CZ" sz="3000" dirty="0" smtClean="0">
                <a:latin typeface="+mj-lt"/>
              </a:rPr>
              <a:t>utor </a:t>
            </a:r>
            <a:r>
              <a:rPr lang="cs-CZ" sz="3000" u="sng" dirty="0" smtClean="0">
                <a:latin typeface="+mj-lt"/>
              </a:rPr>
              <a:t>poezie, prózy i dramatu</a:t>
            </a:r>
          </a:p>
          <a:p>
            <a:r>
              <a:rPr lang="cs-CZ" sz="3000" dirty="0" smtClean="0">
                <a:latin typeface="+mj-lt"/>
              </a:rPr>
              <a:t>sympatie k anarchistickému hnutí se odrážejí pouze </a:t>
            </a:r>
            <a:br>
              <a:rPr lang="cs-CZ" sz="3000" dirty="0" smtClean="0">
                <a:latin typeface="+mj-lt"/>
              </a:rPr>
            </a:br>
            <a:r>
              <a:rPr lang="cs-CZ" sz="3000" dirty="0" smtClean="0">
                <a:latin typeface="+mj-lt"/>
              </a:rPr>
              <a:t>v části jeho díla</a:t>
            </a:r>
          </a:p>
          <a:p>
            <a:r>
              <a:rPr lang="cs-CZ" b="1" u="sng" dirty="0" smtClean="0">
                <a:latin typeface="+mj-lt"/>
              </a:rPr>
              <a:t>Znaky jeho tvorby</a:t>
            </a:r>
            <a:r>
              <a:rPr lang="cs-CZ" dirty="0" smtClean="0">
                <a:latin typeface="+mj-lt"/>
              </a:rPr>
              <a:t>:</a:t>
            </a:r>
          </a:p>
          <a:p>
            <a:pPr lvl="1"/>
            <a:r>
              <a:rPr lang="cs-CZ" sz="3000" u="sng" dirty="0" smtClean="0">
                <a:latin typeface="+mj-lt"/>
              </a:rPr>
              <a:t>impresionismus</a:t>
            </a:r>
          </a:p>
          <a:p>
            <a:pPr lvl="1"/>
            <a:r>
              <a:rPr lang="cs-CZ" sz="3000" u="sng" dirty="0">
                <a:latin typeface="+mj-lt"/>
              </a:rPr>
              <a:t>a</a:t>
            </a:r>
            <a:r>
              <a:rPr lang="cs-CZ" sz="3000" u="sng" dirty="0" smtClean="0">
                <a:latin typeface="+mj-lt"/>
              </a:rPr>
              <a:t>ntimilitarismus </a:t>
            </a:r>
            <a:br>
              <a:rPr lang="cs-CZ" sz="3000" u="sng" dirty="0" smtClean="0">
                <a:latin typeface="+mj-lt"/>
              </a:rPr>
            </a:br>
            <a:r>
              <a:rPr lang="cs-CZ" sz="3000" u="sng" dirty="0" smtClean="0">
                <a:latin typeface="+mj-lt"/>
              </a:rPr>
              <a:t>a protispolečenská vzpoura</a:t>
            </a:r>
          </a:p>
          <a:p>
            <a:pPr lvl="1"/>
            <a:r>
              <a:rPr lang="cs-CZ" sz="3000" u="sng" dirty="0" smtClean="0">
                <a:latin typeface="+mj-lt"/>
              </a:rPr>
              <a:t>vitalismus </a:t>
            </a:r>
          </a:p>
          <a:p>
            <a:pPr lvl="1" algn="ctr">
              <a:buNone/>
            </a:pPr>
            <a:r>
              <a:rPr lang="cs-CZ" sz="3000" b="1" u="sng" dirty="0" smtClean="0">
                <a:solidFill>
                  <a:srgbClr val="C00000"/>
                </a:solidFill>
                <a:latin typeface="+mj-lt"/>
              </a:rPr>
              <a:t>„Života bído, přec tě mám rád“</a:t>
            </a:r>
          </a:p>
          <a:p>
            <a:pPr lvl="1"/>
            <a:r>
              <a:rPr lang="cs-CZ" sz="3000" u="sng" dirty="0">
                <a:latin typeface="+mj-lt"/>
              </a:rPr>
              <a:t>m</a:t>
            </a:r>
            <a:r>
              <a:rPr lang="cs-CZ" sz="3000" u="sng" dirty="0" smtClean="0">
                <a:latin typeface="+mj-lt"/>
              </a:rPr>
              <a:t>ilostná a přírodní lyrika</a:t>
            </a:r>
          </a:p>
          <a:p>
            <a:pPr lvl="1"/>
            <a:r>
              <a:rPr lang="cs-CZ" sz="3000" u="sng" dirty="0">
                <a:latin typeface="+mj-lt"/>
              </a:rPr>
              <a:t>z</a:t>
            </a:r>
            <a:r>
              <a:rPr lang="cs-CZ" sz="3000" u="sng" dirty="0" smtClean="0">
                <a:latin typeface="+mj-lt"/>
              </a:rPr>
              <a:t>obrazení mladé generace</a:t>
            </a:r>
            <a:endParaRPr lang="cs-CZ" sz="3000" u="sng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sz="1800" dirty="0" smtClean="0">
                <a:latin typeface="+mj-lt"/>
              </a:rPr>
              <a:t>:</a:t>
            </a:r>
          </a:p>
          <a:p>
            <a:r>
              <a:rPr lang="cs-CZ" sz="1800" dirty="0" smtClean="0">
                <a:hlinkClick r:id="rId2"/>
              </a:rPr>
              <a:t>Zdroj: www.</a:t>
            </a:r>
            <a:r>
              <a:rPr lang="cs-CZ" sz="1800" dirty="0" err="1" smtClean="0">
                <a:hlinkClick r:id="rId2"/>
              </a:rPr>
              <a:t>cojeco.cz</a:t>
            </a:r>
            <a:endParaRPr lang="cs-CZ" sz="1800" dirty="0">
              <a:latin typeface="+mj-lt"/>
            </a:endParaRPr>
          </a:p>
        </p:txBody>
      </p:sp>
      <p:pic>
        <p:nvPicPr>
          <p:cNvPr id="3074" name="Picture 2" descr="C:\Documents and Settings\GRUMAN\Plocha\moderna a buřiči\šrámek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071678"/>
            <a:ext cx="3000396" cy="3714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u="sng" dirty="0" smtClean="0"/>
              <a:t>František </a:t>
            </a:r>
            <a:r>
              <a:rPr lang="cs-CZ" sz="3600" u="sng" dirty="0" err="1" smtClean="0"/>
              <a:t>Gellner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2600" b="1" dirty="0" smtClean="0">
                <a:solidFill>
                  <a:srgbClr val="C00000"/>
                </a:solidFill>
                <a:latin typeface="+mj-lt"/>
              </a:rPr>
              <a:t>„…pil jsem, válel jsem se ve škarpách a nemocnicích a byl jsem znechucen životem…“</a:t>
            </a:r>
          </a:p>
          <a:p>
            <a:r>
              <a:rPr lang="cs-CZ" sz="2800" dirty="0">
                <a:latin typeface="+mj-lt"/>
              </a:rPr>
              <a:t>z</a:t>
            </a:r>
            <a:r>
              <a:rPr lang="cs-CZ" sz="2800" dirty="0" smtClean="0">
                <a:latin typeface="+mj-lt"/>
              </a:rPr>
              <a:t>aujímal ostrý </a:t>
            </a:r>
            <a:r>
              <a:rPr lang="cs-CZ" sz="2800" b="1" u="sng" dirty="0" smtClean="0">
                <a:latin typeface="+mj-lt"/>
              </a:rPr>
              <a:t>bohémský postoj</a:t>
            </a:r>
          </a:p>
          <a:p>
            <a:r>
              <a:rPr lang="cs-CZ" sz="2800" dirty="0">
                <a:latin typeface="+mj-lt"/>
              </a:rPr>
              <a:t>a</a:t>
            </a:r>
            <a:r>
              <a:rPr lang="cs-CZ" sz="2800" dirty="0" smtClean="0">
                <a:latin typeface="+mj-lt"/>
              </a:rPr>
              <a:t>utor </a:t>
            </a:r>
            <a:r>
              <a:rPr lang="cs-CZ" sz="2800" b="1" u="sng" dirty="0" smtClean="0">
                <a:latin typeface="+mj-lt"/>
              </a:rPr>
              <a:t>politické satiry</a:t>
            </a:r>
            <a:r>
              <a:rPr lang="cs-CZ" sz="2800" dirty="0" smtClean="0">
                <a:latin typeface="+mj-lt"/>
              </a:rPr>
              <a:t>, publicista i výtvarník</a:t>
            </a:r>
          </a:p>
          <a:p>
            <a:r>
              <a:rPr lang="cs-CZ" sz="2800" b="1" u="sng" dirty="0">
                <a:latin typeface="+mj-lt"/>
              </a:rPr>
              <a:t>z</a:t>
            </a:r>
            <a:r>
              <a:rPr lang="cs-CZ" sz="2800" b="1" u="sng" dirty="0" smtClean="0">
                <a:latin typeface="+mj-lt"/>
              </a:rPr>
              <a:t>naky jeho tvorby</a:t>
            </a:r>
            <a:r>
              <a:rPr lang="cs-CZ" sz="2800" b="1" dirty="0" smtClean="0">
                <a:latin typeface="+mj-lt"/>
              </a:rPr>
              <a:t>:</a:t>
            </a:r>
          </a:p>
          <a:p>
            <a:pPr lvl="1"/>
            <a:r>
              <a:rPr lang="cs-CZ" sz="3000" u="sng" dirty="0">
                <a:latin typeface="+mj-lt"/>
              </a:rPr>
              <a:t>p</a:t>
            </a:r>
            <a:r>
              <a:rPr lang="cs-CZ" sz="3000" u="sng" dirty="0" smtClean="0">
                <a:latin typeface="+mj-lt"/>
              </a:rPr>
              <a:t>ísňovost textů</a:t>
            </a:r>
          </a:p>
          <a:p>
            <a:pPr lvl="1"/>
            <a:r>
              <a:rPr lang="cs-CZ" sz="3000" u="sng" dirty="0">
                <a:latin typeface="+mj-lt"/>
              </a:rPr>
              <a:t>h</a:t>
            </a:r>
            <a:r>
              <a:rPr lang="cs-CZ" sz="3000" u="sng" dirty="0" smtClean="0">
                <a:latin typeface="+mj-lt"/>
              </a:rPr>
              <a:t>ovorovost a vulgarismy</a:t>
            </a:r>
          </a:p>
          <a:p>
            <a:pPr lvl="1"/>
            <a:r>
              <a:rPr lang="cs-CZ" sz="3000" u="sng" dirty="0">
                <a:latin typeface="+mj-lt"/>
              </a:rPr>
              <a:t>m</a:t>
            </a:r>
            <a:r>
              <a:rPr lang="cs-CZ" sz="3000" u="sng" dirty="0" smtClean="0">
                <a:latin typeface="+mj-lt"/>
              </a:rPr>
              <a:t>otiv zbytečného člověka – pocit marnotratnosti, skepse</a:t>
            </a:r>
          </a:p>
          <a:p>
            <a:pPr lvl="1"/>
            <a:r>
              <a:rPr lang="cs-CZ" sz="3000" u="sng" dirty="0">
                <a:latin typeface="+mj-lt"/>
              </a:rPr>
              <a:t>s</a:t>
            </a:r>
            <a:r>
              <a:rPr lang="cs-CZ" sz="3000" u="sng" dirty="0" smtClean="0">
                <a:latin typeface="+mj-lt"/>
              </a:rPr>
              <a:t>ebeironie </a:t>
            </a:r>
            <a:br>
              <a:rPr lang="cs-CZ" sz="3000" u="sng" dirty="0" smtClean="0">
                <a:latin typeface="+mj-lt"/>
              </a:rPr>
            </a:br>
            <a:r>
              <a:rPr lang="cs-CZ" sz="3000" u="sng" dirty="0" smtClean="0">
                <a:latin typeface="+mj-lt"/>
              </a:rPr>
              <a:t>a autobiografičnost</a:t>
            </a:r>
            <a:endParaRPr lang="cs-CZ" sz="3000" u="sng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sz="1800" dirty="0" smtClean="0">
                <a:latin typeface="+mj-lt"/>
              </a:rPr>
              <a:t>:</a:t>
            </a:r>
          </a:p>
          <a:p>
            <a:r>
              <a:rPr lang="cs-CZ" sz="1800" dirty="0" smtClean="0">
                <a:hlinkClick r:id="rId2"/>
              </a:rPr>
              <a:t>Zdroj: </a:t>
            </a:r>
            <a:r>
              <a:rPr lang="cs-CZ" sz="1800" dirty="0" err="1" smtClean="0">
                <a:hlinkClick r:id="rId2"/>
              </a:rPr>
              <a:t>wiki.csaf.cz</a:t>
            </a:r>
            <a:endParaRPr lang="cs-CZ" sz="1800" dirty="0">
              <a:latin typeface="+mj-lt"/>
            </a:endParaRPr>
          </a:p>
        </p:txBody>
      </p:sp>
      <p:pic>
        <p:nvPicPr>
          <p:cNvPr id="4098" name="Picture 2" descr="C:\Documents and Settings\GRUMAN\Plocha\moderna a buřiči\gellner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71678"/>
            <a:ext cx="2857520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Karel Toman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+mj-lt"/>
              </a:rPr>
              <a:t>r</a:t>
            </a:r>
            <a:r>
              <a:rPr lang="cs-CZ" sz="2800" dirty="0" smtClean="0">
                <a:latin typeface="+mj-lt"/>
              </a:rPr>
              <a:t>edaktor </a:t>
            </a:r>
            <a:r>
              <a:rPr lang="cs-CZ" sz="2800" b="1" u="sng" dirty="0" smtClean="0">
                <a:latin typeface="+mj-lt"/>
              </a:rPr>
              <a:t>Národních listů</a:t>
            </a:r>
          </a:p>
          <a:p>
            <a:r>
              <a:rPr lang="cs-CZ" sz="2800" b="1" u="sng" dirty="0">
                <a:latin typeface="+mj-lt"/>
              </a:rPr>
              <a:t>v</a:t>
            </a:r>
            <a:r>
              <a:rPr lang="cs-CZ" sz="2800" b="1" u="sng" dirty="0" smtClean="0">
                <a:latin typeface="+mj-lt"/>
              </a:rPr>
              <a:t>elký cestovatel</a:t>
            </a:r>
          </a:p>
          <a:p>
            <a:r>
              <a:rPr lang="cs-CZ" sz="2800" u="sng" dirty="0">
                <a:latin typeface="+mj-lt"/>
              </a:rPr>
              <a:t>j</a:t>
            </a:r>
            <a:r>
              <a:rPr lang="cs-CZ" sz="2800" u="sng" dirty="0" smtClean="0">
                <a:latin typeface="+mj-lt"/>
              </a:rPr>
              <a:t>eho tvorba má mezi autory generace buřičů </a:t>
            </a:r>
            <a:r>
              <a:rPr lang="cs-CZ" sz="2800" b="1" u="sng" dirty="0" smtClean="0">
                <a:latin typeface="+mj-lt"/>
              </a:rPr>
              <a:t>nejosobitější ráz</a:t>
            </a:r>
          </a:p>
          <a:p>
            <a:r>
              <a:rPr lang="cs-CZ" sz="2800" b="1" u="sng" dirty="0" smtClean="0">
                <a:latin typeface="+mj-lt"/>
              </a:rPr>
              <a:t>Znaky jeho tvorby</a:t>
            </a:r>
            <a:r>
              <a:rPr lang="cs-CZ" sz="2800" b="1" dirty="0" smtClean="0">
                <a:latin typeface="+mj-lt"/>
              </a:rPr>
              <a:t>:</a:t>
            </a:r>
          </a:p>
          <a:p>
            <a:pPr lvl="1"/>
            <a:r>
              <a:rPr lang="cs-CZ" u="sng" dirty="0">
                <a:latin typeface="+mj-lt"/>
              </a:rPr>
              <a:t>m</a:t>
            </a:r>
            <a:r>
              <a:rPr lang="cs-CZ" u="sng" dirty="0" smtClean="0">
                <a:latin typeface="+mj-lt"/>
              </a:rPr>
              <a:t>otivy cestování a tuláctví, koloběh života </a:t>
            </a:r>
            <a:br>
              <a:rPr lang="cs-CZ" u="sng" dirty="0" smtClean="0">
                <a:latin typeface="+mj-lt"/>
              </a:rPr>
            </a:br>
            <a:r>
              <a:rPr lang="cs-CZ" u="sng" dirty="0" smtClean="0">
                <a:latin typeface="+mj-lt"/>
              </a:rPr>
              <a:t>a plynutí času, tradice</a:t>
            </a:r>
          </a:p>
          <a:p>
            <a:pPr lvl="1"/>
            <a:r>
              <a:rPr lang="cs-CZ" u="sng" dirty="0">
                <a:latin typeface="+mj-lt"/>
              </a:rPr>
              <a:t>p</a:t>
            </a:r>
            <a:r>
              <a:rPr lang="cs-CZ" u="sng" dirty="0" smtClean="0">
                <a:latin typeface="+mj-lt"/>
              </a:rPr>
              <a:t>řírodní a intimní lyrika</a:t>
            </a:r>
          </a:p>
          <a:p>
            <a:pPr lvl="1"/>
            <a:r>
              <a:rPr lang="cs-CZ" u="sng" dirty="0" smtClean="0">
                <a:latin typeface="+mj-lt"/>
              </a:rPr>
              <a:t>vnitřní subjektivní prožitek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sz="1800" dirty="0" smtClean="0">
                <a:latin typeface="+mj-lt"/>
              </a:rPr>
              <a:t>:</a:t>
            </a:r>
          </a:p>
          <a:p>
            <a:r>
              <a:rPr lang="cs-CZ" sz="1800" dirty="0" smtClean="0">
                <a:hlinkClick r:id="rId2"/>
              </a:rPr>
              <a:t>Zdroj: www.</a:t>
            </a:r>
            <a:r>
              <a:rPr lang="cs-CZ" sz="1800" dirty="0" err="1" smtClean="0">
                <a:hlinkClick r:id="rId2"/>
              </a:rPr>
              <a:t>cojeco.cz</a:t>
            </a:r>
            <a:endParaRPr lang="cs-CZ" sz="1800" dirty="0">
              <a:latin typeface="+mj-lt"/>
            </a:endParaRPr>
          </a:p>
        </p:txBody>
      </p:sp>
      <p:pic>
        <p:nvPicPr>
          <p:cNvPr id="5122" name="Picture 2" descr="C:\Documents and Settings\GRUMAN\Plocha\moderna a buřiči\toman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48880"/>
            <a:ext cx="2928958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u="sng" dirty="0" smtClean="0"/>
              <a:t>Viktor </a:t>
            </a:r>
            <a:r>
              <a:rPr lang="cs-CZ" sz="4000" u="sng" dirty="0" err="1" smtClean="0"/>
              <a:t>Dyk</a:t>
            </a:r>
            <a:endParaRPr lang="cs-CZ" sz="4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latin typeface="+mj-lt"/>
              </a:rPr>
              <a:t>r</a:t>
            </a:r>
            <a:r>
              <a:rPr lang="cs-CZ" dirty="0" smtClean="0">
                <a:latin typeface="+mj-lt"/>
              </a:rPr>
              <a:t>edaktor </a:t>
            </a:r>
            <a:r>
              <a:rPr lang="cs-CZ" sz="2800" b="1" u="sng" dirty="0" smtClean="0">
                <a:latin typeface="+mj-lt"/>
              </a:rPr>
              <a:t>Národních listů</a:t>
            </a:r>
          </a:p>
          <a:p>
            <a:r>
              <a:rPr lang="cs-CZ" sz="2800" b="1" u="sng" dirty="0">
                <a:latin typeface="+mj-lt"/>
              </a:rPr>
              <a:t>a</a:t>
            </a:r>
            <a:r>
              <a:rPr lang="cs-CZ" sz="2800" b="1" u="sng" dirty="0" smtClean="0">
                <a:latin typeface="+mj-lt"/>
              </a:rPr>
              <a:t>utor poezie, prózy </a:t>
            </a:r>
            <a:br>
              <a:rPr lang="cs-CZ" sz="2800" b="1" u="sng" dirty="0" smtClean="0">
                <a:latin typeface="+mj-lt"/>
              </a:rPr>
            </a:br>
            <a:r>
              <a:rPr lang="cs-CZ" sz="2800" b="1" u="sng" dirty="0" smtClean="0">
                <a:latin typeface="+mj-lt"/>
              </a:rPr>
              <a:t>a dramatu</a:t>
            </a:r>
          </a:p>
          <a:p>
            <a:r>
              <a:rPr lang="cs-CZ" sz="2800" b="1" u="sng" dirty="0" smtClean="0">
                <a:latin typeface="+mj-lt"/>
              </a:rPr>
              <a:t>Znaky jeho tvorby:</a:t>
            </a:r>
          </a:p>
          <a:p>
            <a:pPr lvl="1"/>
            <a:r>
              <a:rPr lang="cs-CZ" u="sng" dirty="0" smtClean="0">
                <a:latin typeface="+mj-lt"/>
              </a:rPr>
              <a:t>pocit </a:t>
            </a:r>
            <a:r>
              <a:rPr lang="cs-CZ" u="sng" dirty="0" err="1" smtClean="0">
                <a:latin typeface="+mj-lt"/>
              </a:rPr>
              <a:t>desiluze</a:t>
            </a:r>
            <a:r>
              <a:rPr lang="cs-CZ" u="sng" dirty="0" smtClean="0">
                <a:latin typeface="+mj-lt"/>
              </a:rPr>
              <a:t> – romantický rozpor snu </a:t>
            </a:r>
            <a:br>
              <a:rPr lang="cs-CZ" u="sng" dirty="0" smtClean="0">
                <a:latin typeface="+mj-lt"/>
              </a:rPr>
            </a:br>
            <a:r>
              <a:rPr lang="cs-CZ" u="sng" dirty="0" smtClean="0">
                <a:latin typeface="+mj-lt"/>
              </a:rPr>
              <a:t>a skutečnosti</a:t>
            </a:r>
          </a:p>
          <a:p>
            <a:pPr lvl="1"/>
            <a:r>
              <a:rPr lang="cs-CZ" u="sng" dirty="0" smtClean="0">
                <a:latin typeface="+mj-lt"/>
              </a:rPr>
              <a:t>útočná ironie</a:t>
            </a:r>
          </a:p>
          <a:p>
            <a:pPr lvl="1"/>
            <a:r>
              <a:rPr lang="cs-CZ" u="sng" dirty="0" smtClean="0">
                <a:latin typeface="+mj-lt"/>
              </a:rPr>
              <a:t>symbolismus</a:t>
            </a:r>
          </a:p>
          <a:p>
            <a:pPr lvl="1"/>
            <a:r>
              <a:rPr lang="cs-CZ" b="1" u="sng" dirty="0" smtClean="0">
                <a:latin typeface="+mj-lt"/>
              </a:rPr>
              <a:t>nadosobní idea národa</a:t>
            </a:r>
            <a:r>
              <a:rPr lang="cs-CZ" dirty="0" smtClean="0">
                <a:latin typeface="+mj-lt"/>
              </a:rPr>
              <a:t> – </a:t>
            </a:r>
            <a:r>
              <a:rPr lang="cs-CZ" u="sng" dirty="0" smtClean="0">
                <a:latin typeface="+mj-lt"/>
              </a:rPr>
              <a:t>absolutní hodnotou </a:t>
            </a:r>
            <a:br>
              <a:rPr lang="cs-CZ" u="sng" dirty="0" smtClean="0">
                <a:latin typeface="+mj-lt"/>
              </a:rPr>
            </a:br>
            <a:r>
              <a:rPr lang="cs-CZ" u="sng" dirty="0" smtClean="0">
                <a:latin typeface="+mj-lt"/>
              </a:rPr>
              <a:t>a východiskem, důraz na tradici a mravní poslání</a:t>
            </a:r>
          </a:p>
          <a:p>
            <a:pPr lvl="1"/>
            <a:endParaRPr lang="cs-CZ" sz="2400" u="sng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dirty="0" smtClean="0">
                <a:latin typeface="+mj-lt"/>
              </a:rPr>
              <a:t>:</a:t>
            </a:r>
          </a:p>
          <a:p>
            <a:r>
              <a:rPr lang="cs-CZ" dirty="0" smtClean="0">
                <a:hlinkClick r:id="rId2"/>
              </a:rPr>
              <a:t>Zdroj: </a:t>
            </a:r>
            <a:r>
              <a:rPr lang="cs-CZ" dirty="0" err="1" smtClean="0">
                <a:hlinkClick r:id="rId2"/>
              </a:rPr>
              <a:t>cs.wikipedia.org</a:t>
            </a:r>
            <a:endParaRPr lang="cs-CZ" dirty="0">
              <a:latin typeface="+mj-lt"/>
            </a:endParaRPr>
          </a:p>
        </p:txBody>
      </p:sp>
      <p:pic>
        <p:nvPicPr>
          <p:cNvPr id="6146" name="Picture 2" descr="C:\Documents and Settings\GRUMAN\Plocha\moderna a buřiči\dyk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143116"/>
            <a:ext cx="2571768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u="sng" dirty="0" smtClean="0"/>
              <a:t>Josef Svatopluk </a:t>
            </a:r>
            <a:r>
              <a:rPr lang="cs-CZ" sz="2800" u="sng" dirty="0" err="1" smtClean="0"/>
              <a:t>Machar</a:t>
            </a:r>
            <a:endParaRPr lang="cs-CZ" sz="28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latin typeface="+mj-lt"/>
              </a:rPr>
              <a:t>p</a:t>
            </a:r>
            <a:r>
              <a:rPr lang="cs-CZ" dirty="0" smtClean="0">
                <a:latin typeface="+mj-lt"/>
              </a:rPr>
              <a:t>řední představitel </a:t>
            </a:r>
            <a:r>
              <a:rPr lang="cs-CZ" b="1" u="sng" dirty="0" smtClean="0">
                <a:latin typeface="+mj-lt"/>
              </a:rPr>
              <a:t>České moderny</a:t>
            </a:r>
          </a:p>
          <a:p>
            <a:r>
              <a:rPr lang="cs-CZ" dirty="0">
                <a:latin typeface="+mj-lt"/>
              </a:rPr>
              <a:t>k</a:t>
            </a:r>
            <a:r>
              <a:rPr lang="cs-CZ" dirty="0" smtClean="0">
                <a:latin typeface="+mj-lt"/>
              </a:rPr>
              <a:t>ritické postoje vůči Vídni</a:t>
            </a:r>
          </a:p>
          <a:p>
            <a:r>
              <a:rPr lang="cs-CZ" dirty="0">
                <a:latin typeface="+mj-lt"/>
              </a:rPr>
              <a:t>r</a:t>
            </a:r>
            <a:r>
              <a:rPr lang="cs-CZ" dirty="0" smtClean="0">
                <a:latin typeface="+mj-lt"/>
              </a:rPr>
              <a:t>yzí realista, píše polemiky i fejetony, společenskou satiru</a:t>
            </a:r>
            <a:endParaRPr lang="cs-CZ" sz="2800" dirty="0" smtClean="0">
              <a:latin typeface="+mj-lt"/>
            </a:endParaRPr>
          </a:p>
          <a:p>
            <a:r>
              <a:rPr lang="cs-CZ" b="1" u="sng" dirty="0" smtClean="0">
                <a:latin typeface="+mj-lt"/>
              </a:rPr>
              <a:t>Znaky jeho tvorby</a:t>
            </a:r>
            <a:r>
              <a:rPr lang="cs-CZ" dirty="0" smtClean="0">
                <a:latin typeface="+mj-lt"/>
              </a:rPr>
              <a:t>:</a:t>
            </a:r>
          </a:p>
          <a:p>
            <a:pPr lvl="1"/>
            <a:r>
              <a:rPr lang="cs-CZ" u="sng" dirty="0">
                <a:latin typeface="+mj-lt"/>
              </a:rPr>
              <a:t>h</a:t>
            </a:r>
            <a:r>
              <a:rPr lang="cs-CZ" u="sng" dirty="0" smtClean="0">
                <a:latin typeface="+mj-lt"/>
              </a:rPr>
              <a:t>ovorovost</a:t>
            </a:r>
          </a:p>
          <a:p>
            <a:pPr lvl="1"/>
            <a:r>
              <a:rPr lang="cs-CZ" u="sng" dirty="0">
                <a:latin typeface="+mj-lt"/>
              </a:rPr>
              <a:t>k</a:t>
            </a:r>
            <a:r>
              <a:rPr lang="cs-CZ" u="sng" dirty="0" smtClean="0">
                <a:latin typeface="+mj-lt"/>
              </a:rPr>
              <a:t>ritičnost</a:t>
            </a:r>
          </a:p>
          <a:p>
            <a:pPr lvl="1"/>
            <a:r>
              <a:rPr lang="cs-CZ" u="sng" dirty="0">
                <a:latin typeface="+mj-lt"/>
              </a:rPr>
              <a:t>m</a:t>
            </a:r>
            <a:r>
              <a:rPr lang="cs-CZ" u="sng" dirty="0" smtClean="0">
                <a:latin typeface="+mj-lt"/>
              </a:rPr>
              <a:t>otiv ženy</a:t>
            </a:r>
            <a:r>
              <a:rPr lang="cs-CZ" dirty="0" smtClean="0">
                <a:latin typeface="+mj-lt"/>
              </a:rPr>
              <a:t> (pasivní bytost)</a:t>
            </a:r>
            <a:endParaRPr lang="cs-CZ" u="sng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sz="1800" dirty="0" smtClean="0">
                <a:latin typeface="+mj-lt"/>
              </a:rPr>
              <a:t>:</a:t>
            </a:r>
          </a:p>
          <a:p>
            <a:r>
              <a:rPr lang="cs-CZ" dirty="0" smtClean="0">
                <a:hlinkClick r:id="rId2"/>
              </a:rPr>
              <a:t>Zdroj: </a:t>
            </a:r>
            <a:r>
              <a:rPr lang="cs-CZ" dirty="0" err="1" smtClean="0">
                <a:hlinkClick r:id="rId2"/>
              </a:rPr>
              <a:t>vojenskaakademiehranice.ic.cz</a:t>
            </a:r>
            <a:endParaRPr lang="cs-CZ" dirty="0">
              <a:latin typeface="+mj-lt"/>
            </a:endParaRPr>
          </a:p>
        </p:txBody>
      </p:sp>
      <p:pic>
        <p:nvPicPr>
          <p:cNvPr id="7170" name="Picture 2" descr="C:\Documents and Settings\GRUMAN\Plocha\moderna a buřiči\machar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04864"/>
            <a:ext cx="3000396" cy="3500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u="sng" dirty="0" smtClean="0"/>
              <a:t>Karel Hlaváček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latin typeface="+mj-lt"/>
              </a:rPr>
              <a:t>p</a:t>
            </a:r>
            <a:r>
              <a:rPr lang="cs-CZ" dirty="0" smtClean="0">
                <a:latin typeface="+mj-lt"/>
              </a:rPr>
              <a:t>řední představitel </a:t>
            </a:r>
            <a:r>
              <a:rPr lang="cs-CZ" b="1" u="sng" dirty="0">
                <a:latin typeface="+mj-lt"/>
              </a:rPr>
              <a:t>Č</a:t>
            </a:r>
            <a:r>
              <a:rPr lang="cs-CZ" b="1" u="sng" dirty="0" smtClean="0">
                <a:latin typeface="+mj-lt"/>
              </a:rPr>
              <a:t>eské dekadence</a:t>
            </a:r>
          </a:p>
          <a:p>
            <a:r>
              <a:rPr lang="cs-CZ" u="sng" dirty="0">
                <a:latin typeface="+mj-lt"/>
              </a:rPr>
              <a:t>p</a:t>
            </a:r>
            <a:r>
              <a:rPr lang="cs-CZ" u="sng" dirty="0" smtClean="0">
                <a:latin typeface="+mj-lt"/>
              </a:rPr>
              <a:t>roslulý rovněž jako vynikající </a:t>
            </a:r>
            <a:r>
              <a:rPr lang="cs-CZ" b="1" u="sng" dirty="0" smtClean="0">
                <a:latin typeface="+mj-lt"/>
              </a:rPr>
              <a:t>výtvarník</a:t>
            </a:r>
            <a:r>
              <a:rPr lang="cs-CZ" b="1" dirty="0" smtClean="0">
                <a:latin typeface="+mj-lt"/>
              </a:rPr>
              <a:t> </a:t>
            </a:r>
            <a:r>
              <a:rPr lang="cs-CZ" dirty="0" smtClean="0">
                <a:latin typeface="+mj-lt"/>
              </a:rPr>
              <a:t>(časopis Moderní revue)</a:t>
            </a:r>
          </a:p>
          <a:p>
            <a:r>
              <a:rPr lang="cs-CZ" b="1" u="sng" dirty="0" smtClean="0">
                <a:latin typeface="+mj-lt"/>
              </a:rPr>
              <a:t>Znaky jeho tvorby:</a:t>
            </a:r>
          </a:p>
          <a:p>
            <a:pPr lvl="1"/>
            <a:r>
              <a:rPr lang="cs-CZ" u="sng" dirty="0" smtClean="0">
                <a:latin typeface="+mj-lt"/>
              </a:rPr>
              <a:t>melancholičnost, chorobné nálady </a:t>
            </a:r>
            <a:br>
              <a:rPr lang="cs-CZ" u="sng" dirty="0" smtClean="0">
                <a:latin typeface="+mj-lt"/>
              </a:rPr>
            </a:br>
            <a:r>
              <a:rPr lang="cs-CZ" u="sng" dirty="0" smtClean="0">
                <a:latin typeface="+mj-lt"/>
              </a:rPr>
              <a:t>a smutek</a:t>
            </a:r>
          </a:p>
          <a:p>
            <a:pPr lvl="1"/>
            <a:r>
              <a:rPr lang="cs-CZ" u="sng" dirty="0">
                <a:latin typeface="+mj-lt"/>
              </a:rPr>
              <a:t>m</a:t>
            </a:r>
            <a:r>
              <a:rPr lang="cs-CZ" u="sng" dirty="0" smtClean="0">
                <a:latin typeface="+mj-lt"/>
              </a:rPr>
              <a:t>elodičnost a hudebnost veršů</a:t>
            </a:r>
          </a:p>
          <a:p>
            <a:pPr lvl="1"/>
            <a:r>
              <a:rPr lang="cs-CZ" u="sng" dirty="0" smtClean="0">
                <a:latin typeface="+mj-lt"/>
              </a:rPr>
              <a:t>symbolismus</a:t>
            </a:r>
            <a:endParaRPr lang="cs-CZ" u="sng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sz="1800" dirty="0" smtClean="0">
                <a:latin typeface="+mj-lt"/>
              </a:rPr>
              <a:t>:</a:t>
            </a:r>
          </a:p>
          <a:p>
            <a:r>
              <a:rPr lang="cs-CZ" sz="1800" dirty="0" smtClean="0">
                <a:hlinkClick r:id="rId2"/>
              </a:rPr>
              <a:t>Zdroj: s.</a:t>
            </a:r>
            <a:r>
              <a:rPr lang="cs-CZ" sz="1800" dirty="0" err="1" smtClean="0">
                <a:hlinkClick r:id="rId2"/>
              </a:rPr>
              <a:t>wikipedia.org</a:t>
            </a:r>
            <a:endParaRPr lang="cs-CZ" sz="1800" dirty="0" smtClean="0">
              <a:latin typeface="+mj-lt"/>
            </a:endParaRPr>
          </a:p>
          <a:p>
            <a:endParaRPr lang="cs-CZ" sz="1800" dirty="0">
              <a:latin typeface="+mj-lt"/>
            </a:endParaRPr>
          </a:p>
        </p:txBody>
      </p:sp>
      <p:pic>
        <p:nvPicPr>
          <p:cNvPr id="8194" name="Picture 2" descr="C:\Documents and Settings\GRUMAN\Plocha\moderna a buřiči\hlaváček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276872"/>
            <a:ext cx="2571768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/>
              <a:t>Antonín Sova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>
                <a:solidFill>
                  <a:srgbClr val="C00000"/>
                </a:solidFill>
                <a:latin typeface="+mj-lt"/>
              </a:rPr>
              <a:t>„</a:t>
            </a:r>
            <a:r>
              <a:rPr lang="cs-CZ" b="1" u="sng" dirty="0" smtClean="0">
                <a:solidFill>
                  <a:srgbClr val="C00000"/>
                </a:solidFill>
                <a:latin typeface="+mj-lt"/>
              </a:rPr>
              <a:t>básnění lačných smyslů – básník podzimu</a:t>
            </a:r>
            <a:r>
              <a:rPr lang="cs-CZ" b="1" dirty="0" smtClean="0">
                <a:solidFill>
                  <a:srgbClr val="C00000"/>
                </a:solidFill>
                <a:latin typeface="+mj-lt"/>
              </a:rPr>
              <a:t>“</a:t>
            </a:r>
          </a:p>
          <a:p>
            <a:r>
              <a:rPr lang="cs-CZ" dirty="0">
                <a:latin typeface="+mj-lt"/>
              </a:rPr>
              <a:t>n</a:t>
            </a:r>
            <a:r>
              <a:rPr lang="cs-CZ" dirty="0" smtClean="0">
                <a:latin typeface="+mj-lt"/>
              </a:rPr>
              <a:t>eodmyslitelně spjat </a:t>
            </a:r>
            <a:br>
              <a:rPr lang="cs-CZ" dirty="0" smtClean="0">
                <a:latin typeface="+mj-lt"/>
              </a:rPr>
            </a:br>
            <a:r>
              <a:rPr lang="cs-CZ" dirty="0" smtClean="0">
                <a:latin typeface="+mj-lt"/>
              </a:rPr>
              <a:t>s </a:t>
            </a:r>
            <a:r>
              <a:rPr lang="cs-CZ" u="sng" dirty="0" smtClean="0">
                <a:latin typeface="+mj-lt"/>
              </a:rPr>
              <a:t>prostředím jihočeských  rybníků</a:t>
            </a:r>
          </a:p>
          <a:p>
            <a:r>
              <a:rPr lang="cs-CZ" u="sng" dirty="0">
                <a:latin typeface="+mj-lt"/>
              </a:rPr>
              <a:t>a</a:t>
            </a:r>
            <a:r>
              <a:rPr lang="cs-CZ" u="sng" dirty="0" smtClean="0">
                <a:latin typeface="+mj-lt"/>
              </a:rPr>
              <a:t>utor České moderny</a:t>
            </a:r>
          </a:p>
          <a:p>
            <a:r>
              <a:rPr lang="cs-CZ" b="1" u="sng" dirty="0" smtClean="0">
                <a:latin typeface="+mj-lt"/>
              </a:rPr>
              <a:t>Znaky jeho tvorby</a:t>
            </a:r>
            <a:r>
              <a:rPr lang="cs-CZ" b="1" dirty="0" smtClean="0">
                <a:latin typeface="+mj-lt"/>
              </a:rPr>
              <a:t>:</a:t>
            </a:r>
          </a:p>
          <a:p>
            <a:pPr lvl="1"/>
            <a:r>
              <a:rPr lang="cs-CZ" u="sng" dirty="0">
                <a:latin typeface="+mj-lt"/>
              </a:rPr>
              <a:t>p</a:t>
            </a:r>
            <a:r>
              <a:rPr lang="cs-CZ" u="sng" dirty="0" smtClean="0">
                <a:latin typeface="+mj-lt"/>
              </a:rPr>
              <a:t>řírodní a milostná lyrika</a:t>
            </a:r>
          </a:p>
          <a:p>
            <a:pPr lvl="1"/>
            <a:r>
              <a:rPr lang="cs-CZ" u="sng" dirty="0" err="1" smtClean="0">
                <a:latin typeface="+mj-lt"/>
              </a:rPr>
              <a:t>impresionimus</a:t>
            </a:r>
            <a:endParaRPr lang="cs-CZ" u="sng" dirty="0" smtClean="0">
              <a:latin typeface="+mj-lt"/>
            </a:endParaRPr>
          </a:p>
          <a:p>
            <a:pPr lvl="1"/>
            <a:r>
              <a:rPr lang="cs-CZ" u="sng" dirty="0">
                <a:latin typeface="+mj-lt"/>
              </a:rPr>
              <a:t>s</a:t>
            </a:r>
            <a:r>
              <a:rPr lang="cs-CZ" u="sng" dirty="0" smtClean="0">
                <a:latin typeface="+mj-lt"/>
              </a:rPr>
              <a:t>enzitivnost verše (využití všech smyslových pocitů)</a:t>
            </a:r>
            <a:endParaRPr lang="cs-CZ" u="sng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sz="1800" dirty="0" smtClean="0">
                <a:latin typeface="+mj-lt"/>
              </a:rPr>
              <a:t>:</a:t>
            </a:r>
          </a:p>
          <a:p>
            <a:r>
              <a:rPr lang="cs-CZ" sz="1800" dirty="0" smtClean="0">
                <a:hlinkClick r:id="rId2"/>
              </a:rPr>
              <a:t>Zdroj: www.</a:t>
            </a:r>
            <a:r>
              <a:rPr lang="cs-CZ" sz="1800" dirty="0" err="1" smtClean="0">
                <a:hlinkClick r:id="rId2"/>
              </a:rPr>
              <a:t>scena.cz</a:t>
            </a:r>
            <a:endParaRPr lang="cs-CZ" sz="1800" dirty="0" smtClean="0">
              <a:latin typeface="+mj-lt"/>
            </a:endParaRPr>
          </a:p>
          <a:p>
            <a:endParaRPr lang="cs-CZ" sz="1800" dirty="0">
              <a:latin typeface="+mj-lt"/>
            </a:endParaRPr>
          </a:p>
        </p:txBody>
      </p:sp>
      <p:pic>
        <p:nvPicPr>
          <p:cNvPr id="9218" name="Picture 2" descr="C:\Documents and Settings\GRUMAN\Plocha\moderna a buřiči\sova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348880"/>
            <a:ext cx="2571768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u="sng" dirty="0" smtClean="0"/>
              <a:t>Otokar Březina</a:t>
            </a:r>
            <a:endParaRPr lang="cs-CZ" sz="4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>
                <a:solidFill>
                  <a:srgbClr val="C00000"/>
                </a:solidFill>
                <a:latin typeface="+mj-lt"/>
              </a:rPr>
              <a:t>„</a:t>
            </a:r>
            <a:r>
              <a:rPr lang="cs-CZ" b="1" u="sng" dirty="0" smtClean="0">
                <a:solidFill>
                  <a:srgbClr val="C00000"/>
                </a:solidFill>
                <a:latin typeface="+mj-lt"/>
              </a:rPr>
              <a:t>šílenství metafor</a:t>
            </a:r>
            <a:r>
              <a:rPr lang="cs-CZ" b="1" dirty="0" smtClean="0">
                <a:solidFill>
                  <a:srgbClr val="C00000"/>
                </a:solidFill>
                <a:latin typeface="+mj-lt"/>
              </a:rPr>
              <a:t>“</a:t>
            </a:r>
          </a:p>
          <a:p>
            <a:r>
              <a:rPr lang="cs-CZ" dirty="0">
                <a:latin typeface="+mj-lt"/>
              </a:rPr>
              <a:t>a</a:t>
            </a:r>
            <a:r>
              <a:rPr lang="cs-CZ" dirty="0" smtClean="0">
                <a:latin typeface="+mj-lt"/>
              </a:rPr>
              <a:t>utor </a:t>
            </a:r>
            <a:r>
              <a:rPr lang="cs-CZ" b="1" u="sng" dirty="0">
                <a:latin typeface="+mj-lt"/>
              </a:rPr>
              <a:t>Č</a:t>
            </a:r>
            <a:r>
              <a:rPr lang="cs-CZ" b="1" u="sng" dirty="0" smtClean="0">
                <a:latin typeface="+mj-lt"/>
              </a:rPr>
              <a:t>eské moderny</a:t>
            </a:r>
          </a:p>
          <a:p>
            <a:r>
              <a:rPr lang="cs-CZ" dirty="0">
                <a:latin typeface="+mj-lt"/>
              </a:rPr>
              <a:t>v</a:t>
            </a:r>
            <a:r>
              <a:rPr lang="cs-CZ" dirty="0" smtClean="0">
                <a:latin typeface="+mj-lt"/>
              </a:rPr>
              <a:t>e srovnání s </a:t>
            </a:r>
            <a:r>
              <a:rPr lang="cs-CZ" dirty="0" err="1" smtClean="0">
                <a:latin typeface="+mj-lt"/>
              </a:rPr>
              <a:t>Macharem</a:t>
            </a:r>
            <a:r>
              <a:rPr lang="cs-CZ" dirty="0" smtClean="0">
                <a:latin typeface="+mj-lt"/>
              </a:rPr>
              <a:t> a Sovou je </a:t>
            </a:r>
            <a:r>
              <a:rPr lang="cs-CZ" u="sng" dirty="0" smtClean="0">
                <a:latin typeface="+mj-lt"/>
              </a:rPr>
              <a:t>méně srozumitelným</a:t>
            </a:r>
            <a:r>
              <a:rPr lang="cs-CZ" dirty="0" smtClean="0">
                <a:latin typeface="+mj-lt"/>
              </a:rPr>
              <a:t> autorem</a:t>
            </a:r>
          </a:p>
          <a:p>
            <a:r>
              <a:rPr lang="cs-CZ" b="1" u="sng" dirty="0" smtClean="0">
                <a:latin typeface="+mj-lt"/>
              </a:rPr>
              <a:t>Znaky jeho tvorby</a:t>
            </a:r>
            <a:r>
              <a:rPr lang="cs-CZ" b="1" dirty="0" smtClean="0">
                <a:latin typeface="+mj-lt"/>
              </a:rPr>
              <a:t>:</a:t>
            </a:r>
          </a:p>
          <a:p>
            <a:pPr lvl="1"/>
            <a:r>
              <a:rPr lang="cs-CZ" u="sng" dirty="0">
                <a:latin typeface="+mj-lt"/>
              </a:rPr>
              <a:t>m</a:t>
            </a:r>
            <a:r>
              <a:rPr lang="cs-CZ" u="sng" dirty="0" smtClean="0">
                <a:latin typeface="+mj-lt"/>
              </a:rPr>
              <a:t>ísení symbolismu </a:t>
            </a:r>
            <a:br>
              <a:rPr lang="cs-CZ" u="sng" dirty="0" smtClean="0">
                <a:latin typeface="+mj-lt"/>
              </a:rPr>
            </a:br>
            <a:r>
              <a:rPr lang="cs-CZ" u="sng" dirty="0" smtClean="0">
                <a:latin typeface="+mj-lt"/>
              </a:rPr>
              <a:t>a impresionismu</a:t>
            </a:r>
          </a:p>
          <a:p>
            <a:pPr lvl="1"/>
            <a:r>
              <a:rPr lang="cs-CZ" u="sng" dirty="0">
                <a:latin typeface="+mj-lt"/>
              </a:rPr>
              <a:t>b</a:t>
            </a:r>
            <a:r>
              <a:rPr lang="cs-CZ" u="sng" dirty="0" smtClean="0">
                <a:latin typeface="+mj-lt"/>
              </a:rPr>
              <a:t>ohaté využití metafor </a:t>
            </a:r>
            <a:br>
              <a:rPr lang="cs-CZ" u="sng" dirty="0" smtClean="0">
                <a:latin typeface="+mj-lt"/>
              </a:rPr>
            </a:br>
            <a:r>
              <a:rPr lang="cs-CZ" u="sng" dirty="0" smtClean="0">
                <a:latin typeface="+mj-lt"/>
              </a:rPr>
              <a:t>a básnických přirovnání</a:t>
            </a:r>
          </a:p>
          <a:p>
            <a:pPr lvl="1"/>
            <a:r>
              <a:rPr lang="cs-CZ" u="sng" dirty="0">
                <a:latin typeface="+mj-lt"/>
              </a:rPr>
              <a:t>k</a:t>
            </a:r>
            <a:r>
              <a:rPr lang="cs-CZ" u="sng" dirty="0" smtClean="0">
                <a:latin typeface="+mj-lt"/>
              </a:rPr>
              <a:t>atolicismus</a:t>
            </a:r>
          </a:p>
          <a:p>
            <a:pPr lvl="1"/>
            <a:r>
              <a:rPr lang="cs-CZ" u="sng" dirty="0">
                <a:latin typeface="+mj-lt"/>
              </a:rPr>
              <a:t>m</a:t>
            </a:r>
            <a:r>
              <a:rPr lang="cs-CZ" u="sng" dirty="0" smtClean="0">
                <a:latin typeface="+mj-lt"/>
              </a:rPr>
              <a:t>ystičnost</a:t>
            </a:r>
            <a:endParaRPr lang="cs-CZ" u="sng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sz="1800" dirty="0" smtClean="0">
                <a:latin typeface="+mj-lt"/>
              </a:rPr>
              <a:t>:</a:t>
            </a:r>
          </a:p>
          <a:p>
            <a:r>
              <a:rPr lang="cs-CZ" sz="1800" dirty="0" smtClean="0">
                <a:hlinkClick r:id="rId2"/>
              </a:rPr>
              <a:t>Zdroj: </a:t>
            </a:r>
            <a:r>
              <a:rPr lang="cs-CZ" sz="1800" dirty="0" err="1" smtClean="0">
                <a:hlinkClick r:id="rId2"/>
              </a:rPr>
              <a:t>cs.wikipedia.org</a:t>
            </a:r>
            <a:endParaRPr lang="cs-CZ" sz="1800" dirty="0">
              <a:latin typeface="+mj-lt"/>
            </a:endParaRPr>
          </a:p>
        </p:txBody>
      </p:sp>
      <p:pic>
        <p:nvPicPr>
          <p:cNvPr id="10242" name="Picture 2" descr="C:\Documents and Settings\GRUMAN\Plocha\moderna a buřiči\březina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20888"/>
            <a:ext cx="2571768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/>
              <a:t>Jiří Karásek ze </a:t>
            </a:r>
            <a:r>
              <a:rPr lang="cs-CZ" sz="3200" u="sng" dirty="0" err="1" smtClean="0"/>
              <a:t>Lvovic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>
                <a:latin typeface="+mj-lt"/>
              </a:rPr>
              <a:t>p</a:t>
            </a:r>
            <a:r>
              <a:rPr lang="cs-CZ" dirty="0" smtClean="0">
                <a:latin typeface="+mj-lt"/>
              </a:rPr>
              <a:t>ředstavitel </a:t>
            </a:r>
            <a:r>
              <a:rPr lang="cs-CZ" b="1" u="sng" dirty="0" smtClean="0">
                <a:latin typeface="+mj-lt"/>
              </a:rPr>
              <a:t>České dekadence</a:t>
            </a:r>
          </a:p>
          <a:p>
            <a:r>
              <a:rPr lang="cs-CZ" u="sng" dirty="0">
                <a:latin typeface="+mj-lt"/>
              </a:rPr>
              <a:t>s</a:t>
            </a:r>
            <a:r>
              <a:rPr lang="cs-CZ" u="sng" dirty="0" smtClean="0">
                <a:latin typeface="+mj-lt"/>
              </a:rPr>
              <a:t>poluzakladatel časopisu </a:t>
            </a:r>
            <a:r>
              <a:rPr lang="cs-CZ" b="1" u="sng" dirty="0" smtClean="0">
                <a:latin typeface="+mj-lt"/>
              </a:rPr>
              <a:t>Moderní revue</a:t>
            </a:r>
          </a:p>
          <a:p>
            <a:r>
              <a:rPr lang="cs-CZ" b="1" u="sng" dirty="0" smtClean="0">
                <a:latin typeface="+mj-lt"/>
              </a:rPr>
              <a:t>Znaky jeho tvorby:</a:t>
            </a:r>
          </a:p>
          <a:p>
            <a:pPr lvl="1"/>
            <a:r>
              <a:rPr lang="cs-CZ" u="sng" dirty="0">
                <a:latin typeface="+mj-lt"/>
              </a:rPr>
              <a:t>s</a:t>
            </a:r>
            <a:r>
              <a:rPr lang="cs-CZ" u="sng" dirty="0" smtClean="0">
                <a:latin typeface="+mj-lt"/>
              </a:rPr>
              <a:t>ymbolismus</a:t>
            </a:r>
          </a:p>
          <a:p>
            <a:pPr lvl="1"/>
            <a:r>
              <a:rPr lang="cs-CZ" u="sng" dirty="0">
                <a:latin typeface="+mj-lt"/>
              </a:rPr>
              <a:t>m</a:t>
            </a:r>
            <a:r>
              <a:rPr lang="cs-CZ" u="sng" dirty="0" smtClean="0">
                <a:latin typeface="+mj-lt"/>
              </a:rPr>
              <a:t>otivy odcizení a zmaru, chorobných nálad a odporu k životu</a:t>
            </a:r>
          </a:p>
          <a:p>
            <a:pPr lvl="1"/>
            <a:r>
              <a:rPr lang="cs-CZ" u="sng" dirty="0">
                <a:latin typeface="+mj-lt"/>
              </a:rPr>
              <a:t>k</a:t>
            </a:r>
            <a:r>
              <a:rPr lang="cs-CZ" u="sng" dirty="0" smtClean="0">
                <a:latin typeface="+mj-lt"/>
              </a:rPr>
              <a:t>ult smrti</a:t>
            </a:r>
          </a:p>
          <a:p>
            <a:pPr lvl="1"/>
            <a:r>
              <a:rPr lang="cs-CZ" u="sng" dirty="0">
                <a:latin typeface="+mj-lt"/>
              </a:rPr>
              <a:t>s</a:t>
            </a:r>
            <a:r>
              <a:rPr lang="cs-CZ" u="sng" dirty="0" smtClean="0">
                <a:latin typeface="+mj-lt"/>
              </a:rPr>
              <a:t>exuální znechucení, tematizace homosexuality</a:t>
            </a:r>
            <a:endParaRPr lang="cs-CZ" u="sng" dirty="0">
              <a:latin typeface="+mj-lt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u="sng" dirty="0" smtClean="0">
                <a:latin typeface="+mj-lt"/>
              </a:rPr>
              <a:t>Portrét autora</a:t>
            </a:r>
            <a:r>
              <a:rPr lang="cs-CZ" sz="1800" dirty="0" smtClean="0">
                <a:latin typeface="+mj-lt"/>
              </a:rPr>
              <a:t>:</a:t>
            </a:r>
          </a:p>
          <a:p>
            <a:r>
              <a:rPr lang="cs-CZ" sz="1800" dirty="0" smtClean="0">
                <a:hlinkClick r:id="rId2"/>
              </a:rPr>
              <a:t>Zdroj: leccos.</a:t>
            </a:r>
            <a:r>
              <a:rPr lang="cs-CZ" sz="1800" dirty="0" err="1" smtClean="0">
                <a:hlinkClick r:id="rId2"/>
              </a:rPr>
              <a:t>com</a:t>
            </a:r>
            <a:endParaRPr lang="cs-CZ" sz="1800" dirty="0" smtClean="0">
              <a:latin typeface="+mj-lt"/>
            </a:endParaRPr>
          </a:p>
          <a:p>
            <a:endParaRPr lang="cs-CZ" sz="1800" dirty="0">
              <a:latin typeface="+mj-lt"/>
            </a:endParaRPr>
          </a:p>
        </p:txBody>
      </p:sp>
      <p:pic>
        <p:nvPicPr>
          <p:cNvPr id="11266" name="Picture 2" descr="C:\Documents and Settings\GRUMAN\Plocha\moderna a buřiči\karásek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276872"/>
            <a:ext cx="2643206" cy="3500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Odkazy, literatura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+mj-lt"/>
              </a:rPr>
              <a:t>PROKOP, V. </a:t>
            </a:r>
            <a:r>
              <a:rPr lang="cs-CZ" sz="2400" i="1" dirty="0" smtClean="0">
                <a:latin typeface="+mj-lt"/>
              </a:rPr>
              <a:t>Literatura 19. a počátku 20. století (od romantiků po buřiče)</a:t>
            </a:r>
            <a:r>
              <a:rPr lang="cs-CZ" sz="2400" dirty="0" smtClean="0">
                <a:latin typeface="+mj-lt"/>
              </a:rPr>
              <a:t>. Sokolov : O. K. – Soft, 2003.</a:t>
            </a:r>
            <a:endParaRPr lang="cs-CZ" sz="2400" dirty="0">
              <a:latin typeface="+mj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Comic Sans MS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555</Words>
  <Application>Microsoft Office PowerPoint</Application>
  <PresentationFormat>Předvádění na obrazovce (4:3)</PresentationFormat>
  <Paragraphs>151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Česká moderna, Buřiči  a Česká dekadence</vt:lpstr>
      <vt:lpstr>Tento učební materiál vznikl za podpory OPVK 1.5</vt:lpstr>
      <vt:lpstr>ČESKÁ MODERNA, BUŘIČI A ČESKÁ DEKADENCE</vt:lpstr>
      <vt:lpstr>S. K. Neumann</vt:lpstr>
      <vt:lpstr>Petr Bezruč</vt:lpstr>
      <vt:lpstr>Fráňa Šrámek</vt:lpstr>
      <vt:lpstr>František Gellner</vt:lpstr>
      <vt:lpstr>Karel Toman</vt:lpstr>
      <vt:lpstr>Viktor Dyk</vt:lpstr>
      <vt:lpstr>Josef Svatopluk Machar</vt:lpstr>
      <vt:lpstr>Karel Hlaváček</vt:lpstr>
      <vt:lpstr>Antonín Sova</vt:lpstr>
      <vt:lpstr>Otokar Březina</vt:lpstr>
      <vt:lpstr>Jiří Karásek ze Lvovic</vt:lpstr>
      <vt:lpstr>Odkazy, literatura</vt:lpstr>
    </vt:vector>
  </TitlesOfParts>
  <Company>KGB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MODERNA A BUŘIČI</dc:title>
  <dc:creator>Gruman</dc:creator>
  <cp:lastModifiedBy>An</cp:lastModifiedBy>
  <cp:revision>16</cp:revision>
  <dcterms:created xsi:type="dcterms:W3CDTF">2013-01-13T14:34:41Z</dcterms:created>
  <dcterms:modified xsi:type="dcterms:W3CDTF">2013-05-24T09:27:58Z</dcterms:modified>
</cp:coreProperties>
</file>