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3" r:id="rId8"/>
    <p:sldId id="284" r:id="rId9"/>
    <p:sldId id="285" r:id="rId10"/>
    <p:sldId id="282" r:id="rId1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uchovc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Ruchovci a Lumírovci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07. 05. 2012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</a:t>
                      </a:r>
                      <a:r>
                        <a:rPr lang="cs-CZ" sz="1600" baseline="0" dirty="0" smtClean="0"/>
                        <a:t>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2. poloviny 19.</a:t>
                      </a:r>
                      <a:r>
                        <a:rPr lang="cs-CZ" sz="1600" baseline="0" dirty="0" smtClean="0"/>
                        <a:t>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Ruchovci a lumírovci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09. 05. 2012, 2.A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 historickými souvislostmi vzniku</a:t>
                      </a:r>
                      <a:r>
                        <a:rPr lang="cs-CZ" sz="1600" baseline="0" dirty="0" smtClean="0"/>
                        <a:t> Ruchovců </a:t>
                      </a:r>
                      <a:br>
                        <a:rPr lang="cs-CZ" sz="1600" baseline="0" dirty="0" smtClean="0"/>
                      </a:br>
                      <a:r>
                        <a:rPr lang="cs-CZ" sz="1600" baseline="0" dirty="0" smtClean="0"/>
                        <a:t>a Lumírovců.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62643"/>
          </a:xfrm>
        </p:spPr>
        <p:txBody>
          <a:bodyPr>
            <a:normAutofit/>
          </a:bodyPr>
          <a:lstStyle/>
          <a:p>
            <a:r>
              <a:rPr lang="cs-CZ" dirty="0" smtClean="0"/>
              <a:t>Ruchovci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2643"/>
            <a:ext cx="8229600" cy="5650299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Ruchovci</a:t>
            </a:r>
            <a:r>
              <a:rPr lang="cs-CZ" dirty="0" smtClean="0"/>
              <a:t> (takzvaná </a:t>
            </a:r>
            <a:r>
              <a:rPr lang="cs-CZ" i="1" dirty="0" smtClean="0"/>
              <a:t>škola národní</a:t>
            </a:r>
            <a:r>
              <a:rPr lang="cs-CZ" dirty="0" smtClean="0"/>
              <a:t>) byli čeští básníci a spisovatelé narozeni mezi lety </a:t>
            </a:r>
            <a:br>
              <a:rPr lang="cs-CZ" dirty="0" smtClean="0"/>
            </a:br>
            <a:r>
              <a:rPr lang="cs-CZ" dirty="0" smtClean="0"/>
              <a:t>1845-1855. </a:t>
            </a:r>
          </a:p>
          <a:p>
            <a:r>
              <a:rPr lang="cs-CZ" b="1" u="sng" dirty="0" smtClean="0"/>
              <a:t>Almanach Ruch</a:t>
            </a:r>
            <a:r>
              <a:rPr lang="cs-CZ" dirty="0" smtClean="0"/>
              <a:t>, který poprvé vyšel roku 1868 při příležitosti položení základního kamene Národního divadla, se nápadně odlišoval od almanachu Máje.</a:t>
            </a:r>
          </a:p>
          <a:p>
            <a:r>
              <a:rPr lang="cs-CZ" dirty="0" smtClean="0"/>
              <a:t>Vanulo z něho nadšení, odhodlané vlastenectví. </a:t>
            </a:r>
          </a:p>
          <a:p>
            <a:r>
              <a:rPr lang="cs-CZ" dirty="0" smtClean="0"/>
              <a:t>U Ruchovců znovu ožívá myšlenka slovanské jednoty a do její utopické vize proniká ohlas soudobého sociálního anarchismu. </a:t>
            </a:r>
          </a:p>
          <a:p>
            <a:r>
              <a:rPr lang="cs-CZ" dirty="0" smtClean="0"/>
              <a:t>Přispívali do </a:t>
            </a:r>
            <a:r>
              <a:rPr lang="cs-CZ" b="1" u="sng" dirty="0" smtClean="0"/>
              <a:t>časopisu Osvěta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9396"/>
            <a:ext cx="8229600" cy="6124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Program ruchovců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41873"/>
            <a:ext cx="8229600" cy="5979602"/>
          </a:xfrm>
        </p:spPr>
        <p:txBody>
          <a:bodyPr>
            <a:normAutofit/>
          </a:bodyPr>
          <a:lstStyle/>
          <a:p>
            <a:r>
              <a:rPr lang="cs-CZ" dirty="0" smtClean="0"/>
              <a:t>Požadovali účinné </a:t>
            </a:r>
            <a:r>
              <a:rPr lang="cs-CZ" b="1" u="sng" dirty="0" smtClean="0"/>
              <a:t>vlastenectví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Horlivě </a:t>
            </a:r>
            <a:r>
              <a:rPr lang="cs-CZ" b="1" u="sng" dirty="0" smtClean="0"/>
              <a:t>překládali ze slovenských literatur</a:t>
            </a:r>
            <a:r>
              <a:rPr lang="cs-CZ" dirty="0" smtClean="0"/>
              <a:t>,přičemž převažuje zájem </a:t>
            </a:r>
            <a:br>
              <a:rPr lang="cs-CZ" dirty="0" smtClean="0"/>
            </a:br>
            <a:r>
              <a:rPr lang="cs-CZ" dirty="0" smtClean="0"/>
              <a:t>o romantickou poezii.</a:t>
            </a:r>
          </a:p>
          <a:p>
            <a:r>
              <a:rPr lang="cs-CZ" dirty="0" smtClean="0"/>
              <a:t>Obnovují ve své tvorbě </a:t>
            </a:r>
            <a:r>
              <a:rPr lang="cs-CZ" b="1" u="sng" dirty="0" smtClean="0"/>
              <a:t>historickou tematiku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Formu i umělecké prostředky čerpají básníci částečně z </a:t>
            </a:r>
            <a:r>
              <a:rPr lang="cs-CZ" b="1" u="sng" dirty="0" smtClean="0"/>
              <a:t>lidové písňové formy</a:t>
            </a:r>
            <a:r>
              <a:rPr lang="cs-CZ" dirty="0" smtClean="0"/>
              <a:t>, v epických útvarech </a:t>
            </a:r>
            <a:r>
              <a:rPr lang="cs-CZ" b="1" u="sng" dirty="0" smtClean="0"/>
              <a:t>napodobují baladu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Významní představitelé ruchovců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303837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b="1" u="sng" dirty="0" smtClean="0"/>
              <a:t>Eliška Krásnohorská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Svatopluk Čech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Josef Václav Sládek (z počátku)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5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Lumírovci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6326"/>
            <a:ext cx="8229600" cy="5382882"/>
          </a:xfrm>
        </p:spPr>
        <p:txBody>
          <a:bodyPr/>
          <a:lstStyle/>
          <a:p>
            <a:r>
              <a:rPr lang="cs-CZ" dirty="0" smtClean="0"/>
              <a:t>skupina spisovatelů 70. a 80. let 19. století sdružující se </a:t>
            </a:r>
            <a:r>
              <a:rPr lang="cs-CZ" b="1" u="sng" dirty="0" smtClean="0"/>
              <a:t>okolo časopisu Lumír.</a:t>
            </a:r>
          </a:p>
          <a:p>
            <a:endParaRPr lang="cs-CZ" dirty="0" smtClean="0"/>
          </a:p>
          <a:p>
            <a:r>
              <a:rPr lang="cs-CZ" dirty="0" smtClean="0"/>
              <a:t>Společně s Ruchovci tvořili novou generaci spisovatelů, která přebírala vliv po odcházejících májovcích.</a:t>
            </a:r>
          </a:p>
          <a:p>
            <a:endParaRPr lang="cs-CZ" dirty="0" smtClean="0"/>
          </a:p>
          <a:p>
            <a:r>
              <a:rPr lang="cs-CZ" dirty="0" smtClean="0"/>
              <a:t>Jejich největší snahou bylo </a:t>
            </a:r>
            <a:r>
              <a:rPr lang="cs-CZ" b="1" u="sng" dirty="0" smtClean="0"/>
              <a:t>povznést českou literaturu na evropskou úroveň.</a:t>
            </a:r>
            <a:endParaRPr lang="cs-CZ" b="1" u="sng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3902"/>
            <a:ext cx="8229600" cy="71599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48906"/>
            <a:ext cx="8229600" cy="590909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Poslední třetina 19. století se vyznačovala aktivizací kulturního života v českých zemích.</a:t>
            </a:r>
          </a:p>
          <a:p>
            <a:r>
              <a:rPr lang="cs-CZ" b="1" u="sng" dirty="0" smtClean="0"/>
              <a:t>Roku 1881 (1883) bylo otevřeno Národní divadlo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Vznikají nová nakladatelství (např. r. 1871 </a:t>
            </a:r>
            <a:r>
              <a:rPr lang="cs-CZ" b="1" u="sng" dirty="0" smtClean="0"/>
              <a:t>nakladatelství Jan Otto.</a:t>
            </a:r>
          </a:p>
          <a:p>
            <a:endParaRPr lang="cs-CZ" dirty="0" smtClean="0"/>
          </a:p>
          <a:p>
            <a:r>
              <a:rPr lang="cs-CZ" dirty="0" smtClean="0"/>
              <a:t>Vychází množství almanachů (např. r. 1868 almanach Ruch, r. 1871 Anemonky r. 1878 nový almanach Máj).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0883"/>
          </a:xfrm>
        </p:spPr>
        <p:txBody>
          <a:bodyPr/>
          <a:lstStyle/>
          <a:p>
            <a:r>
              <a:rPr lang="cs-CZ" dirty="0" smtClean="0"/>
              <a:t>Lumírovci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10884"/>
            <a:ext cx="8229600" cy="57624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Cílem lumírovců bylo přiblížit </a:t>
            </a:r>
            <a:r>
              <a:rPr lang="cs-CZ" b="1" u="sng" dirty="0" smtClean="0"/>
              <a:t>české písemnictví vyspělým evropským literaturám.</a:t>
            </a:r>
          </a:p>
          <a:p>
            <a:endParaRPr lang="cs-CZ" b="1" u="sng" dirty="0" smtClean="0"/>
          </a:p>
          <a:p>
            <a:r>
              <a:rPr lang="cs-CZ" dirty="0" smtClean="0"/>
              <a:t>Prostřednictvím </a:t>
            </a:r>
            <a:r>
              <a:rPr lang="cs-CZ" b="1" u="sng" dirty="0" smtClean="0"/>
              <a:t>překladů</a:t>
            </a:r>
            <a:r>
              <a:rPr lang="cs-CZ" dirty="0" smtClean="0"/>
              <a:t> (především </a:t>
            </a:r>
            <a:br>
              <a:rPr lang="cs-CZ" dirty="0" smtClean="0"/>
            </a:br>
            <a:r>
              <a:rPr lang="cs-CZ" dirty="0" smtClean="0"/>
              <a:t>z románské literatury) uváděli do české literatury evropské trendy, jak tematické tak formální.</a:t>
            </a:r>
          </a:p>
          <a:p>
            <a:endParaRPr lang="cs-CZ" dirty="0" smtClean="0"/>
          </a:p>
          <a:p>
            <a:r>
              <a:rPr lang="cs-CZ" dirty="0" smtClean="0"/>
              <a:t>Literárně hodně experimentovali, objevují se </a:t>
            </a:r>
            <a:br>
              <a:rPr lang="cs-CZ" dirty="0" smtClean="0"/>
            </a:br>
            <a:r>
              <a:rPr lang="cs-CZ" dirty="0" smtClean="0"/>
              <a:t>u nich například dosud v české literatuře neobvyklé </a:t>
            </a:r>
            <a:r>
              <a:rPr lang="cs-CZ" b="1" u="sng" dirty="0" smtClean="0"/>
              <a:t>básnické formy – sonet, gazel, rondel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72675"/>
          </a:xfrm>
        </p:spPr>
        <p:txBody>
          <a:bodyPr/>
          <a:lstStyle/>
          <a:p>
            <a:r>
              <a:rPr lang="cs-CZ" dirty="0" smtClean="0"/>
              <a:t>Lumírovci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Jaroslav Vrchlický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Julius Zeyer</a:t>
            </a:r>
          </a:p>
          <a:p>
            <a:endParaRPr lang="cs-CZ" dirty="0" smtClean="0"/>
          </a:p>
          <a:p>
            <a:r>
              <a:rPr lang="cs-CZ" dirty="0" smtClean="0"/>
              <a:t>Částí své tvorby:</a:t>
            </a:r>
          </a:p>
          <a:p>
            <a:endParaRPr lang="cs-CZ" dirty="0" smtClean="0"/>
          </a:p>
          <a:p>
            <a:r>
              <a:rPr lang="cs-CZ" b="1" u="sng" dirty="0" smtClean="0"/>
              <a:t>Josef Václav Sládek od sedmdesátých let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Ruchovci.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</a:t>
            </a:r>
            <a:r>
              <a:rPr lang="cs-CZ" dirty="0" smtClean="0"/>
              <a:t>cs.wikipedia.org/wiki/Ruchovci</a:t>
            </a:r>
            <a:endParaRPr lang="cs-CZ" dirty="0" smtClean="0">
              <a:hlinkClick r:id="rId2"/>
            </a:endParaRPr>
          </a:p>
          <a:p>
            <a:r>
              <a:rPr lang="cs-CZ" dirty="0" smtClean="0"/>
              <a:t>Lumírovci.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http://cs.wikipedia.org/wiki/Lum%C3%ADrovci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27</TotalTime>
  <Words>331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PREZENTACE_VOSHK_logolinkEU</vt:lpstr>
      <vt:lpstr>Ruchovci a Lumírovci</vt:lpstr>
      <vt:lpstr>Tento učební materiál vznikl za podpory OPVK 1.5</vt:lpstr>
      <vt:lpstr>Ruchovci</vt:lpstr>
      <vt:lpstr>Program ruchovců</vt:lpstr>
      <vt:lpstr>Významní představitelé ruchovců</vt:lpstr>
      <vt:lpstr>Lumírovci</vt:lpstr>
      <vt:lpstr>Doba</vt:lpstr>
      <vt:lpstr>Lumírovci</vt:lpstr>
      <vt:lpstr>Lumírovci</vt:lpstr>
      <vt:lpstr>Odkazy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8</cp:revision>
  <dcterms:created xsi:type="dcterms:W3CDTF">2012-05-07T11:17:10Z</dcterms:created>
  <dcterms:modified xsi:type="dcterms:W3CDTF">2013-05-28T11:26:54Z</dcterms:modified>
</cp:coreProperties>
</file>