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Svatopluk Čech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09. 05. 2012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2. poloviny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Svatopluk Čech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</a:t>
                      </a:r>
                      <a:r>
                        <a:rPr lang="cs-CZ" sz="1600" baseline="0" dirty="0" smtClean="0"/>
                        <a:t>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10. 05. 2012, 2.A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se s tvorbou Svatopluka Čecha, pochopit význam Broučkiád.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Svatopluk Čech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50" name="Picture 2" descr="C:\Documents and Settings\prace\Plocha\401PX-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574" y="1600200"/>
            <a:ext cx="3024852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Svatopluk Čech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*21. února 1846</a:t>
            </a:r>
          </a:p>
          <a:p>
            <a:endParaRPr lang="cs-CZ" dirty="0" smtClean="0"/>
          </a:p>
          <a:p>
            <a:r>
              <a:rPr lang="cs-CZ" dirty="0" smtClean="0"/>
              <a:t>†Ostředek – 23. února 1908, Praha</a:t>
            </a:r>
          </a:p>
          <a:p>
            <a:endParaRPr lang="cs-CZ" dirty="0" smtClean="0"/>
          </a:p>
          <a:p>
            <a:r>
              <a:rPr lang="cs-CZ" dirty="0" smtClean="0"/>
              <a:t>Český básník, prozaik, novinář a cestovatel</a:t>
            </a:r>
          </a:p>
          <a:p>
            <a:endParaRPr lang="cs-CZ" dirty="0" smtClean="0"/>
          </a:p>
          <a:p>
            <a:r>
              <a:rPr lang="cs-CZ" dirty="0" smtClean="0"/>
              <a:t>Proslavil se fantastickými příběhy pana Broučka.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159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5993"/>
            <a:ext cx="8229600" cy="600548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Narodil se v Ostředku u Benešova.</a:t>
            </a:r>
          </a:p>
          <a:p>
            <a:r>
              <a:rPr lang="cs-CZ" dirty="0" smtClean="0"/>
              <a:t>V Praze vystudoval piaristické gymnázium </a:t>
            </a:r>
            <a:br>
              <a:rPr lang="cs-CZ" dirty="0" smtClean="0"/>
            </a:br>
            <a:r>
              <a:rPr lang="cs-CZ" dirty="0" smtClean="0"/>
              <a:t>a později práva.</a:t>
            </a:r>
          </a:p>
          <a:p>
            <a:r>
              <a:rPr lang="cs-CZ" dirty="0" smtClean="0"/>
              <a:t>Přispíval do </a:t>
            </a:r>
            <a:r>
              <a:rPr lang="cs-CZ" b="1" u="sng" dirty="0" smtClean="0"/>
              <a:t>almanachu </a:t>
            </a:r>
            <a:r>
              <a:rPr lang="cs-CZ" b="1" i="1" u="sng" dirty="0" smtClean="0"/>
              <a:t>Ruch</a:t>
            </a:r>
            <a:r>
              <a:rPr lang="cs-CZ" b="1" u="sng" dirty="0" smtClean="0"/>
              <a:t> a časopisu </a:t>
            </a:r>
            <a:r>
              <a:rPr lang="cs-CZ" b="1" i="1" u="sng" dirty="0" smtClean="0"/>
              <a:t>Květy</a:t>
            </a:r>
            <a:r>
              <a:rPr lang="cs-CZ" b="1" u="sng" dirty="0" smtClean="0"/>
              <a:t>, od roku 1871 byl redaktorem </a:t>
            </a:r>
            <a:r>
              <a:rPr lang="cs-CZ" b="1" i="1" u="sng" dirty="0" smtClean="0"/>
              <a:t>Světozoru</a:t>
            </a:r>
            <a:r>
              <a:rPr lang="cs-CZ" b="1" u="sng" dirty="0" smtClean="0"/>
              <a:t>. </a:t>
            </a:r>
          </a:p>
          <a:p>
            <a:r>
              <a:rPr lang="cs-CZ" dirty="0" smtClean="0"/>
              <a:t>V letech 1873–1876 působil jako </a:t>
            </a:r>
            <a:r>
              <a:rPr lang="cs-CZ" b="1" u="sng" dirty="0" smtClean="0"/>
              <a:t>redaktor </a:t>
            </a:r>
            <a:r>
              <a:rPr lang="cs-CZ" b="1" i="1" u="sng" dirty="0" smtClean="0"/>
              <a:t>Lumíru</a:t>
            </a:r>
            <a:r>
              <a:rPr lang="cs-CZ" b="1" u="sng" dirty="0" smtClean="0"/>
              <a:t>, krátce působil i v </a:t>
            </a:r>
            <a:r>
              <a:rPr lang="cs-CZ" b="1" i="1" u="sng" dirty="0" smtClean="0"/>
              <a:t>Národních listech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roce 1873 byl členem advokátní kanceláře ve Slaném, </a:t>
            </a:r>
          </a:p>
          <a:p>
            <a:r>
              <a:rPr lang="cs-CZ" dirty="0" smtClean="0"/>
              <a:t>V letech 1876–1879 byl členem advokátní kanceláře v Praze.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po něm pojmenován Čechův most v Praze.</a:t>
            </a:r>
          </a:p>
          <a:p>
            <a:endParaRPr lang="cs-CZ" dirty="0" smtClean="0"/>
          </a:p>
          <a:p>
            <a:r>
              <a:rPr lang="cs-CZ" dirty="0" smtClean="0"/>
              <a:t>Sady s jeho sochou na pražských Vinohradech.</a:t>
            </a:r>
          </a:p>
          <a:p>
            <a:endParaRPr lang="cs-CZ" dirty="0" smtClean="0"/>
          </a:p>
          <a:p>
            <a:r>
              <a:rPr lang="cs-CZ" dirty="0" smtClean="0"/>
              <a:t>Několik ulic v různých českých městech. </a:t>
            </a:r>
          </a:p>
          <a:p>
            <a:endParaRPr lang="cs-CZ" dirty="0" smtClean="0"/>
          </a:p>
          <a:p>
            <a:r>
              <a:rPr lang="cs-CZ" dirty="0" smtClean="0"/>
              <a:t>Pohřben byl s velikou slávou na Vyšehradě.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0770"/>
            <a:ext cx="8229600" cy="68148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02257"/>
            <a:ext cx="8229600" cy="591921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Psal především </a:t>
            </a:r>
            <a:r>
              <a:rPr lang="cs-CZ" b="1" u="sng" dirty="0" smtClean="0"/>
              <a:t>eposy</a:t>
            </a:r>
            <a:r>
              <a:rPr lang="cs-CZ" dirty="0" smtClean="0"/>
              <a:t> s mnoha přirovnáními </a:t>
            </a:r>
            <a:br>
              <a:rPr lang="cs-CZ" dirty="0" smtClean="0"/>
            </a:br>
            <a:r>
              <a:rPr lang="cs-CZ" dirty="0" smtClean="0"/>
              <a:t>a popisy, jimiž je přerušován děj,</a:t>
            </a:r>
          </a:p>
          <a:p>
            <a:endParaRPr lang="cs-CZ" dirty="0" smtClean="0"/>
          </a:p>
          <a:p>
            <a:r>
              <a:rPr lang="cs-CZ" dirty="0" smtClean="0"/>
              <a:t>Alegorickou </a:t>
            </a:r>
            <a:r>
              <a:rPr lang="cs-CZ" b="1" u="sng" dirty="0" smtClean="0"/>
              <a:t>lyriku, satiry, povídky a romány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u="sng" dirty="0" smtClean="0"/>
              <a:t>Svými </a:t>
            </a:r>
            <a:r>
              <a:rPr lang="cs-CZ" b="1" i="1" u="sng" dirty="0" smtClean="0"/>
              <a:t>Výlety pana Broučka</a:t>
            </a:r>
            <a:r>
              <a:rPr lang="cs-CZ" b="1" u="sng" dirty="0" smtClean="0"/>
              <a:t> se stal jedním </a:t>
            </a:r>
            <a:br>
              <a:rPr lang="cs-CZ" b="1" u="sng" dirty="0" smtClean="0"/>
            </a:br>
            <a:r>
              <a:rPr lang="cs-CZ" b="1" u="sng" dirty="0" smtClean="0"/>
              <a:t>z průkopníků science fiction</a:t>
            </a:r>
            <a:r>
              <a:rPr lang="cs-CZ" dirty="0" smtClean="0"/>
              <a:t> v české literatuře.</a:t>
            </a:r>
          </a:p>
          <a:p>
            <a:endParaRPr lang="cs-CZ" dirty="0" smtClean="0"/>
          </a:p>
          <a:p>
            <a:r>
              <a:rPr lang="cs-CZ" dirty="0" smtClean="0"/>
              <a:t>Napsal také velké množství humoristických povídek, črt a fejetonů, ke kterým čerpal často náměty z advokátního prostředí.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7751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7752"/>
            <a:ext cx="8229600" cy="5840082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Husita na Baltu</a:t>
            </a:r>
            <a:r>
              <a:rPr lang="cs-CZ" dirty="0" smtClean="0"/>
              <a:t> - historický epos, který srovnává dobu husitských válek s bouří v lidských vztazích.</a:t>
            </a:r>
          </a:p>
          <a:p>
            <a:r>
              <a:rPr lang="cs-CZ" b="1" i="1" u="sng" dirty="0" smtClean="0"/>
              <a:t>Adamité</a:t>
            </a:r>
            <a:r>
              <a:rPr lang="cs-CZ" b="1" u="sng" dirty="0" smtClean="0"/>
              <a:t> </a:t>
            </a:r>
            <a:r>
              <a:rPr lang="cs-CZ" dirty="0" smtClean="0"/>
              <a:t>(1873 v časopise </a:t>
            </a:r>
            <a:r>
              <a:rPr lang="cs-CZ" i="1" dirty="0" smtClean="0"/>
              <a:t>Lumír</a:t>
            </a:r>
            <a:r>
              <a:rPr lang="cs-CZ" dirty="0" smtClean="0"/>
              <a:t>), epos </a:t>
            </a:r>
            <a:br>
              <a:rPr lang="cs-CZ" dirty="0" smtClean="0"/>
            </a:br>
            <a:r>
              <a:rPr lang="cs-CZ" dirty="0" smtClean="0"/>
              <a:t>s námětem zničení radikální husitské sekty adamitů Janem Žižkou</a:t>
            </a:r>
          </a:p>
          <a:p>
            <a:r>
              <a:rPr lang="cs-CZ" b="1" i="1" u="sng" dirty="0" smtClean="0"/>
              <a:t>Básně</a:t>
            </a:r>
            <a:r>
              <a:rPr lang="cs-CZ" dirty="0" smtClean="0"/>
              <a:t> (1874), básnická sbírka, ve které autor shrnul všechny své významnější rané práce (mimo jiné obsahuje i první knižní vydání </a:t>
            </a:r>
            <a:r>
              <a:rPr lang="cs-CZ" i="1" dirty="0" smtClean="0"/>
              <a:t>Adamitů</a:t>
            </a:r>
            <a:r>
              <a:rPr lang="cs-CZ" dirty="0" smtClean="0"/>
              <a:t>).</a:t>
            </a:r>
          </a:p>
          <a:p>
            <a:endParaRPr lang="cs-CZ" dirty="0" smtClean="0"/>
          </a:p>
          <a:p>
            <a:r>
              <a:rPr lang="cs-CZ" i="1" dirty="0" smtClean="0"/>
              <a:t>Povídky, arabesky a humoresky</a:t>
            </a:r>
            <a:r>
              <a:rPr lang="cs-CZ" dirty="0" smtClean="0"/>
              <a:t> (1878), zde mimo jiné i první knižní vydání povídky </a:t>
            </a:r>
            <a:r>
              <a:rPr lang="cs-CZ" i="1" dirty="0" smtClean="0"/>
              <a:t>Jestřáb kontra Hrdlička</a:t>
            </a:r>
            <a:r>
              <a:rPr lang="cs-CZ" dirty="0" smtClean="0"/>
              <a:t>,</a:t>
            </a:r>
          </a:p>
          <a:p>
            <a:r>
              <a:rPr lang="cs-CZ" i="1" dirty="0" smtClean="0"/>
              <a:t>Povídky, arabesky a humoresky II.</a:t>
            </a:r>
            <a:r>
              <a:rPr lang="cs-CZ" dirty="0" smtClean="0"/>
              <a:t> (1879),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93630"/>
          </a:xfrm>
        </p:spPr>
        <p:txBody>
          <a:bodyPr>
            <a:normAutofit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93631"/>
            <a:ext cx="8229600" cy="5927843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Pravý výlet pana Broučka do Měsíce</a:t>
            </a:r>
            <a:r>
              <a:rPr lang="cs-CZ" b="1" u="sng" dirty="0" smtClean="0"/>
              <a:t> (1888), </a:t>
            </a:r>
            <a:r>
              <a:rPr lang="cs-CZ" dirty="0" smtClean="0"/>
              <a:t>satirická povídka s fantastickým námětem, jejímž hrdinou je pan domácí Brouček, který se (patrně ale ve snu) dostane na Měsíc, kde se setká s éterickými Měsíčňany. Je zde však zesměšňováno nejen měšťáctví pana Broučka, ale také prázdné intelektuálství a neplodné estétství reprezentované Měsíčňany, kteří nejsou schopni pochopit reálný život.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504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79894"/>
            <a:ext cx="8229600" cy="5978106"/>
          </a:xfrm>
        </p:spPr>
        <p:txBody>
          <a:bodyPr>
            <a:normAutofit/>
          </a:bodyPr>
          <a:lstStyle/>
          <a:p>
            <a:r>
              <a:rPr lang="cs-CZ" b="1" i="1" u="sng" dirty="0" smtClean="0"/>
              <a:t>Nový epochální výlet pana Broučka, tentokráte do XV. století</a:t>
            </a:r>
            <a:r>
              <a:rPr lang="cs-CZ" b="1" u="sng" dirty="0" smtClean="0"/>
              <a:t> (1888), </a:t>
            </a:r>
            <a:r>
              <a:rPr lang="cs-CZ" dirty="0" smtClean="0"/>
              <a:t>druhá satirická fantastická povídka s hlavním hrdinou </a:t>
            </a:r>
            <a:r>
              <a:rPr lang="cs-CZ" dirty="0" err="1" smtClean="0"/>
              <a:t>měšťákem</a:t>
            </a:r>
            <a:r>
              <a:rPr lang="cs-CZ" dirty="0" smtClean="0"/>
              <a:t> panem Broučkem, který se tentokrát dostane (opět zřejmě ve snu) do Prahy den před bitvou na Vítkově. Zajímá jej však jen vlastní prospěch, a podle toho, jak se mu to hodí, se vydává za tu husitu, tu za katolíka. V závěru příběhu Jan Žižka soudí, že není možné, abychom měli takové potomky.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145"/>
            <a:ext cx="8229600" cy="552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4015"/>
            <a:ext cx="8229600" cy="5736565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/>
              <a:t>Písně otroka</a:t>
            </a:r>
            <a:r>
              <a:rPr lang="cs-CZ" b="1" u="sng" dirty="0" smtClean="0"/>
              <a:t> (1895</a:t>
            </a:r>
            <a:r>
              <a:rPr lang="cs-CZ" dirty="0" smtClean="0"/>
              <a:t>), alegorická lyrika pomocí které chtěl autor povzbudit národ v boji za jeho práva, protože měl pocit, že se národ cítí ponížený.</a:t>
            </a:r>
          </a:p>
          <a:p>
            <a:r>
              <a:rPr lang="cs-CZ" b="1" i="1" u="sng" dirty="0" err="1" smtClean="0"/>
              <a:t>Modlity</a:t>
            </a:r>
            <a:r>
              <a:rPr lang="cs-CZ" b="1" i="1" u="sng" dirty="0" smtClean="0"/>
              <a:t> k Neznámému</a:t>
            </a:r>
            <a:r>
              <a:rPr lang="cs-CZ" b="1" u="sng" dirty="0" smtClean="0"/>
              <a:t> (1896), </a:t>
            </a:r>
            <a:r>
              <a:rPr lang="cs-CZ" dirty="0" smtClean="0"/>
              <a:t>básně obsahující filozofické a náboženské úvahy</a:t>
            </a:r>
          </a:p>
          <a:p>
            <a:r>
              <a:rPr lang="cs-CZ" b="1" i="1" u="sng" dirty="0" smtClean="0"/>
              <a:t>Roháč na </a:t>
            </a:r>
            <a:r>
              <a:rPr lang="cs-CZ" b="1" i="1" u="sng" dirty="0" err="1" smtClean="0"/>
              <a:t>Sioně</a:t>
            </a:r>
            <a:r>
              <a:rPr lang="cs-CZ" b="1" i="1" u="sng" dirty="0" smtClean="0"/>
              <a:t> a jiné zlomky</a:t>
            </a:r>
            <a:r>
              <a:rPr lang="cs-CZ" b="1" u="sng" dirty="0" smtClean="0"/>
              <a:t> (1909</a:t>
            </a:r>
            <a:r>
              <a:rPr lang="cs-CZ" dirty="0" smtClean="0"/>
              <a:t>), posmrtné vydání autorových nedokončených prací,</a:t>
            </a:r>
          </a:p>
          <a:p>
            <a:r>
              <a:rPr lang="cs-CZ" b="1" i="1" u="sng" dirty="0" smtClean="0"/>
              <a:t>Poslední verše</a:t>
            </a:r>
            <a:r>
              <a:rPr lang="cs-CZ" b="1" u="sng" dirty="0" smtClean="0"/>
              <a:t> (1910</a:t>
            </a:r>
            <a:r>
              <a:rPr lang="cs-CZ" dirty="0" smtClean="0"/>
              <a:t>), vydáno posmrtně, obsahuje mimo jiné básně </a:t>
            </a:r>
            <a:r>
              <a:rPr lang="cs-CZ" i="1" dirty="0" smtClean="0"/>
              <a:t>Do světa širého</a:t>
            </a:r>
            <a:r>
              <a:rPr lang="cs-CZ" dirty="0" smtClean="0"/>
              <a:t> a </a:t>
            </a:r>
            <a:r>
              <a:rPr lang="cs-CZ" i="1" dirty="0" smtClean="0"/>
              <a:t>Step</a:t>
            </a:r>
            <a:r>
              <a:rPr lang="cs-CZ" dirty="0" smtClean="0"/>
              <a:t>,</a:t>
            </a:r>
          </a:p>
          <a:p>
            <a:r>
              <a:rPr lang="cs-CZ" b="1" i="1" u="sng" dirty="0" smtClean="0"/>
              <a:t>Cestovní poznámky</a:t>
            </a:r>
            <a:r>
              <a:rPr lang="cs-CZ" b="1" u="sng" dirty="0" smtClean="0"/>
              <a:t> (1910)</a:t>
            </a:r>
            <a:r>
              <a:rPr lang="cs-CZ" dirty="0" smtClean="0"/>
              <a:t>, vydáno posmrtně,</a:t>
            </a:r>
          </a:p>
          <a:p>
            <a:r>
              <a:rPr lang="cs-CZ" b="1" i="1" u="sng" dirty="0" smtClean="0"/>
              <a:t>Poslední kniha povídek a črt</a:t>
            </a:r>
            <a:r>
              <a:rPr lang="cs-CZ" b="1" u="sng" dirty="0" smtClean="0"/>
              <a:t> (1918</a:t>
            </a:r>
            <a:r>
              <a:rPr lang="cs-CZ" dirty="0" smtClean="0"/>
              <a:t>), vydáno posmrtně.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Nový epochální výlet pana Broučka, tentokráte do XV. Století -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1212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„A povězte – pověz mi ještě,“ ptal se dále zoufalý pan Brouček, „jsi opravdu, čím se zdáš, nejsi pouhý přelud?“</a:t>
            </a:r>
          </a:p>
          <a:p>
            <a:pPr marL="0" indent="0">
              <a:buNone/>
            </a:pPr>
            <a:r>
              <a:rPr lang="cs-CZ" sz="2200" dirty="0" smtClean="0"/>
              <a:t>„Přelud? Nevím, co tím chceš </a:t>
            </a:r>
            <a:r>
              <a:rPr lang="cs-CZ" sz="2200" dirty="0" err="1" smtClean="0"/>
              <a:t>řícti</a:t>
            </a:r>
            <a:r>
              <a:rPr lang="cs-CZ" sz="2200" dirty="0" smtClean="0"/>
              <a:t>. Jsem Jan řečený </a:t>
            </a:r>
            <a:r>
              <a:rPr lang="cs-CZ" sz="2200" dirty="0" err="1" smtClean="0"/>
              <a:t>Domšík</a:t>
            </a:r>
            <a:r>
              <a:rPr lang="cs-CZ" sz="2200" dirty="0" smtClean="0"/>
              <a:t> a říkají mi Janek od Zvonu, </a:t>
            </a:r>
            <a:r>
              <a:rPr lang="cs-CZ" sz="2200" dirty="0" err="1" smtClean="0"/>
              <a:t>toť</a:t>
            </a:r>
            <a:r>
              <a:rPr lang="cs-CZ" sz="2200" dirty="0" smtClean="0"/>
              <a:t> od mého domu tuto, na němž vidíš vytesaný zvon.“</a:t>
            </a:r>
          </a:p>
          <a:p>
            <a:pPr marL="0" indent="0">
              <a:buNone/>
            </a:pPr>
            <a:r>
              <a:rPr lang="cs-CZ" sz="2200" dirty="0" smtClean="0"/>
              <a:t>Pan Brouček si pomyslil, že se pramálo hodí pro domácího pána </a:t>
            </a:r>
            <a:r>
              <a:rPr lang="cs-CZ" sz="2200" dirty="0" err="1" smtClean="0"/>
              <a:t>obláčet</a:t>
            </a:r>
            <a:r>
              <a:rPr lang="cs-CZ" sz="2200" dirty="0" smtClean="0"/>
              <a:t> se po </a:t>
            </a:r>
            <a:r>
              <a:rPr lang="cs-CZ" sz="2200" dirty="0" err="1" smtClean="0"/>
              <a:t>rytířsku</a:t>
            </a:r>
            <a:r>
              <a:rPr lang="cs-CZ" sz="2200" dirty="0" smtClean="0"/>
              <a:t> a nosit po boku takový sáhodlouhý rožeň, ale útěchou mu bylo, že se tedy setkal aspoň s pořádným člověkem, s kolegou, a ne s ledajakou nájemnickou chamradí.</a:t>
            </a:r>
          </a:p>
          <a:p>
            <a:pPr marL="0" indent="0">
              <a:buNone/>
            </a:pPr>
            <a:r>
              <a:rPr lang="cs-CZ" sz="2200" dirty="0" smtClean="0"/>
              <a:t>Zato prohlížel si ho staročeský domácí s patrnou nedůvěrou.</a:t>
            </a:r>
          </a:p>
          <a:p>
            <a:pPr marL="0" indent="0">
              <a:buNone/>
            </a:pPr>
            <a:r>
              <a:rPr lang="cs-CZ" sz="2200" dirty="0" smtClean="0"/>
              <a:t>„Ale </a:t>
            </a:r>
            <a:r>
              <a:rPr lang="cs-CZ" sz="2200" dirty="0" err="1" smtClean="0"/>
              <a:t>kdožpak</a:t>
            </a:r>
            <a:r>
              <a:rPr lang="cs-CZ" sz="2200" dirty="0" smtClean="0"/>
              <a:t> jsi ty?“ pokračoval ostře. „Jistě cizozemec jakýs – a snad“ Oči </a:t>
            </a:r>
            <a:r>
              <a:rPr lang="cs-CZ" sz="2200" dirty="0" err="1" smtClean="0"/>
              <a:t>Domšíkovy</a:t>
            </a:r>
            <a:r>
              <a:rPr lang="cs-CZ" sz="2200" dirty="0" smtClean="0"/>
              <a:t> zableskly hrozivě.</a:t>
            </a:r>
          </a:p>
          <a:p>
            <a:pPr marL="0" indent="0">
              <a:buNone/>
            </a:pPr>
            <a:r>
              <a:rPr lang="cs-CZ" sz="2200" dirty="0" smtClean="0"/>
              <a:t>„E, žádný cizozemec!“ ohradil se pan Brouček. „Jsem Čech a Pražan k tomu.“</a:t>
            </a:r>
          </a:p>
          <a:p>
            <a:pPr marL="0" indent="0">
              <a:buNone/>
            </a:pPr>
            <a:r>
              <a:rPr lang="cs-CZ" sz="2200" dirty="0" smtClean="0"/>
              <a:t>„Lžeš. Vždyť mluvíš česky, až </a:t>
            </a:r>
            <a:r>
              <a:rPr lang="cs-CZ" sz="2200" dirty="0" err="1" smtClean="0"/>
              <a:t>ohavno</a:t>
            </a:r>
            <a:r>
              <a:rPr lang="cs-CZ" sz="2200" dirty="0" smtClean="0"/>
              <a:t> </a:t>
            </a:r>
            <a:r>
              <a:rPr lang="cs-CZ" sz="2200" dirty="0" err="1" smtClean="0"/>
              <a:t>poslouchati</a:t>
            </a:r>
            <a:r>
              <a:rPr lang="cs-CZ" sz="2200" dirty="0" smtClean="0"/>
              <a:t>, a takové šeredné </a:t>
            </a:r>
            <a:r>
              <a:rPr lang="cs-CZ" sz="2200" dirty="0" err="1" smtClean="0"/>
              <a:t>plandry</a:t>
            </a:r>
            <a:r>
              <a:rPr lang="cs-CZ" sz="2200" dirty="0" smtClean="0"/>
              <a:t> a hadry by nevzal na sebe poctivý Pražan.“</a:t>
            </a:r>
            <a:endParaRPr lang="cs-CZ" sz="2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 k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Najít zastaralé výrazy, převést je do současné češtiny.</a:t>
            </a:r>
          </a:p>
          <a:p>
            <a:r>
              <a:rPr lang="cs-CZ" dirty="0" smtClean="0"/>
              <a:t>2. Proč nazývá pan Brouček </a:t>
            </a:r>
            <a:r>
              <a:rPr lang="cs-CZ" dirty="0" err="1" smtClean="0"/>
              <a:t>Domšíka</a:t>
            </a:r>
            <a:r>
              <a:rPr lang="cs-CZ" dirty="0" smtClean="0"/>
              <a:t> kolegou?</a:t>
            </a:r>
          </a:p>
          <a:p>
            <a:r>
              <a:rPr lang="cs-CZ" dirty="0" smtClean="0"/>
              <a:t>3. Proč si </a:t>
            </a:r>
            <a:r>
              <a:rPr lang="cs-CZ" dirty="0" err="1" smtClean="0"/>
              <a:t>Domšík</a:t>
            </a:r>
            <a:r>
              <a:rPr lang="cs-CZ" dirty="0" smtClean="0"/>
              <a:t> prohlížel s nedůvěrou pana Broučka?</a:t>
            </a:r>
          </a:p>
          <a:p>
            <a:r>
              <a:rPr lang="cs-CZ" dirty="0" smtClean="0"/>
              <a:t>4. Pokusit se vysvětlit rozdíly v dobách pana </a:t>
            </a:r>
            <a:r>
              <a:rPr lang="cs-CZ" dirty="0" err="1" smtClean="0"/>
              <a:t>Domšíka</a:t>
            </a:r>
            <a:r>
              <a:rPr lang="cs-CZ" dirty="0" smtClean="0"/>
              <a:t> a pana Broučka.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Svatopluk Čech.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2012-05-01]. Dostupné z: http://cs.wikipedia.org/wiki/Svatopluk_%C4%8Cech </a:t>
            </a:r>
            <a:endParaRPr lang="cs-CZ" dirty="0" smtClean="0"/>
          </a:p>
          <a:p>
            <a:r>
              <a:rPr lang="cs-CZ" dirty="0" smtClean="0"/>
              <a:t>SOCHROVÁ, Marie. </a:t>
            </a:r>
            <a:r>
              <a:rPr lang="cs-CZ" i="1" dirty="0" smtClean="0"/>
              <a:t>Čítanka 2 k Literatuře v 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2007, 168 s. </a:t>
            </a:r>
            <a:r>
              <a:rPr lang="cs-CZ" smtClean="0"/>
              <a:t>ISBN 80-253-0187-7.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114</TotalTime>
  <Words>804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PREZENTACE_VOSHK_logolinkEU</vt:lpstr>
      <vt:lpstr>Svatopluk Čech</vt:lpstr>
      <vt:lpstr>Tento učební materiál vznikl za podpory OPVK 1.5</vt:lpstr>
      <vt:lpstr>Svatopluk Čech</vt:lpstr>
      <vt:lpstr>Svatopluk Čech</vt:lpstr>
      <vt:lpstr>Život</vt:lpstr>
      <vt:lpstr>Život</vt:lpstr>
      <vt:lpstr>Dílo</vt:lpstr>
      <vt:lpstr>Dílo</vt:lpstr>
      <vt:lpstr>Dílo</vt:lpstr>
      <vt:lpstr>Dílo</vt:lpstr>
      <vt:lpstr>Dílo</vt:lpstr>
      <vt:lpstr>Nový epochální výlet pana Broučka, tentokráte do XV. Století - ukázka</vt:lpstr>
      <vt:lpstr>Otázky a úkoly k textu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13</cp:revision>
  <dcterms:created xsi:type="dcterms:W3CDTF">2012-05-07T11:17:10Z</dcterms:created>
  <dcterms:modified xsi:type="dcterms:W3CDTF">2013-05-28T11:27:44Z</dcterms:modified>
</cp:coreProperties>
</file>