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Default Extension="tiff" ContentType="image/tif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5"/>
  </p:notesMasterIdLst>
  <p:handoutMasterIdLst>
    <p:handoutMasterId r:id="rId26"/>
  </p:handoutMasterIdLst>
  <p:sldIdLst>
    <p:sldId id="256" r:id="rId2"/>
    <p:sldId id="277" r:id="rId3"/>
    <p:sldId id="300" r:id="rId4"/>
    <p:sldId id="278" r:id="rId5"/>
    <p:sldId id="279" r:id="rId6"/>
    <p:sldId id="280" r:id="rId7"/>
    <p:sldId id="281" r:id="rId8"/>
    <p:sldId id="282" r:id="rId9"/>
    <p:sldId id="283" r:id="rId10"/>
    <p:sldId id="284" r:id="rId11"/>
    <p:sldId id="285" r:id="rId12"/>
    <p:sldId id="286" r:id="rId13"/>
    <p:sldId id="289" r:id="rId14"/>
    <p:sldId id="290" r:id="rId15"/>
    <p:sldId id="291" r:id="rId16"/>
    <p:sldId id="294" r:id="rId17"/>
    <p:sldId id="295" r:id="rId18"/>
    <p:sldId id="296" r:id="rId19"/>
    <p:sldId id="297" r:id="rId20"/>
    <p:sldId id="298" r:id="rId21"/>
    <p:sldId id="299" r:id="rId22"/>
    <p:sldId id="301" r:id="rId23"/>
    <p:sldId id="302" r:id="rId24"/>
  </p:sldIdLst>
  <p:sldSz cx="9144000" cy="6858000" type="screen4x3"/>
  <p:notesSz cx="6797675" cy="992663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CPIV" initials="C" lastIdx="3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6E25E649-3F16-4E02-A733-19D2CDBF48F0}" styleName="Střední styl 3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8006" autoAdjust="0"/>
    <p:restoredTop sz="99821" autoAdjust="0"/>
  </p:normalViewPr>
  <p:slideViewPr>
    <p:cSldViewPr snapToGrid="0" snapToObjects="1" showGuides="1">
      <p:cViewPr varScale="1">
        <p:scale>
          <a:sx n="34" d="100"/>
          <a:sy n="34" d="100"/>
        </p:scale>
        <p:origin x="-989" y="-72"/>
      </p:cViewPr>
      <p:guideLst>
        <p:guide orient="horz" pos="4196"/>
        <p:guide orient="horz" pos="1877"/>
        <p:guide orient="horz" pos="3297"/>
        <p:guide pos="302"/>
        <p:guide pos="1202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commentAuthors" Target="commentAuthors.xml"/><Relationship Id="rId30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3287DD-D57B-4A1F-9A73-518CE20E56B4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F93ED0-A090-4B25-BFB4-D3E26E4B731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C2DA01-25A2-453B-9157-4DFAE34F9D0B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0FDC0C-3A26-48DB-87D7-83B1F6FAD78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2A6BD5-CA47-44D9-82C7-409235B9B760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4F671A-DDCF-44AC-BD3C-D1B119FFC017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DB3F-3C61-44A8-A00E-BBC446DB773E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1E29B9-A11C-43EE-AB4D-F23D8AC2F776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C4392-EAEE-4A71-B94E-60A8E803C5F9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BA124-D45F-4B4C-A75E-51D07D51DD3F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13" name="Přímá spojovací čára 12"/>
          <p:cNvCxnSpPr/>
          <p:nvPr userDrawn="1"/>
        </p:nvCxnSpPr>
        <p:spPr>
          <a:xfrm>
            <a:off x="0" y="6237312"/>
            <a:ext cx="9144000" cy="0"/>
          </a:xfrm>
          <a:prstGeom prst="line">
            <a:avLst/>
          </a:prstGeom>
          <a:ln w="28575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 userDrawn="1"/>
        </p:nvSpPr>
        <p:spPr>
          <a:xfrm>
            <a:off x="0" y="0"/>
            <a:ext cx="9144000" cy="98346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path path="circle">
              <a:fillToRect t="100000" r="100000"/>
            </a:path>
            <a:tileRect l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6856" y="519437"/>
            <a:ext cx="7352936" cy="442035"/>
          </a:xfrm>
        </p:spPr>
        <p:txBody>
          <a:bodyPr wrap="square" lIns="36000" tIns="36000" rIns="36000" bIns="36000" anchor="b" anchorCtr="0">
            <a:spAutoFit/>
          </a:bodyPr>
          <a:lstStyle>
            <a:lvl1pPr algn="l">
              <a:defRPr sz="2400" b="1">
                <a:solidFill>
                  <a:schemeClr val="bg1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pic>
        <p:nvPicPr>
          <p:cNvPr id="8" name="Obrázek 7" descr="C_mini.jpg"/>
          <p:cNvPicPr>
            <a:picLocks noChangeAspect="1"/>
          </p:cNvPicPr>
          <p:nvPr userDrawn="1"/>
        </p:nvPicPr>
        <p:blipFill>
          <a:blip r:embed="rId2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01332" y="95536"/>
            <a:ext cx="777452" cy="764275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DB285-905C-491D-B33F-3DF0BB194B43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3C0D9-14C9-4E9E-A947-67C4C2765C59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B4C33-5242-411D-A384-3FD9F2D5119A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D8145-5D9A-4621-8A72-AF39B82773C6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80A10-4C89-4D38-8B9D-FB3DFCFB3EDF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391EB4-D25D-466E-A395-748B3D6DFF75}" type="datetime1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9161AD-CE0D-4BCB-8C8C-A6C26A0B30B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83480" y="2316778"/>
            <a:ext cx="6536169" cy="1470025"/>
          </a:xfrm>
        </p:spPr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chemeClr val="tx2"/>
                </a:solidFill>
              </a:rPr>
              <a:t>Václav Havel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6553200" y="6328640"/>
            <a:ext cx="2133600" cy="365125"/>
          </a:xfrm>
        </p:spPr>
        <p:txBody>
          <a:bodyPr/>
          <a:lstStyle/>
          <a:p>
            <a:fld id="{909161AD-CE0D-4BCB-8C8C-A6C26A0B30BD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1852756" y="3936021"/>
            <a:ext cx="3744686" cy="698071"/>
          </a:xfrm>
          <a:prstGeom prst="rect">
            <a:avLst/>
          </a:prstGeom>
        </p:spPr>
        <p:txBody>
          <a:bodyPr vert="horz" wrap="square" lIns="36000" tIns="36000" rIns="36000" bIns="36000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Hradec Králové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20. 04. 2012</a:t>
            </a: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0" y="5874531"/>
            <a:ext cx="9144000" cy="98346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0" y="0"/>
            <a:ext cx="9144000" cy="1551709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50000"/>
                  <a:shade val="30000"/>
                  <a:satMod val="115000"/>
                </a:schemeClr>
              </a:gs>
              <a:gs pos="50000">
                <a:schemeClr val="accent5">
                  <a:lumMod val="50000"/>
                  <a:shade val="67500"/>
                  <a:satMod val="115000"/>
                </a:schemeClr>
              </a:gs>
              <a:gs pos="100000">
                <a:schemeClr val="accent5">
                  <a:lumMod val="5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1852755" y="193964"/>
            <a:ext cx="6193158" cy="688256"/>
          </a:xfrm>
          <a:prstGeom prst="rect">
            <a:avLst/>
          </a:prstGeom>
        </p:spPr>
        <p:txBody>
          <a:bodyPr vert="horz" wrap="square" lIns="36000" tIns="36000" rIns="36000" bIns="36000" rtlCol="0" anchor="t" anchorCtr="0">
            <a:sp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CZECH SALES ACADEMY Hradec</a:t>
            </a:r>
            <a:r>
              <a:rPr kumimoji="0" lang="cs-CZ" sz="2000" b="1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Králové – VOŠ a SOŠ s.r.o.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000" b="1" baseline="0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Hradecká</a:t>
            </a:r>
            <a:r>
              <a:rPr lang="cs-CZ" sz="2000" b="1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1151, 500 03 Hradec Králové</a:t>
            </a:r>
            <a:endParaRPr kumimoji="0" lang="cs-CZ" sz="20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026" name="Picture 2" descr="C:\Users\Benesova\Documents\06_projekty\OPVK\00_příručky\OPVK\Zakladni_logolink_OPVK (ESF, EU, MSMT, OP VK)\03_Zakladni_logolink_vertikalni_cz\OPVK_ver_zakladni_logolink_CMYK_cz.t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9590" y="1744931"/>
            <a:ext cx="1512323" cy="4004712"/>
          </a:xfrm>
          <a:prstGeom prst="rect">
            <a:avLst/>
          </a:prstGeom>
          <a:noFill/>
        </p:spPr>
      </p:pic>
      <p:pic>
        <p:nvPicPr>
          <p:cNvPr id="14" name="Obrázek 13" descr="C_mini.jpg"/>
          <p:cNvPicPr>
            <a:picLocks noChangeAspect="1"/>
          </p:cNvPicPr>
          <p:nvPr/>
        </p:nvPicPr>
        <p:blipFill>
          <a:blip r:embed="rId3" cstate="print">
            <a:clrChange>
              <a:clrFrom>
                <a:srgbClr val="B0B0B0"/>
              </a:clrFrom>
              <a:clrTo>
                <a:srgbClr val="B0B0B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101332" y="95536"/>
            <a:ext cx="777452" cy="7642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Tento učební materiál vznikl za podpory OPVK 1.5</a:t>
            </a:r>
            <a:endParaRPr lang="cs-CZ" dirty="0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724188" y="1369290"/>
          <a:ext cx="7934902" cy="4658360"/>
        </p:xfrm>
        <a:graphic>
          <a:graphicData uri="http://schemas.openxmlformats.org/drawingml/2006/table">
            <a:tbl>
              <a:tblPr firstCol="1" bandRow="1">
                <a:tableStyleId>{5C22544A-7EE6-4342-B048-85BDC9FD1C3A}</a:tableStyleId>
              </a:tblPr>
              <a:tblGrid>
                <a:gridCol w="2614911"/>
                <a:gridCol w="5319991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školy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CZECH SALES ACADEMY Hradec Králové – VOŠ a SOŠ s.r.o.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Číslo projektu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CZ 1.07/1.5.00/34.0314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projektu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Moderní</a:t>
                      </a:r>
                      <a:r>
                        <a:rPr lang="cs-CZ" sz="1600" baseline="0" dirty="0" smtClean="0"/>
                        <a:t> škola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Číslo DUM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smtClean="0"/>
                        <a:t>CSA_OPVK15_013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Předmět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Český jazyk a literatura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Tematický celek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Česká literatura 2. poloviny</a:t>
                      </a:r>
                      <a:r>
                        <a:rPr lang="cs-CZ" sz="1600" baseline="0" dirty="0" smtClean="0"/>
                        <a:t> 20. století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Název materiálu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Václav Havel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Autor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Mgr. Taťána Krčálová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Datum ověření,</a:t>
                      </a:r>
                      <a:r>
                        <a:rPr lang="cs-CZ" sz="1600" baseline="0" dirty="0" smtClean="0"/>
                        <a:t> třída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26. 04. 2012, 4.A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Časová</a:t>
                      </a:r>
                      <a:r>
                        <a:rPr lang="cs-CZ" sz="1600" baseline="0" dirty="0" smtClean="0"/>
                        <a:t> dotace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20 minut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Pomůcky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Projektor, PC</a:t>
                      </a:r>
                      <a:endParaRPr lang="cs-CZ" sz="16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Vzdělávací cíl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Seznámit</a:t>
                      </a:r>
                      <a:r>
                        <a:rPr lang="cs-CZ" sz="1600" baseline="0" dirty="0" smtClean="0"/>
                        <a:t> se se životem a dílem Václava Havla, pochopit význam absurdního dramatu.</a:t>
                      </a:r>
                      <a:endParaRPr lang="cs-CZ" sz="16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Václav Havel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3</a:t>
            </a:fld>
            <a:endParaRPr lang="cs-CZ"/>
          </a:p>
        </p:txBody>
      </p:sp>
      <p:pic>
        <p:nvPicPr>
          <p:cNvPr id="1026" name="Picture 2" descr="C:\Documents and Settings\prace\Plocha\VCLAV_~1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14017" y="1916348"/>
            <a:ext cx="3540868" cy="415371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33245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Václav Havel - život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33245"/>
            <a:ext cx="8229600" cy="5988229"/>
          </a:xfrm>
        </p:spPr>
        <p:txBody>
          <a:bodyPr/>
          <a:lstStyle/>
          <a:p>
            <a:r>
              <a:rPr lang="cs-CZ" dirty="0" smtClean="0"/>
              <a:t>5. října 1936, Praha – 18. prosince 2011, Vlčice-Hrádeček</a:t>
            </a:r>
          </a:p>
          <a:p>
            <a:r>
              <a:rPr lang="cs-CZ" dirty="0" smtClean="0"/>
              <a:t>český dramatik, esejista</a:t>
            </a:r>
          </a:p>
          <a:p>
            <a:r>
              <a:rPr lang="cs-CZ" dirty="0" smtClean="0"/>
              <a:t>kritik komunistického režimu </a:t>
            </a:r>
          </a:p>
          <a:p>
            <a:r>
              <a:rPr lang="cs-CZ" dirty="0" smtClean="0"/>
              <a:t>později politik </a:t>
            </a:r>
          </a:p>
          <a:p>
            <a:r>
              <a:rPr lang="cs-CZ" dirty="0" smtClean="0"/>
              <a:t>devátým a posledním prezidentem Československa (1989–1992)</a:t>
            </a:r>
          </a:p>
          <a:p>
            <a:r>
              <a:rPr lang="cs-CZ" dirty="0" smtClean="0"/>
              <a:t>prvním prezidentem České republiky (1993–2003)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"/>
            <a:ext cx="8229600" cy="785004"/>
          </a:xfrm>
        </p:spPr>
        <p:txBody>
          <a:bodyPr/>
          <a:lstStyle/>
          <a:p>
            <a:r>
              <a:rPr lang="cs-CZ" dirty="0" smtClean="0"/>
              <a:t>Václav Havel - mládí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31653"/>
            <a:ext cx="8229600" cy="5789821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/>
              <a:t>Narodil se v Praze ve známé pražské podnikatelské a intelektuálské rodině Václava M. Havla a jeho manželky Boženy, </a:t>
            </a:r>
            <a:r>
              <a:rPr lang="cs-CZ" dirty="0" err="1" smtClean="0"/>
              <a:t>roz</a:t>
            </a:r>
            <a:r>
              <a:rPr lang="cs-CZ" dirty="0" smtClean="0"/>
              <a:t>. </a:t>
            </a:r>
            <a:r>
              <a:rPr lang="cs-CZ" dirty="0" err="1" smtClean="0"/>
              <a:t>Vavrečkové</a:t>
            </a:r>
            <a:r>
              <a:rPr lang="cs-CZ" dirty="0" smtClean="0"/>
              <a:t>.</a:t>
            </a:r>
          </a:p>
          <a:p>
            <a:r>
              <a:rPr lang="cs-CZ" dirty="0" smtClean="0"/>
              <a:t>Po osvobození Československa v roce 1945 navštěvoval elitní internátní školu v Poděbradech (spolu s Milošem Formanem a bratry </a:t>
            </a:r>
            <a:r>
              <a:rPr lang="cs-CZ" dirty="0" err="1" smtClean="0"/>
              <a:t>Mašínovými</a:t>
            </a:r>
            <a:r>
              <a:rPr lang="cs-CZ" dirty="0" smtClean="0"/>
              <a:t>).</a:t>
            </a:r>
          </a:p>
          <a:p>
            <a:r>
              <a:rPr lang="cs-CZ" dirty="0" smtClean="0"/>
              <a:t>Po ukončení základní školní docházky měl </a:t>
            </a:r>
            <a:br>
              <a:rPr lang="cs-CZ" dirty="0" smtClean="0"/>
            </a:br>
            <a:r>
              <a:rPr lang="cs-CZ" dirty="0" smtClean="0"/>
              <a:t>v komunistickém režimu kvůli svému "buržoaznímu" původu potíže získat umístění na střední škole podle vlastní volby. </a:t>
            </a:r>
          </a:p>
          <a:p>
            <a:r>
              <a:rPr lang="cs-CZ" dirty="0" smtClean="0"/>
              <a:t>Nastoupil v roce 1951 do učebního oboru jako chemický laborant a na střední škole studoval večerně. Maturitu na gymnáziu ve Štěpánské ulici v Praze složil roku 1954.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67751"/>
          </a:xfrm>
        </p:spPr>
        <p:txBody>
          <a:bodyPr/>
          <a:lstStyle/>
          <a:p>
            <a:r>
              <a:rPr lang="cs-CZ" dirty="0" smtClean="0"/>
              <a:t>Václav Havel - život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17917"/>
            <a:ext cx="8229600" cy="5572663"/>
          </a:xfrm>
        </p:spPr>
        <p:txBody>
          <a:bodyPr>
            <a:normAutofit/>
          </a:bodyPr>
          <a:lstStyle/>
          <a:p>
            <a:r>
              <a:rPr lang="cs-CZ" dirty="0" smtClean="0"/>
              <a:t>Jako literát debutoval Havel v roce 1955 </a:t>
            </a:r>
            <a:br>
              <a:rPr lang="cs-CZ" dirty="0" smtClean="0"/>
            </a:br>
            <a:r>
              <a:rPr lang="cs-CZ" dirty="0" smtClean="0"/>
              <a:t>v časopise Květen.</a:t>
            </a:r>
          </a:p>
          <a:p>
            <a:endParaRPr lang="cs-CZ" dirty="0" smtClean="0"/>
          </a:p>
          <a:p>
            <a:r>
              <a:rPr lang="cs-CZ" dirty="0" smtClean="0"/>
              <a:t>Až do roku 1969, kdy mu bylo </a:t>
            </a:r>
            <a:br>
              <a:rPr lang="cs-CZ" dirty="0" smtClean="0"/>
            </a:br>
            <a:r>
              <a:rPr lang="cs-CZ" dirty="0" smtClean="0"/>
              <a:t>v Československu zakázáno publikovat, své texty uveřejňoval v časopisech Divadelní noviny, Divadlo, Host do domu, Literární noviny, Sešity pro mladou literaturu (Sešity pro literaturu a diskusi), Tvář a Zítřek.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59125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Václav Havel - život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62642"/>
            <a:ext cx="8229600" cy="5858833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Václav Havel pracoval jako jevištní technik nejprve v Divadle ABC a od roku 1960 ve stejné pozici </a:t>
            </a:r>
            <a:br>
              <a:rPr lang="cs-CZ" dirty="0" smtClean="0"/>
            </a:br>
            <a:r>
              <a:rPr lang="cs-CZ" dirty="0" smtClean="0"/>
              <a:t>v Divadle Na zábradlí.</a:t>
            </a:r>
          </a:p>
          <a:p>
            <a:r>
              <a:rPr lang="cs-CZ" dirty="0" smtClean="0"/>
              <a:t>Roku 1959 napsal svou první divadelní hru, jednoaktovku </a:t>
            </a:r>
            <a:r>
              <a:rPr lang="cs-CZ" b="1" i="1" u="sng" dirty="0" smtClean="0"/>
              <a:t>Rodinný večer</a:t>
            </a:r>
            <a:r>
              <a:rPr lang="cs-CZ" dirty="0" smtClean="0"/>
              <a:t>.</a:t>
            </a:r>
          </a:p>
          <a:p>
            <a:r>
              <a:rPr lang="cs-CZ" b="1" u="sng" dirty="0" smtClean="0"/>
              <a:t>3. prosince 1963 Divadlo Na zábradlí uvedlo jeho druhou hru, </a:t>
            </a:r>
            <a:r>
              <a:rPr lang="cs-CZ" b="1" i="1" u="sng" dirty="0" smtClean="0"/>
              <a:t>Zahradní slavnost</a:t>
            </a:r>
            <a:r>
              <a:rPr lang="cs-CZ" dirty="0" smtClean="0"/>
              <a:t>.</a:t>
            </a:r>
          </a:p>
          <a:p>
            <a:r>
              <a:rPr lang="cs-CZ" dirty="0" smtClean="0"/>
              <a:t>V 60. letech zároveň pracoval jako asistent režie  </a:t>
            </a:r>
            <a:br>
              <a:rPr lang="cs-CZ" dirty="0" smtClean="0"/>
            </a:br>
            <a:r>
              <a:rPr lang="cs-CZ" dirty="0" smtClean="0"/>
              <a:t>v Městských divadlech pražských.</a:t>
            </a:r>
          </a:p>
          <a:p>
            <a:r>
              <a:rPr lang="cs-CZ" dirty="0" smtClean="0"/>
              <a:t>Dálkově studoval divadelní fakultu Akademie múzických umění, kterou absolvoval roku 1966, </a:t>
            </a:r>
            <a:br>
              <a:rPr lang="cs-CZ" dirty="0" smtClean="0"/>
            </a:br>
            <a:r>
              <a:rPr lang="cs-CZ" dirty="0" smtClean="0"/>
              <a:t>a stal se posléze dramaturgem divadla Na zábradlí.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20770"/>
            <a:ext cx="8229600" cy="733245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Václav Havel - život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43796"/>
            <a:ext cx="8229600" cy="5677679"/>
          </a:xfrm>
        </p:spPr>
        <p:txBody>
          <a:bodyPr/>
          <a:lstStyle/>
          <a:p>
            <a:r>
              <a:rPr lang="cs-CZ" dirty="0" smtClean="0"/>
              <a:t>9. července 1964 se Václav Havel po osmileté známosti oženil s Olgou Šplíchalovou. </a:t>
            </a:r>
          </a:p>
          <a:p>
            <a:endParaRPr lang="cs-CZ" dirty="0" smtClean="0"/>
          </a:p>
          <a:p>
            <a:r>
              <a:rPr lang="cs-CZ" dirty="0" smtClean="0"/>
              <a:t>Roku 1965 se stal členem redakční rady literárního měsíčníku Tvář a v Divadle Na zábradlí uvedl hru </a:t>
            </a:r>
            <a:r>
              <a:rPr lang="cs-CZ" b="1" i="1" u="sng" dirty="0" smtClean="0"/>
              <a:t>Vyrozumění</a:t>
            </a:r>
            <a:r>
              <a:rPr lang="cs-CZ" b="1" u="sng" dirty="0" smtClean="0"/>
              <a:t>.</a:t>
            </a:r>
          </a:p>
          <a:p>
            <a:endParaRPr lang="cs-CZ" dirty="0" smtClean="0"/>
          </a:p>
          <a:p>
            <a:r>
              <a:rPr lang="cs-CZ" dirty="0" smtClean="0"/>
              <a:t>Roku 1966 vydal svou první knihu </a:t>
            </a:r>
            <a:r>
              <a:rPr lang="cs-CZ" i="1" dirty="0" smtClean="0"/>
              <a:t>Protokoly</a:t>
            </a:r>
            <a:r>
              <a:rPr lang="cs-CZ" dirty="0" smtClean="0"/>
              <a:t>, jež vedle her </a:t>
            </a:r>
            <a:r>
              <a:rPr lang="cs-CZ" b="1" i="1" u="sng" dirty="0" smtClean="0"/>
              <a:t>Zahradní slavnost</a:t>
            </a:r>
            <a:r>
              <a:rPr lang="cs-CZ" b="1" u="sng" dirty="0" smtClean="0"/>
              <a:t> a </a:t>
            </a:r>
            <a:r>
              <a:rPr lang="cs-CZ" b="1" i="1" u="sng" dirty="0" smtClean="0"/>
              <a:t>Vyrozuměn</a:t>
            </a:r>
            <a:r>
              <a:rPr lang="cs-CZ" i="1" dirty="0" smtClean="0"/>
              <a:t>í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76377"/>
          </a:xfrm>
        </p:spPr>
        <p:txBody>
          <a:bodyPr>
            <a:normAutofit/>
          </a:bodyPr>
          <a:lstStyle/>
          <a:p>
            <a:r>
              <a:rPr lang="cs-CZ" dirty="0" smtClean="0"/>
              <a:t>Václav Havel – Pražské jaro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76377"/>
            <a:ext cx="8229600" cy="5945097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Během </a:t>
            </a:r>
            <a:r>
              <a:rPr lang="cs-CZ" b="1" u="sng" dirty="0" smtClean="0"/>
              <a:t>Pražského jara </a:t>
            </a:r>
            <a:r>
              <a:rPr lang="cs-CZ" dirty="0" smtClean="0"/>
              <a:t>se Václav Havel stal jednou z důležitých postav liberálního, nekomunistického křídla podporovatelů reforem.</a:t>
            </a:r>
          </a:p>
          <a:p>
            <a:r>
              <a:rPr lang="cs-CZ" dirty="0" smtClean="0"/>
              <a:t>Upozornil na sebe již v předvečer Pražského jara, když v červnu 1967 na IV. sjezdu československých spisovatelů pronesl kritický projev odsuzující dobové cenzurní praktiky, po kterém byl na příkaz Ústředního výboru Komunistické strany Československa (ÚV KSČ) spolu s Ivanem Klímou, Pavlem Kohoutem a Ludvíkem Vaculíkem vyškrtnut z kandidátky vedení Svazu československých spisovatelů.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67751"/>
          </a:xfrm>
        </p:spPr>
        <p:txBody>
          <a:bodyPr/>
          <a:lstStyle/>
          <a:p>
            <a:r>
              <a:rPr lang="cs-CZ" dirty="0" smtClean="0"/>
              <a:t>Václav Havel - život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00664"/>
            <a:ext cx="8229600" cy="5615796"/>
          </a:xfrm>
        </p:spPr>
        <p:txBody>
          <a:bodyPr>
            <a:normAutofit/>
          </a:bodyPr>
          <a:lstStyle/>
          <a:p>
            <a:r>
              <a:rPr lang="cs-CZ" dirty="0" smtClean="0"/>
              <a:t>V dubnu roku 1968 se stal předsedou Kruhu nezávislých spisovatelů</a:t>
            </a:r>
          </a:p>
          <a:p>
            <a:endParaRPr lang="cs-CZ" dirty="0" smtClean="0"/>
          </a:p>
          <a:p>
            <a:r>
              <a:rPr lang="cs-CZ" dirty="0" smtClean="0"/>
              <a:t>V časopise Literární listy uveřejnil text, v němž požadoval ukončení mocenského monopolu KSČ a zavedení systému více politických stran.</a:t>
            </a:r>
          </a:p>
          <a:p>
            <a:endParaRPr lang="cs-CZ" baseline="30000" dirty="0" smtClean="0"/>
          </a:p>
          <a:p>
            <a:r>
              <a:rPr lang="cs-CZ" dirty="0" smtClean="0"/>
              <a:t>V témže měsíci se v Divadle Na zábradlí konala premiéra hry </a:t>
            </a:r>
            <a:r>
              <a:rPr lang="cs-CZ" b="1" i="1" u="sng" dirty="0" smtClean="0"/>
              <a:t>Ztížená možnost soustředění</a:t>
            </a:r>
            <a:r>
              <a:rPr lang="cs-CZ" b="1" u="sng" dirty="0" smtClean="0"/>
              <a:t>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03518"/>
            <a:ext cx="8229600" cy="69011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Václav Havel - život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93630"/>
            <a:ext cx="8229600" cy="5927845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Po potlačení Pražského jara musel Václav Havel opustit divadlo a jeho díla se v Československu přestala vydávat </a:t>
            </a:r>
            <a:br>
              <a:rPr lang="cs-CZ" dirty="0" smtClean="0"/>
            </a:br>
            <a:r>
              <a:rPr lang="cs-CZ" dirty="0" smtClean="0"/>
              <a:t>a hrát.</a:t>
            </a:r>
          </a:p>
          <a:p>
            <a:r>
              <a:rPr lang="cs-CZ" dirty="0" smtClean="0"/>
              <a:t>Byl však již autorem uznávaným i v zahraničí – již roku 1968 obdržel Velkou rakouskou státní cenu za evropskou literaturu a dvakrát v New Yorku získal cenu </a:t>
            </a:r>
            <a:r>
              <a:rPr lang="cs-CZ" dirty="0" err="1" smtClean="0"/>
              <a:t>Obie</a:t>
            </a:r>
            <a:r>
              <a:rPr lang="cs-CZ" dirty="0" smtClean="0"/>
              <a:t> za hry </a:t>
            </a:r>
            <a:r>
              <a:rPr lang="cs-CZ" i="1" dirty="0" smtClean="0"/>
              <a:t>Vyrozumění</a:t>
            </a:r>
            <a:r>
              <a:rPr lang="cs-CZ" dirty="0" smtClean="0"/>
              <a:t> (1969) a </a:t>
            </a:r>
            <a:r>
              <a:rPr lang="cs-CZ" i="1" dirty="0" smtClean="0"/>
              <a:t>Ztížená možnost soustředění</a:t>
            </a:r>
            <a:r>
              <a:rPr lang="cs-CZ" dirty="0" smtClean="0"/>
              <a:t> (1970).</a:t>
            </a:r>
            <a:endParaRPr lang="cs-CZ" baseline="30000" dirty="0" smtClean="0"/>
          </a:p>
          <a:p>
            <a:r>
              <a:rPr lang="cs-CZ" dirty="0" smtClean="0"/>
              <a:t>To pro něho v následujících dvaceti letech normalizace znamenalo jistou finanční nezávislost </a:t>
            </a:r>
          </a:p>
          <a:p>
            <a:r>
              <a:rPr lang="cs-CZ" dirty="0" smtClean="0"/>
              <a:t>K prvnímu výročí obsazení Československa vojsky Varšavské smlouvy, 21. srpna 1969, vyšla petice Deset bodů ostře odmítající okupaci a její politické a kulturní důsledky.</a:t>
            </a:r>
          </a:p>
          <a:p>
            <a:r>
              <a:rPr lang="cs-CZ" dirty="0" smtClean="0"/>
              <a:t> Václav Havel byl spolu s ostatními prominentními signatáři policií vyšetřován a později obviněn z „podvracení republiky“. 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"/>
            <a:ext cx="8229600" cy="75049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Václav Havel - život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66158"/>
            <a:ext cx="8229600" cy="5755317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/>
              <a:t>V roce 1972 podepsal další spisovatelskou petici, požadující propuštění politických vězňů. </a:t>
            </a:r>
          </a:p>
          <a:p>
            <a:r>
              <a:rPr lang="cs-CZ" dirty="0" smtClean="0"/>
              <a:t>Roku 1974 devět měsíců pracoval v trutnovském pivovaru jako dělník. </a:t>
            </a:r>
          </a:p>
          <a:p>
            <a:r>
              <a:rPr lang="cs-CZ" dirty="0" smtClean="0"/>
              <a:t>V následujícím roce založil samizdatovou strojopisnou ediční řadu pro nezávislou literaturu </a:t>
            </a:r>
            <a:r>
              <a:rPr lang="cs-CZ" b="1" u="sng" dirty="0" smtClean="0"/>
              <a:t>Edice Expedice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smtClean="0"/>
              <a:t>Uveřejnil otevřený dopis prezidentu Husákovi, ve kterém kritizoval stav „normalizované“ společnosti, plné strachu, zbavené svobody a sebereflexe.</a:t>
            </a:r>
          </a:p>
          <a:p>
            <a:endParaRPr lang="cs-CZ" baseline="30000" dirty="0" smtClean="0"/>
          </a:p>
          <a:p>
            <a:r>
              <a:rPr lang="cs-CZ" dirty="0" smtClean="0"/>
              <a:t> V listopadu 1975 proběhla premiéra další Havlovy hry </a:t>
            </a:r>
            <a:r>
              <a:rPr lang="cs-CZ" b="1" i="1" u="sng" dirty="0" smtClean="0"/>
              <a:t>Žebrácká opera</a:t>
            </a:r>
            <a:r>
              <a:rPr lang="cs-CZ" dirty="0" smtClean="0"/>
              <a:t>, kterou bez uvedení jména autora nastudovalo amatérské divadlo Na tahu.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02257"/>
          </a:xfrm>
        </p:spPr>
        <p:txBody>
          <a:bodyPr/>
          <a:lstStyle/>
          <a:p>
            <a:r>
              <a:rPr lang="cs-CZ" dirty="0" smtClean="0"/>
              <a:t>Václav Havel - život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02257"/>
            <a:ext cx="8229600" cy="5745191"/>
          </a:xfrm>
        </p:spPr>
        <p:txBody>
          <a:bodyPr/>
          <a:lstStyle/>
          <a:p>
            <a:r>
              <a:rPr lang="cs-CZ" dirty="0" smtClean="0"/>
              <a:t>Dne 15. října 1989 byla Václavu Havlovi v jeho nepřítomnosti udělena významná </a:t>
            </a:r>
            <a:r>
              <a:rPr lang="cs-CZ" i="1" dirty="0" smtClean="0"/>
              <a:t>Mírová cena německých knihkupců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10883"/>
          </a:xfrm>
        </p:spPr>
        <p:txBody>
          <a:bodyPr/>
          <a:lstStyle/>
          <a:p>
            <a:r>
              <a:rPr lang="cs-CZ" dirty="0" smtClean="0"/>
              <a:t>Václav Havel - život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10883"/>
            <a:ext cx="8229600" cy="5910591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17. listopadu 1989 začala rozehnáním studentské demonstrace tzv. Sametová revoluce, která ukončila čtyřicet let komunistického režimu v Československu. </a:t>
            </a:r>
          </a:p>
          <a:p>
            <a:r>
              <a:rPr lang="cs-CZ" dirty="0" smtClean="0"/>
              <a:t>Václav Havel se 19. listopadu zúčastnil založení Občanského fóra (OF), </a:t>
            </a:r>
            <a:r>
              <a:rPr lang="cs-CZ" dirty="0" err="1" smtClean="0"/>
              <a:t>protitotalitního</a:t>
            </a:r>
            <a:r>
              <a:rPr lang="cs-CZ" dirty="0" smtClean="0"/>
              <a:t> hnutí sdružujícího reformní a demokratické síly české části federace, a od počátku patřil k jeho nejvlivnějším představitelům. </a:t>
            </a:r>
          </a:p>
          <a:p>
            <a:r>
              <a:rPr lang="cs-CZ" dirty="0" smtClean="0"/>
              <a:t>O necelý týden později již komunistický režim pod stálým tlakem masových demonstrací zeslábl natolik, že tyto demonstrace a Havlovy projevy na nich mohla přenášet do celé země a do celého světa i Československá televize.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62642"/>
          </a:xfrm>
        </p:spPr>
        <p:txBody>
          <a:bodyPr/>
          <a:lstStyle/>
          <a:p>
            <a:r>
              <a:rPr lang="cs-CZ" dirty="0" smtClean="0"/>
              <a:t>Václav Havel - život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62642"/>
            <a:ext cx="8229600" cy="5684807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/>
              <a:t>Kandidatura Václava Havla na prezidenta republiky byla oznámena veřejnosti 10. prosince 1989.</a:t>
            </a:r>
          </a:p>
          <a:p>
            <a:endParaRPr lang="cs-CZ" dirty="0" smtClean="0"/>
          </a:p>
          <a:p>
            <a:r>
              <a:rPr lang="cs-CZ" b="1" u="sng" dirty="0" smtClean="0"/>
              <a:t>Tak byl Václav Havel 29. prosince 1989 ve Vladislavském sále Pražského hradu jednomyslně zvolen prezidentem Československé socialistické republiky, což byl stále ještě oficiální název státu</a:t>
            </a:r>
            <a:r>
              <a:rPr lang="cs-CZ" dirty="0" smtClean="0"/>
              <a:t>.</a:t>
            </a:r>
            <a:endParaRPr lang="cs-CZ" baseline="30000" dirty="0" smtClean="0"/>
          </a:p>
          <a:p>
            <a:r>
              <a:rPr lang="cs-CZ" dirty="0" smtClean="0"/>
              <a:t>Po 41 letech tak opět na Hradě zasedl nekomunistický prezident. Tímto symbolickým vítězstvím dosavadní opozice zároveň skončilo období velkých demonstrací, byly odvolány stávky a stávkové pohotovosti </a:t>
            </a:r>
            <a:br>
              <a:rPr lang="cs-CZ" dirty="0" smtClean="0"/>
            </a:br>
            <a:r>
              <a:rPr lang="cs-CZ" dirty="0" smtClean="0"/>
              <a:t>a společnost se začala vracet do normálního stavu.</a:t>
            </a:r>
          </a:p>
          <a:p>
            <a:endParaRPr lang="cs-CZ" b="1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15</a:t>
            </a:fld>
            <a:endParaRPr lang="cs-CZ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2144"/>
            <a:ext cx="8229600" cy="785003"/>
          </a:xfrm>
        </p:spPr>
        <p:txBody>
          <a:bodyPr/>
          <a:lstStyle/>
          <a:p>
            <a:r>
              <a:rPr lang="cs-CZ" dirty="0" smtClean="0"/>
              <a:t>Václav Havel -život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00664"/>
            <a:ext cx="8229600" cy="5486400"/>
          </a:xfrm>
        </p:spPr>
        <p:txBody>
          <a:bodyPr>
            <a:normAutofit/>
          </a:bodyPr>
          <a:lstStyle/>
          <a:p>
            <a:r>
              <a:rPr lang="cs-CZ" dirty="0" smtClean="0"/>
              <a:t>Po odchodu z úřadu se Václav Havel stále vyjadřoval k politice a podporoval Stranu zelených.</a:t>
            </a:r>
          </a:p>
          <a:p>
            <a:r>
              <a:rPr lang="cs-CZ" dirty="0" smtClean="0"/>
              <a:t>Po dlouhé přestávce napsal další divadelní hru </a:t>
            </a:r>
            <a:r>
              <a:rPr lang="cs-CZ" b="1" i="1" u="sng" dirty="0" smtClean="0"/>
              <a:t>Odcházení</a:t>
            </a:r>
            <a:r>
              <a:rPr lang="cs-CZ" b="1" u="sng" dirty="0" smtClean="0"/>
              <a:t> (premiéra 2008), </a:t>
            </a:r>
            <a:r>
              <a:rPr lang="cs-CZ" dirty="0" smtClean="0"/>
              <a:t>inspirovanou vlastními zkušenostmi z politiky. </a:t>
            </a:r>
          </a:p>
          <a:p>
            <a:r>
              <a:rPr lang="cs-CZ" dirty="0" smtClean="0"/>
              <a:t>Po vzoru amerických prezidentů založil </a:t>
            </a:r>
            <a:r>
              <a:rPr lang="cs-CZ" b="1" u="sng" dirty="0" smtClean="0"/>
              <a:t>Knihovnu Václava Havla</a:t>
            </a:r>
            <a:r>
              <a:rPr lang="cs-CZ" dirty="0" smtClean="0"/>
              <a:t>, která pro veřejnost </a:t>
            </a:r>
            <a:br>
              <a:rPr lang="cs-CZ" dirty="0" smtClean="0"/>
            </a:br>
            <a:r>
              <a:rPr lang="cs-CZ" dirty="0" smtClean="0"/>
              <a:t>i badatele shromažďuje materiály vztahující se k Havlově tvorbě a politickému působení. 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16</a:t>
            </a:fld>
            <a:endParaRPr lang="cs-CZ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67751"/>
          </a:xfrm>
        </p:spPr>
        <p:txBody>
          <a:bodyPr/>
          <a:lstStyle/>
          <a:p>
            <a:r>
              <a:rPr lang="cs-CZ" dirty="0" smtClean="0"/>
              <a:t>Václav Havel - úmrtí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7751"/>
            <a:ext cx="8229600" cy="5953723"/>
          </a:xfrm>
        </p:spPr>
        <p:txBody>
          <a:bodyPr>
            <a:normAutofit/>
          </a:bodyPr>
          <a:lstStyle/>
          <a:p>
            <a:r>
              <a:rPr lang="cs-CZ" b="1" u="sng" dirty="0" smtClean="0"/>
              <a:t>Václav Havel zemřel v neděli 18. prosince 2011 v 10.15 hodin po dlouhodobých zdravotních problémech.</a:t>
            </a:r>
          </a:p>
          <a:p>
            <a:endParaRPr lang="cs-CZ" b="1" u="sng" baseline="30000" dirty="0" smtClean="0"/>
          </a:p>
          <a:p>
            <a:r>
              <a:rPr lang="cs-CZ" dirty="0" smtClean="0"/>
              <a:t>Zemřel ve spánku na oběhové selhání. Byla </a:t>
            </a:r>
            <a:br>
              <a:rPr lang="cs-CZ" dirty="0" smtClean="0"/>
            </a:br>
            <a:r>
              <a:rPr lang="cs-CZ" dirty="0" smtClean="0"/>
              <a:t>u něj manželka Dagmar a jedna ze sester boromejek, které se o Havla v posledních měsících staraly.</a:t>
            </a:r>
            <a:endParaRPr lang="cs-CZ" baseline="30000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17</a:t>
            </a:fld>
            <a:endParaRPr lang="cs-CZ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1155"/>
            <a:ext cx="8229600" cy="405441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Václav Havel - úmrtí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86595"/>
            <a:ext cx="8229600" cy="6134879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V podvečer 18. prosince se lidé začali spontánně scházet, např. na Václavském náměstí v Praze, aby uctili jeho památku. </a:t>
            </a:r>
          </a:p>
          <a:p>
            <a:r>
              <a:rPr lang="cs-CZ" dirty="0" smtClean="0"/>
              <a:t>Prezident Václav Klaus vyslovil soustrast jeho vdově Dagmar Havlové a dal popud k ustavení výboru pro státní pohřeb Václava </a:t>
            </a:r>
            <a:r>
              <a:rPr lang="cs-CZ" dirty="0" err="1" smtClean="0"/>
              <a:t>Havla.Již</a:t>
            </a:r>
            <a:r>
              <a:rPr lang="cs-CZ" dirty="0" smtClean="0"/>
              <a:t> od 10. hod. v pondělí 19. prosince 2011 byly v </a:t>
            </a:r>
            <a:r>
              <a:rPr lang="cs-CZ" dirty="0" err="1" smtClean="0"/>
              <a:t>Rotmayerově</a:t>
            </a:r>
            <a:r>
              <a:rPr lang="cs-CZ" dirty="0" smtClean="0"/>
              <a:t> sále Pražského hradu pod </a:t>
            </a:r>
            <a:r>
              <a:rPr lang="cs-CZ" dirty="0" err="1" smtClean="0"/>
              <a:t>Štursovou</a:t>
            </a:r>
            <a:r>
              <a:rPr lang="cs-CZ" dirty="0" smtClean="0"/>
              <a:t> mramorovou sochou </a:t>
            </a:r>
            <a:br>
              <a:rPr lang="cs-CZ" dirty="0" smtClean="0"/>
            </a:br>
            <a:r>
              <a:rPr lang="cs-CZ" dirty="0" smtClean="0"/>
              <a:t>T. G. Masaryka vystaveny pro veřejnost kondolenční knihy, do nichž zapsali jako první svou kondolenci představitelé státu a metropolita pražský a primas český arcibiskup Dominik </a:t>
            </a:r>
            <a:r>
              <a:rPr lang="cs-CZ" dirty="0" err="1" smtClean="0"/>
              <a:t>Duka</a:t>
            </a:r>
            <a:r>
              <a:rPr lang="cs-CZ" dirty="0" smtClean="0"/>
              <a:t>.</a:t>
            </a:r>
          </a:p>
          <a:p>
            <a:r>
              <a:rPr lang="cs-CZ" dirty="0" smtClean="0"/>
              <a:t>Vláda v reakci na úmrtí vyhlásila od 21. prosince třídenní státní smutek a navrhla přijmout zákon oceňující Havlovy zásluhy o svobodu a demokracii.</a:t>
            </a:r>
            <a:endParaRPr lang="cs-CZ" baseline="30000" dirty="0" smtClean="0"/>
          </a:p>
          <a:p>
            <a:r>
              <a:rPr lang="cs-CZ" dirty="0" smtClean="0"/>
              <a:t>Pietním shromážděním ve velké aule Karolina uctila jeho památku i Univerzita Karlova.</a:t>
            </a:r>
            <a:endParaRPr lang="cs-CZ" baseline="30000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18</a:t>
            </a:fld>
            <a:endParaRPr lang="cs-CZ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38024"/>
            <a:ext cx="8229600" cy="64698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Václav Havel - dramatik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66158"/>
            <a:ext cx="8229600" cy="5520906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/>
              <a:t>Havlovy divadelní hry jsou ovlivněny především tradicí </a:t>
            </a:r>
            <a:r>
              <a:rPr lang="cs-CZ" b="1" u="sng" dirty="0" smtClean="0"/>
              <a:t>absurdního divadla. </a:t>
            </a:r>
          </a:p>
          <a:p>
            <a:r>
              <a:rPr lang="cs-CZ" dirty="0" smtClean="0"/>
              <a:t>Již první velká Havlova hra, </a:t>
            </a:r>
            <a:r>
              <a:rPr lang="cs-CZ" b="1" i="1" u="sng" dirty="0" smtClean="0"/>
              <a:t>Zahradní slavnost</a:t>
            </a:r>
            <a:r>
              <a:rPr lang="cs-CZ" b="1" u="sng" dirty="0" smtClean="0"/>
              <a:t> (1963), </a:t>
            </a:r>
            <a:r>
              <a:rPr lang="cs-CZ" dirty="0" smtClean="0"/>
              <a:t>obsahuje klíčová témata Havlových her, problémy moci, byrokracie a jazyka. Její hrdina Hugo </a:t>
            </a:r>
            <a:r>
              <a:rPr lang="cs-CZ" dirty="0" err="1" smtClean="0"/>
              <a:t>Pludek</a:t>
            </a:r>
            <a:r>
              <a:rPr lang="cs-CZ" dirty="0" smtClean="0"/>
              <a:t> příslušností k absurdní byrokratické organizaci a přijetím jejího jazyka ztrácí vlastní identitu.</a:t>
            </a:r>
          </a:p>
          <a:p>
            <a:r>
              <a:rPr lang="cs-CZ" dirty="0" smtClean="0"/>
              <a:t>Ve hře </a:t>
            </a:r>
            <a:r>
              <a:rPr lang="cs-CZ" b="1" i="1" u="sng" dirty="0" smtClean="0"/>
              <a:t>Vyrozumění</a:t>
            </a:r>
            <a:r>
              <a:rPr lang="cs-CZ" b="1" u="sng" dirty="0" smtClean="0"/>
              <a:t> </a:t>
            </a:r>
            <a:r>
              <a:rPr lang="cs-CZ" dirty="0" smtClean="0"/>
              <a:t>(1965) je hlavním tématem odcizení jazyka. Umělé jazyky, které mají zpřesnit a usnadnit komunikaci mezi byrokraty, se ve skutečnosti ukazují jako její nepřekonatelná překážka. Byrokratickou aroganci a ničení přirozeného lidského světa kritizuje například hra </a:t>
            </a:r>
            <a:r>
              <a:rPr lang="cs-CZ" b="1" i="1" u="sng" dirty="0" smtClean="0"/>
              <a:t>Asanace</a:t>
            </a:r>
            <a:r>
              <a:rPr lang="cs-CZ" b="1" u="sng" dirty="0" smtClean="0"/>
              <a:t> (</a:t>
            </a:r>
            <a:r>
              <a:rPr lang="cs-CZ" dirty="0" smtClean="0"/>
              <a:t>1987).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19</a:t>
            </a:fld>
            <a:endParaRPr lang="cs-CZ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36762"/>
          </a:xfrm>
        </p:spPr>
        <p:txBody>
          <a:bodyPr/>
          <a:lstStyle/>
          <a:p>
            <a:r>
              <a:rPr lang="cs-CZ" dirty="0" smtClean="0"/>
              <a:t>Václav Havel - dramatik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62"/>
            <a:ext cx="8229600" cy="5884713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Některé Havlovy divadelní hry obsahují silný autobiografický prvek. Trojici her </a:t>
            </a:r>
            <a:r>
              <a:rPr lang="cs-CZ" b="1" i="1" u="sng" dirty="0" smtClean="0"/>
              <a:t>Audience</a:t>
            </a:r>
            <a:r>
              <a:rPr lang="cs-CZ" b="1" u="sng" dirty="0" smtClean="0"/>
              <a:t>, </a:t>
            </a:r>
            <a:r>
              <a:rPr lang="cs-CZ" b="1" i="1" u="sng" dirty="0" smtClean="0"/>
              <a:t>Vernisáž</a:t>
            </a:r>
            <a:r>
              <a:rPr lang="cs-CZ" b="1" u="sng" dirty="0" smtClean="0"/>
              <a:t> (obě 1975) a </a:t>
            </a:r>
            <a:r>
              <a:rPr lang="cs-CZ" b="1" i="1" u="sng" dirty="0" smtClean="0"/>
              <a:t>Protest</a:t>
            </a:r>
            <a:r>
              <a:rPr lang="cs-CZ" b="1" u="sng" dirty="0" smtClean="0"/>
              <a:t> (1978)</a:t>
            </a:r>
            <a:r>
              <a:rPr lang="cs-CZ" dirty="0" smtClean="0"/>
              <a:t>, spojuje postava disidenta Ferdinanda Vaňka, který pracuje v pivovaru podobně jako v té době sám Havel. 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Hlavní postava </a:t>
            </a:r>
            <a:r>
              <a:rPr lang="cs-CZ" b="1" i="1" u="sng" dirty="0" smtClean="0"/>
              <a:t>Odcházení</a:t>
            </a:r>
            <a:r>
              <a:rPr lang="cs-CZ" b="1" u="sng" dirty="0" smtClean="0"/>
              <a:t> (2007</a:t>
            </a:r>
            <a:r>
              <a:rPr lang="cs-CZ" dirty="0" smtClean="0"/>
              <a:t>), které Havel napsal po skončení své prezidentské funkce, prožívá situaci po ztrátě politické funkce a hra se dotýká problémů korupce nebo bulvárního tisku.</a:t>
            </a:r>
          </a:p>
          <a:p>
            <a:endParaRPr lang="cs-CZ" dirty="0" smtClean="0"/>
          </a:p>
          <a:p>
            <a:r>
              <a:rPr lang="cs-CZ" dirty="0" smtClean="0"/>
              <a:t>Po uvedení </a:t>
            </a:r>
            <a:r>
              <a:rPr lang="cs-CZ" b="1" u="sng" dirty="0" smtClean="0"/>
              <a:t>zfilmované verze Odcházení </a:t>
            </a:r>
            <a:r>
              <a:rPr lang="cs-CZ" dirty="0" smtClean="0"/>
              <a:t>(kterou Havel i režíroval), Havel oznámil, že se chystá napsat poslední divadelní hru </a:t>
            </a:r>
            <a:r>
              <a:rPr lang="cs-CZ" i="1" dirty="0" smtClean="0"/>
              <a:t>Sanatorium</a:t>
            </a:r>
            <a:r>
              <a:rPr lang="cs-CZ" dirty="0" smtClean="0"/>
              <a:t>, kterou rozepsal, ale už nestihl dokončit.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20</a:t>
            </a:fld>
            <a:endParaRPr lang="cs-CZ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26460"/>
            <a:ext cx="8229600" cy="749029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Václav Havel - Audience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875489"/>
            <a:ext cx="4038600" cy="5845987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Konec hry:</a:t>
            </a:r>
          </a:p>
          <a:p>
            <a:r>
              <a:rPr lang="cs-CZ" u="sng" dirty="0" smtClean="0"/>
              <a:t>Sládek</a:t>
            </a:r>
            <a:r>
              <a:rPr lang="cs-CZ" dirty="0" smtClean="0"/>
              <a:t>: </a:t>
            </a:r>
            <a:r>
              <a:rPr lang="cs-CZ" i="1" dirty="0" smtClean="0"/>
              <a:t>Ferdinande?</a:t>
            </a:r>
          </a:p>
          <a:p>
            <a:r>
              <a:rPr lang="cs-CZ" b="1" i="1" u="sng" dirty="0" smtClean="0"/>
              <a:t>Vaněk</a:t>
            </a:r>
            <a:r>
              <a:rPr lang="cs-CZ" b="1" dirty="0" smtClean="0"/>
              <a:t>:</a:t>
            </a:r>
            <a:r>
              <a:rPr lang="cs-CZ" dirty="0" smtClean="0"/>
              <a:t> </a:t>
            </a:r>
            <a:r>
              <a:rPr lang="cs-CZ" i="1" dirty="0" smtClean="0"/>
              <a:t>Ano?</a:t>
            </a:r>
          </a:p>
          <a:p>
            <a:r>
              <a:rPr lang="cs-CZ" u="sng" dirty="0" smtClean="0"/>
              <a:t>Sládek</a:t>
            </a:r>
            <a:r>
              <a:rPr lang="cs-CZ" dirty="0" smtClean="0"/>
              <a:t>: </a:t>
            </a:r>
            <a:r>
              <a:rPr lang="cs-CZ" i="1" dirty="0" smtClean="0"/>
              <a:t>Víš, co je na tom nejhorší?</a:t>
            </a:r>
          </a:p>
          <a:p>
            <a:r>
              <a:rPr lang="cs-CZ" b="1" u="sng" dirty="0" smtClean="0"/>
              <a:t>Vaněk</a:t>
            </a:r>
            <a:r>
              <a:rPr lang="cs-CZ" b="1" dirty="0" smtClean="0"/>
              <a:t>: </a:t>
            </a:r>
            <a:r>
              <a:rPr lang="cs-CZ" i="1" dirty="0" smtClean="0"/>
              <a:t>Co?</a:t>
            </a:r>
          </a:p>
          <a:p>
            <a:r>
              <a:rPr lang="cs-CZ" u="sng" dirty="0" smtClean="0"/>
              <a:t>Sládek</a:t>
            </a:r>
            <a:r>
              <a:rPr lang="cs-CZ" dirty="0" smtClean="0"/>
              <a:t>: </a:t>
            </a:r>
            <a:r>
              <a:rPr lang="cs-CZ" i="1" dirty="0" smtClean="0"/>
              <a:t>Že já za boha nevím, co jim mám </a:t>
            </a:r>
            <a:r>
              <a:rPr lang="cs-CZ" i="1" dirty="0" err="1" smtClean="0"/>
              <a:t>každej</a:t>
            </a:r>
            <a:r>
              <a:rPr lang="cs-CZ" i="1" dirty="0" smtClean="0"/>
              <a:t> </a:t>
            </a:r>
            <a:r>
              <a:rPr lang="cs-CZ" i="1" dirty="0" err="1" smtClean="0"/>
              <a:t>tejden</a:t>
            </a:r>
            <a:r>
              <a:rPr lang="cs-CZ" i="1" dirty="0" smtClean="0"/>
              <a:t> říkat-vždyť já o tobě dohromady nic nevím-co jim mám </a:t>
            </a:r>
            <a:r>
              <a:rPr lang="cs-CZ" i="1" dirty="0" err="1" smtClean="0"/>
              <a:t>furt</a:t>
            </a:r>
            <a:r>
              <a:rPr lang="cs-CZ" i="1" dirty="0" smtClean="0"/>
              <a:t> říkat? Co?</a:t>
            </a:r>
            <a:endParaRPr lang="cs-CZ" i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8200" y="875489"/>
            <a:ext cx="4038600" cy="5845987"/>
          </a:xfrm>
        </p:spPr>
        <p:txBody>
          <a:bodyPr>
            <a:normAutofit fontScale="92500" lnSpcReduction="10000"/>
          </a:bodyPr>
          <a:lstStyle/>
          <a:p>
            <a:r>
              <a:rPr lang="cs-CZ" b="1" u="sng" dirty="0" smtClean="0"/>
              <a:t>Vaněk</a:t>
            </a:r>
            <a:r>
              <a:rPr lang="cs-CZ" b="1" dirty="0" smtClean="0"/>
              <a:t>: </a:t>
            </a:r>
            <a:r>
              <a:rPr lang="cs-CZ" i="1" dirty="0" smtClean="0"/>
              <a:t>Nezlobte se, ale v tom vám můžu těžko pomoct-</a:t>
            </a:r>
          </a:p>
          <a:p>
            <a:r>
              <a:rPr lang="cs-CZ" u="sng" dirty="0" smtClean="0"/>
              <a:t>Sládek</a:t>
            </a:r>
            <a:r>
              <a:rPr lang="cs-CZ" dirty="0" smtClean="0"/>
              <a:t>: </a:t>
            </a:r>
            <a:r>
              <a:rPr lang="cs-CZ" i="1" dirty="0" smtClean="0"/>
              <a:t>Ale můžeš! Jen kdybys chtěl-</a:t>
            </a:r>
          </a:p>
          <a:p>
            <a:r>
              <a:rPr lang="cs-CZ" b="1" u="sng" dirty="0" smtClean="0"/>
              <a:t>Vaněk</a:t>
            </a:r>
            <a:r>
              <a:rPr lang="cs-CZ" b="1" dirty="0" smtClean="0"/>
              <a:t>: </a:t>
            </a:r>
            <a:r>
              <a:rPr lang="cs-CZ" i="1" dirty="0" smtClean="0"/>
              <a:t>Já? Jak to?</a:t>
            </a:r>
          </a:p>
          <a:p>
            <a:r>
              <a:rPr lang="cs-CZ" u="sng" dirty="0" smtClean="0"/>
              <a:t>Sládek</a:t>
            </a:r>
            <a:r>
              <a:rPr lang="cs-CZ" dirty="0" smtClean="0"/>
              <a:t>:</a:t>
            </a:r>
            <a:r>
              <a:rPr lang="cs-CZ" i="1" dirty="0" smtClean="0"/>
              <a:t>Jsi přece inteligent, ne? Píšeš, ne?</a:t>
            </a:r>
          </a:p>
          <a:p>
            <a:r>
              <a:rPr lang="cs-CZ" b="1" u="sng" dirty="0" smtClean="0"/>
              <a:t>Vaněk</a:t>
            </a:r>
            <a:r>
              <a:rPr lang="cs-CZ" b="1" dirty="0" smtClean="0"/>
              <a:t>:</a:t>
            </a:r>
            <a:r>
              <a:rPr lang="cs-CZ" i="1" dirty="0" smtClean="0"/>
              <a:t>Promiňte, ale to snad-</a:t>
            </a:r>
          </a:p>
          <a:p>
            <a:r>
              <a:rPr lang="cs-CZ" u="sng" dirty="0" smtClean="0"/>
              <a:t>Sládek</a:t>
            </a:r>
            <a:r>
              <a:rPr lang="cs-CZ" b="1" dirty="0" smtClean="0"/>
              <a:t>: </a:t>
            </a:r>
            <a:r>
              <a:rPr lang="cs-CZ" i="1" dirty="0" smtClean="0"/>
              <a:t>Co by ti to udělalo, kdybys mi to jednou </a:t>
            </a:r>
            <a:r>
              <a:rPr lang="cs-CZ" i="1" dirty="0" err="1" smtClean="0"/>
              <a:t>tejdně</a:t>
            </a:r>
            <a:r>
              <a:rPr lang="cs-CZ" i="1" dirty="0" smtClean="0"/>
              <a:t> hodil na papír?</a:t>
            </a:r>
            <a:endParaRPr lang="cs-CZ" b="1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21</a:t>
            </a:fld>
            <a:endParaRPr lang="cs-CZ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Audience – otázky k textu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Jaký vztah k sobě mají sládek s Vaňkem?</a:t>
            </a:r>
          </a:p>
          <a:p>
            <a:r>
              <a:rPr lang="cs-CZ" dirty="0" smtClean="0"/>
              <a:t>2. Co musí psát sládek o Vaňkovi?</a:t>
            </a:r>
          </a:p>
          <a:p>
            <a:r>
              <a:rPr lang="cs-CZ" dirty="0" smtClean="0"/>
              <a:t>3. Jak se k tomu staví </a:t>
            </a:r>
            <a:r>
              <a:rPr lang="cs-CZ" dirty="0" err="1" smtClean="0"/>
              <a:t>Vaňek</a:t>
            </a:r>
            <a:r>
              <a:rPr lang="cs-CZ" dirty="0" smtClean="0"/>
              <a:t>?</a:t>
            </a:r>
          </a:p>
          <a:p>
            <a:r>
              <a:rPr lang="cs-CZ" dirty="0" smtClean="0"/>
              <a:t>4. K čemu nabádá sládek Vaňka?</a:t>
            </a:r>
          </a:p>
          <a:p>
            <a:r>
              <a:rPr lang="cs-CZ" dirty="0" smtClean="0"/>
              <a:t>5. V čem je tato situace absurdní?</a:t>
            </a:r>
          </a:p>
          <a:p>
            <a:r>
              <a:rPr lang="cs-CZ" dirty="0" smtClean="0"/>
              <a:t>6. Koho představuje Vaněk?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22</a:t>
            </a:fld>
            <a:endParaRPr lang="cs-CZ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 a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21275"/>
          </a:xfrm>
        </p:spPr>
        <p:txBody>
          <a:bodyPr>
            <a:normAutofit/>
          </a:bodyPr>
          <a:lstStyle/>
          <a:p>
            <a:r>
              <a:rPr lang="cs-CZ" dirty="0" smtClean="0"/>
              <a:t>Václav Havel. In: </a:t>
            </a:r>
            <a:r>
              <a:rPr lang="cs-CZ" i="1" dirty="0" err="1" smtClean="0"/>
              <a:t>Wikipedia</a:t>
            </a:r>
            <a:r>
              <a:rPr lang="cs-CZ" i="1" dirty="0" smtClean="0"/>
              <a:t>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San </a:t>
            </a:r>
            <a:r>
              <a:rPr lang="cs-CZ" dirty="0" err="1" smtClean="0"/>
              <a:t>Francisco</a:t>
            </a:r>
            <a:r>
              <a:rPr lang="cs-CZ" dirty="0" smtClean="0"/>
              <a:t>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2001- [cit. </a:t>
            </a:r>
            <a:r>
              <a:rPr lang="cs-CZ" dirty="0" smtClean="0"/>
              <a:t>2012-04-19]. </a:t>
            </a:r>
            <a:r>
              <a:rPr lang="cs-CZ" dirty="0" smtClean="0"/>
              <a:t>Dostupné z: http://cs.wikipedia.org/wiki/V%C3%A1clav_Havel </a:t>
            </a:r>
            <a:endParaRPr lang="cs-CZ" dirty="0" smtClean="0"/>
          </a:p>
          <a:p>
            <a:r>
              <a:rPr lang="cs-CZ" dirty="0" smtClean="0"/>
              <a:t>SOCHROVÁ, Marie. </a:t>
            </a:r>
            <a:r>
              <a:rPr lang="cs-CZ" i="1" dirty="0" smtClean="0"/>
              <a:t>Čítanka IV. k literatuře </a:t>
            </a:r>
            <a:r>
              <a:rPr lang="cs-CZ" i="1" dirty="0" smtClean="0"/>
              <a:t/>
            </a:r>
            <a:br>
              <a:rPr lang="cs-CZ" i="1" dirty="0" smtClean="0"/>
            </a:br>
            <a:r>
              <a:rPr lang="cs-CZ" i="1" dirty="0" smtClean="0"/>
              <a:t>v </a:t>
            </a:r>
            <a:r>
              <a:rPr lang="cs-CZ" i="1" dirty="0" smtClean="0"/>
              <a:t>kostce: [pro střední školy]</a:t>
            </a:r>
            <a:r>
              <a:rPr lang="cs-CZ" dirty="0" smtClean="0"/>
              <a:t>. </a:t>
            </a:r>
            <a:r>
              <a:rPr lang="cs-CZ" dirty="0" err="1" smtClean="0"/>
              <a:t>Vyd</a:t>
            </a:r>
            <a:r>
              <a:rPr lang="cs-CZ" dirty="0" smtClean="0"/>
              <a:t>. 1. Havlíčkův Brod: Fragment, 2007, </a:t>
            </a:r>
            <a:r>
              <a:rPr lang="cs-CZ" dirty="0" smtClean="0"/>
              <a:t>200 </a:t>
            </a:r>
            <a:r>
              <a:rPr lang="cs-CZ" dirty="0" smtClean="0"/>
              <a:t>s.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ISBN </a:t>
            </a:r>
            <a:r>
              <a:rPr lang="cs-CZ" dirty="0" smtClean="0"/>
              <a:t>80-720-0383-6.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9161AD-CE0D-4BCB-8C8C-A6C26A0B30BD}" type="slidenum">
              <a:rPr lang="cs-CZ" smtClean="0"/>
              <a:pPr/>
              <a:t>23</a:t>
            </a:fld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PREZENTACE_VOSHK_logolinkEU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PREZENTACE_VOSHK_logolinkEU</Template>
  <TotalTime>208</TotalTime>
  <Words>1110</Words>
  <Application>Microsoft Office PowerPoint</Application>
  <PresentationFormat>Předvádění na obrazovce (4:3)</PresentationFormat>
  <Paragraphs>162</Paragraphs>
  <Slides>23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PREZENTACE_VOSHK_logolinkEU</vt:lpstr>
      <vt:lpstr>Václav Havel</vt:lpstr>
      <vt:lpstr>Tento učební materiál vznikl za podpory OPVK 1.5</vt:lpstr>
      <vt:lpstr>Václav Havel</vt:lpstr>
      <vt:lpstr>Václav Havel - život</vt:lpstr>
      <vt:lpstr>Václav Havel - mládí</vt:lpstr>
      <vt:lpstr>Václav Havel - život</vt:lpstr>
      <vt:lpstr>Václav Havel - život</vt:lpstr>
      <vt:lpstr>Václav Havel - život</vt:lpstr>
      <vt:lpstr>Václav Havel – Pražské jaro</vt:lpstr>
      <vt:lpstr>Václav Havel - život</vt:lpstr>
      <vt:lpstr>Václav Havel - život</vt:lpstr>
      <vt:lpstr>Václav Havel - život</vt:lpstr>
      <vt:lpstr>Václav Havel - život</vt:lpstr>
      <vt:lpstr>Václav Havel - život</vt:lpstr>
      <vt:lpstr>Václav Havel - život</vt:lpstr>
      <vt:lpstr>Václav Havel -život</vt:lpstr>
      <vt:lpstr>Václav Havel - úmrtí</vt:lpstr>
      <vt:lpstr>Václav Havel - úmrtí</vt:lpstr>
      <vt:lpstr>Václav Havel - dramatik</vt:lpstr>
      <vt:lpstr>Václav Havel - dramatik</vt:lpstr>
      <vt:lpstr>Václav Havel - Audience</vt:lpstr>
      <vt:lpstr>Audience – otázky k textu</vt:lpstr>
      <vt:lpstr>Odkazy a literatura</vt:lpstr>
    </vt:vector>
  </TitlesOfParts>
  <Company>hk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prezentace</dc:title>
  <dc:creator>vos sos hk</dc:creator>
  <cp:lastModifiedBy>An</cp:lastModifiedBy>
  <cp:revision>21</cp:revision>
  <dcterms:created xsi:type="dcterms:W3CDTF">2012-04-25T07:09:06Z</dcterms:created>
  <dcterms:modified xsi:type="dcterms:W3CDTF">2013-05-28T11:37:09Z</dcterms:modified>
</cp:coreProperties>
</file>