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77" r:id="rId3"/>
    <p:sldId id="288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1171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/wiki/Jan_Nerud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wiki/Fejeton" TargetMode="External"/><Relationship Id="rId2" Type="http://schemas.openxmlformats.org/officeDocument/2006/relationships/hyperlink" Target="/wiki/1855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wiki/Vy%C5%A1ehrad" TargetMode="External"/><Relationship Id="rId2" Type="http://schemas.openxmlformats.org/officeDocument/2006/relationships/hyperlink" Target="/wiki/Ivan_H%C3%A1lek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/wiki/Karel_Hynek_M%C3%A1ch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/wiki/Jaro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w/index.php?title=Na_statku_a_v_chaloupce&amp;action=edit&amp;redlink=1" TargetMode="External"/><Relationship Id="rId2" Type="http://schemas.openxmlformats.org/officeDocument/2006/relationships/hyperlink" Target="/wiki/Muzikantsk%C3%A1_Lidu%C5%A1ka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Vítězslav Hálek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Datum 24. 04. 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CSA_OPVK15_003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Český jazyk a literatura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Česká</a:t>
                      </a:r>
                      <a:r>
                        <a:rPr lang="cs-CZ" sz="1600" baseline="0" dirty="0" smtClean="0"/>
                        <a:t> literatura druhé poloviny 19. století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Vítězslav Hálek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 Taťána Krčálová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26. 04. 2012, 2.A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 minut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Projektor, PC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 se se životem a dílem</a:t>
                      </a:r>
                      <a:r>
                        <a:rPr lang="cs-CZ" sz="1600" baseline="0" dirty="0" smtClean="0"/>
                        <a:t> Vítězslava Hálka, pochopit význam jeho básní.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Vítězslav Hálek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 descr="C:\Documents and Settings\prace\Plocha\190PX-~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5343" y="1708030"/>
            <a:ext cx="3312544" cy="443397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71268"/>
          </a:xfrm>
        </p:spPr>
        <p:txBody>
          <a:bodyPr/>
          <a:lstStyle/>
          <a:p>
            <a:r>
              <a:rPr lang="cs-CZ" dirty="0" smtClean="0"/>
              <a:t>Vítězslav Hálek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33245"/>
            <a:ext cx="8229600" cy="5623105"/>
          </a:xfrm>
        </p:spPr>
        <p:txBody>
          <a:bodyPr/>
          <a:lstStyle/>
          <a:p>
            <a:r>
              <a:rPr lang="cs-CZ" b="1" dirty="0" smtClean="0"/>
              <a:t>Vítězslav Hálek - zřídka i Viktor, vlastním jménem Vincenc Hálek (</a:t>
            </a:r>
            <a:r>
              <a:rPr lang="cs-CZ" b="1" u="sng" dirty="0" smtClean="0"/>
              <a:t>5. dubna 1835, </a:t>
            </a:r>
          </a:p>
          <a:p>
            <a:r>
              <a:rPr lang="cs-CZ" b="1" dirty="0" smtClean="0"/>
              <a:t>Dolínek u Mělníka – 8. října 1874, Praha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dirty="0" smtClean="0"/>
              <a:t>Český básník, prozaik, dramatik, literární kritik a publicista, představitel májovců.</a:t>
            </a:r>
          </a:p>
          <a:p>
            <a:endParaRPr lang="cs-CZ" dirty="0" smtClean="0"/>
          </a:p>
          <a:p>
            <a:r>
              <a:rPr lang="cs-CZ" dirty="0" smtClean="0"/>
              <a:t>Spolu s Janem Nerudou označován za zakladatele moderní české poezie</a:t>
            </a:r>
            <a:endParaRPr lang="cs-CZ" dirty="0" smtClean="0">
              <a:hlinkClick r:id="rId2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9396"/>
            <a:ext cx="8229600" cy="75049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64235"/>
            <a:ext cx="8229600" cy="5882340"/>
          </a:xfrm>
        </p:spPr>
        <p:txBody>
          <a:bodyPr>
            <a:normAutofit/>
          </a:bodyPr>
          <a:lstStyle/>
          <a:p>
            <a:r>
              <a:rPr lang="cs-CZ" dirty="0" smtClean="0"/>
              <a:t>Narodil se v Dolínku u </a:t>
            </a:r>
            <a:r>
              <a:rPr lang="cs-CZ" u="sng" dirty="0" smtClean="0"/>
              <a:t>Odoleny Vody.</a:t>
            </a:r>
          </a:p>
          <a:p>
            <a:endParaRPr lang="cs-CZ" u="sng" dirty="0" smtClean="0"/>
          </a:p>
          <a:p>
            <a:r>
              <a:rPr lang="cs-CZ" dirty="0" smtClean="0"/>
              <a:t>Měl být knězem, proto začal v Praze studovat kněžský seminář, ale proti přání rodičů roku 1847 přestoupil na Akademické gymnázium, které ukončil roku 1855, živil se psaním básní a udělováním kondicí (tj. doučováním).</a:t>
            </a:r>
          </a:p>
          <a:p>
            <a:endParaRPr lang="cs-CZ" dirty="0" smtClean="0">
              <a:hlinkClick r:id="rId2"/>
            </a:endParaRPr>
          </a:p>
          <a:p>
            <a:r>
              <a:rPr lang="cs-CZ" dirty="0" smtClean="0"/>
              <a:t>Poměrně hodně cestoval </a:t>
            </a:r>
            <a:r>
              <a:rPr lang="cs-CZ" u="sng" dirty="0" smtClean="0"/>
              <a:t>dojmy z těchto cest pak zpracovával ve fejetonech.</a:t>
            </a:r>
            <a:endParaRPr lang="cs-CZ" u="sng" dirty="0" smtClean="0">
              <a:hlinkClick r:id="rId3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174" y="143836"/>
            <a:ext cx="8229600" cy="6642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1084"/>
            <a:ext cx="8229600" cy="605724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Pracoval jako redaktor </a:t>
            </a:r>
            <a:r>
              <a:rPr lang="cs-CZ" i="1" u="sng" dirty="0" smtClean="0"/>
              <a:t>Národních listů, kde měl na starosti divadelní rubriku.</a:t>
            </a:r>
          </a:p>
          <a:p>
            <a:r>
              <a:rPr lang="cs-CZ" i="1" u="sng" dirty="0" smtClean="0"/>
              <a:t>Básně vydával v almanachu Máj, který redigoval. </a:t>
            </a:r>
          </a:p>
          <a:p>
            <a:endParaRPr lang="cs-CZ" i="1" u="sng" dirty="0" smtClean="0"/>
          </a:p>
          <a:p>
            <a:r>
              <a:rPr lang="cs-CZ" i="1" u="sng" dirty="0" smtClean="0"/>
              <a:t>Roku 1872 převzal a redigoval spolu s J. Nerudou časopis Lumír. Spolu s ním také redigoval časopis Květy.</a:t>
            </a:r>
          </a:p>
          <a:p>
            <a:endParaRPr lang="cs-CZ" dirty="0" smtClean="0"/>
          </a:p>
          <a:p>
            <a:r>
              <a:rPr lang="cs-CZ" dirty="0" smtClean="0"/>
              <a:t>Řídil edici Slovanské besedy.</a:t>
            </a:r>
          </a:p>
          <a:p>
            <a:r>
              <a:rPr lang="cs-CZ" dirty="0" smtClean="0"/>
              <a:t>Byl ženatý s dcerou pražského advokáta Dorotou Horáčkovou. Jejich synem byl </a:t>
            </a:r>
            <a:r>
              <a:rPr lang="cs-CZ" u="sng" dirty="0" smtClean="0"/>
              <a:t>Ivan Hálek.</a:t>
            </a:r>
            <a:endParaRPr lang="cs-CZ" u="sng" dirty="0" smtClean="0">
              <a:hlinkClick r:id="rId2"/>
            </a:endParaRPr>
          </a:p>
          <a:p>
            <a:r>
              <a:rPr lang="cs-CZ" dirty="0" smtClean="0"/>
              <a:t>Zemřel na zánět pohrudnice ve 39 letech a byl pochován v </a:t>
            </a:r>
            <a:r>
              <a:rPr lang="cs-CZ" u="sng" dirty="0" smtClean="0"/>
              <a:t>Praze na Vyšehradě.</a:t>
            </a:r>
            <a:endParaRPr lang="cs-CZ" u="sng" dirty="0" smtClean="0">
              <a:hlinkClick r:id="rId3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73787"/>
            <a:ext cx="8229600" cy="75049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Hálek básník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57386"/>
            <a:ext cx="8229600" cy="5058479"/>
          </a:xfrm>
        </p:spPr>
        <p:txBody>
          <a:bodyPr>
            <a:normAutofit/>
          </a:bodyPr>
          <a:lstStyle/>
          <a:p>
            <a:r>
              <a:rPr lang="cs-CZ" dirty="0" smtClean="0"/>
              <a:t>Jeho básně jsou ovlivněny A. S. </a:t>
            </a:r>
            <a:r>
              <a:rPr lang="cs-CZ" dirty="0" err="1" smtClean="0"/>
              <a:t>Puškinem</a:t>
            </a:r>
            <a:r>
              <a:rPr lang="cs-CZ" dirty="0" smtClean="0"/>
              <a:t>, K. J. Erbenem a K. H. Máchou, jsou </a:t>
            </a:r>
            <a:r>
              <a:rPr lang="cs-CZ" b="1" u="sng" dirty="0" smtClean="0"/>
              <a:t>optimistické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a dobře se čtou. </a:t>
            </a:r>
          </a:p>
          <a:p>
            <a:endParaRPr lang="cs-CZ" dirty="0" smtClean="0"/>
          </a:p>
          <a:p>
            <a:r>
              <a:rPr lang="cs-CZ" dirty="0" smtClean="0"/>
              <a:t>Důvodem jeho optimismu byla i šťastná láska k Dorotce Horáčkové. Rovněž toto zaměření přispívalo k tomu, že se Hálek stal záhy vedoucím básnickým představitelem své generace.</a:t>
            </a:r>
            <a:endParaRPr lang="cs-CZ" dirty="0" smtClean="0">
              <a:hlinkClick r:id="rId2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85536"/>
          </a:xfrm>
        </p:spPr>
        <p:txBody>
          <a:bodyPr/>
          <a:lstStyle/>
          <a:p>
            <a:r>
              <a:rPr lang="cs-CZ" dirty="0" smtClean="0"/>
              <a:t>Hálek básník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60174"/>
            <a:ext cx="8229600" cy="5661301"/>
          </a:xfrm>
        </p:spPr>
        <p:txBody>
          <a:bodyPr>
            <a:normAutofit/>
          </a:bodyPr>
          <a:lstStyle/>
          <a:p>
            <a:r>
              <a:rPr lang="cs-CZ" u="sng" dirty="0" smtClean="0"/>
              <a:t>Večerní písně </a:t>
            </a:r>
            <a:r>
              <a:rPr lang="cs-CZ" dirty="0" smtClean="0"/>
              <a:t>– soubor básní plný optimismu </a:t>
            </a:r>
            <a:br>
              <a:rPr lang="cs-CZ" dirty="0" smtClean="0"/>
            </a:br>
            <a:r>
              <a:rPr lang="cs-CZ" dirty="0" smtClean="0"/>
              <a:t>a radosti ,</a:t>
            </a:r>
          </a:p>
          <a:p>
            <a:r>
              <a:rPr lang="cs-CZ" dirty="0" smtClean="0"/>
              <a:t>jediným tématem těchto básní je čistá a šťastná láska, básně jsou psány pro jeho lásku – Dorotku.</a:t>
            </a:r>
          </a:p>
          <a:p>
            <a:r>
              <a:rPr lang="cs-CZ" u="sng" dirty="0" smtClean="0"/>
              <a:t>Pohádky z naší vesnice (1874) – </a:t>
            </a:r>
            <a:r>
              <a:rPr lang="cs-CZ" dirty="0" smtClean="0"/>
              <a:t>poslední sbírka, vyšla měsíc po jeho smrti. Zajímá se </a:t>
            </a:r>
            <a:br>
              <a:rPr lang="cs-CZ" dirty="0" smtClean="0"/>
            </a:br>
            <a:r>
              <a:rPr lang="cs-CZ" dirty="0" smtClean="0"/>
              <a:t>o život vesnického lidu. Dějištěm je středověká vesnice na Mělnicku. Upozorňuje na sociální rozpory, ale i na rozpor mezi mládím a stářím. </a:t>
            </a:r>
            <a:endParaRPr lang="cs-CZ" dirty="0" smtClean="0">
              <a:hlinkClick r:id="rId2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052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Hálek prozaik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79894"/>
            <a:ext cx="8229600" cy="5841581"/>
          </a:xfrm>
        </p:spPr>
        <p:txBody>
          <a:bodyPr>
            <a:normAutofit/>
          </a:bodyPr>
          <a:lstStyle/>
          <a:p>
            <a:r>
              <a:rPr lang="cs-CZ" dirty="0" smtClean="0"/>
              <a:t>Psal povídky s vesnickou tematikou.</a:t>
            </a:r>
          </a:p>
          <a:p>
            <a:r>
              <a:rPr lang="cs-CZ" dirty="0" smtClean="0"/>
              <a:t>Zaměřoval se na kontrasty (vztahy rodičů </a:t>
            </a:r>
            <a:br>
              <a:rPr lang="cs-CZ" dirty="0" smtClean="0"/>
            </a:br>
            <a:r>
              <a:rPr lang="cs-CZ" dirty="0" smtClean="0"/>
              <a:t>a dětí, …). </a:t>
            </a:r>
          </a:p>
          <a:p>
            <a:r>
              <a:rPr lang="cs-CZ" dirty="0" smtClean="0"/>
              <a:t>Většina jeho povídek končí tragicky. Hálek zde kritizuje finanční vztahy a touhu po penězích. </a:t>
            </a:r>
          </a:p>
          <a:p>
            <a:r>
              <a:rPr lang="cs-CZ" dirty="0" smtClean="0"/>
              <a:t>Hlavním motivem </a:t>
            </a:r>
            <a:r>
              <a:rPr lang="cs-CZ" u="sng" dirty="0" smtClean="0"/>
              <a:t>je nutnost jednat a žít </a:t>
            </a:r>
            <a:br>
              <a:rPr lang="cs-CZ" u="sng" dirty="0" smtClean="0"/>
            </a:br>
            <a:r>
              <a:rPr lang="cs-CZ" u="sng" dirty="0" smtClean="0"/>
              <a:t>v souladu s přírodou</a:t>
            </a:r>
            <a:r>
              <a:rPr lang="cs-CZ" dirty="0" smtClean="0"/>
              <a:t> a to pro něj znamená posuzovat člověka podle jeho vnitřních hodnot. </a:t>
            </a:r>
          </a:p>
          <a:p>
            <a:r>
              <a:rPr lang="cs-CZ" dirty="0" smtClean="0"/>
              <a:t>Objevuje se v nich snaha vychovávat.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252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Hálek prozaik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7165"/>
            <a:ext cx="8229600" cy="5714309"/>
          </a:xfrm>
        </p:spPr>
        <p:txBody>
          <a:bodyPr>
            <a:normAutofit fontScale="92500" lnSpcReduction="10000"/>
          </a:bodyPr>
          <a:lstStyle/>
          <a:p>
            <a:r>
              <a:rPr lang="cs-CZ" u="sng" dirty="0" err="1" smtClean="0"/>
              <a:t>Muzikantská</a:t>
            </a:r>
            <a:r>
              <a:rPr lang="cs-CZ" u="sng" dirty="0" smtClean="0"/>
              <a:t> Liduška (1861) – </a:t>
            </a:r>
            <a:r>
              <a:rPr lang="cs-CZ" dirty="0" smtClean="0"/>
              <a:t>dílo pojednává </a:t>
            </a:r>
            <a:br>
              <a:rPr lang="cs-CZ" dirty="0" smtClean="0"/>
            </a:br>
            <a:r>
              <a:rPr lang="cs-CZ" dirty="0" smtClean="0"/>
              <a:t>o sociálních poměrech na vesnici, kde začínají vládnout peněžní vztahy a touha po bohatství. </a:t>
            </a:r>
            <a:endParaRPr lang="cs-CZ" dirty="0" smtClean="0">
              <a:hlinkClick r:id="rId2"/>
            </a:endParaRPr>
          </a:p>
          <a:p>
            <a:r>
              <a:rPr lang="cs-CZ" dirty="0" smtClean="0"/>
              <a:t>Na </a:t>
            </a:r>
            <a:r>
              <a:rPr lang="cs-CZ" dirty="0" err="1" smtClean="0"/>
              <a:t>vejminku</a:t>
            </a:r>
            <a:r>
              <a:rPr lang="cs-CZ" dirty="0" smtClean="0"/>
              <a:t> </a:t>
            </a:r>
          </a:p>
          <a:p>
            <a:r>
              <a:rPr lang="cs-CZ" u="sng" dirty="0" smtClean="0"/>
              <a:t>Na statku a v chaloupce (1871) – </a:t>
            </a:r>
            <a:r>
              <a:rPr lang="cs-CZ" dirty="0" smtClean="0"/>
              <a:t>protikladný obraz neradostného života na statku s čistou vyprahlostí a chamtivost bohatých versus idylické štěstí </a:t>
            </a:r>
            <a:endParaRPr lang="cs-CZ" dirty="0" smtClean="0">
              <a:hlinkClick r:id="rId3"/>
            </a:endParaRPr>
          </a:p>
          <a:p>
            <a:endParaRPr lang="cs-CZ" dirty="0" smtClean="0"/>
          </a:p>
          <a:p>
            <a:r>
              <a:rPr lang="cs-CZ" dirty="0" err="1" smtClean="0"/>
              <a:t>Poldík</a:t>
            </a:r>
            <a:r>
              <a:rPr lang="cs-CZ" dirty="0" smtClean="0"/>
              <a:t> </a:t>
            </a:r>
            <a:r>
              <a:rPr lang="cs-CZ" dirty="0" err="1" smtClean="0"/>
              <a:t>rumař</a:t>
            </a:r>
            <a:r>
              <a:rPr lang="cs-CZ" dirty="0" smtClean="0"/>
              <a:t> (1873) – psychologický obraz prostého člověka, který se stará o dítě svého soupeře v lásce. </a:t>
            </a:r>
          </a:p>
          <a:p>
            <a:pPr lvl="1"/>
            <a:endParaRPr lang="cs-CZ" i="1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927652"/>
          </a:xfrm>
        </p:spPr>
        <p:txBody>
          <a:bodyPr/>
          <a:lstStyle/>
          <a:p>
            <a:r>
              <a:rPr lang="cs-CZ" dirty="0" smtClean="0"/>
              <a:t>Hálek dramatik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02076"/>
            <a:ext cx="8229600" cy="4525963"/>
          </a:xfrm>
        </p:spPr>
        <p:txBody>
          <a:bodyPr/>
          <a:lstStyle/>
          <a:p>
            <a:r>
              <a:rPr lang="cs-CZ" dirty="0" smtClean="0"/>
              <a:t>Tyto divadelní hry jsou spíše básně, ale on je pojímal jako hry, nebyly úspěšné.</a:t>
            </a:r>
          </a:p>
          <a:p>
            <a:r>
              <a:rPr lang="cs-CZ" i="1" dirty="0" smtClean="0"/>
              <a:t>Carevič Alexej </a:t>
            </a:r>
          </a:p>
          <a:p>
            <a:r>
              <a:rPr lang="cs-CZ" i="1" dirty="0" smtClean="0"/>
              <a:t>Záviš z </a:t>
            </a:r>
            <a:r>
              <a:rPr lang="cs-CZ" i="1" dirty="0" err="1" smtClean="0"/>
              <a:t>Falkenštejna</a:t>
            </a:r>
            <a:r>
              <a:rPr lang="cs-CZ" i="1" dirty="0" smtClean="0"/>
              <a:t> </a:t>
            </a:r>
          </a:p>
          <a:p>
            <a:r>
              <a:rPr lang="cs-CZ" i="1" dirty="0" smtClean="0"/>
              <a:t>Král Rudolf </a:t>
            </a:r>
          </a:p>
          <a:p>
            <a:r>
              <a:rPr lang="cs-CZ" i="1" u="sng" dirty="0" smtClean="0"/>
              <a:t>Král </a:t>
            </a:r>
            <a:r>
              <a:rPr lang="cs-CZ" i="1" u="sng" dirty="0" err="1" smtClean="0"/>
              <a:t>Vukašín</a:t>
            </a:r>
            <a:r>
              <a:rPr lang="cs-CZ" i="1" u="sng" dirty="0" smtClean="0"/>
              <a:t> - zahájení činnosti Prozatímního divadla (1862) </a:t>
            </a:r>
          </a:p>
          <a:p>
            <a:r>
              <a:rPr lang="cs-CZ" i="1" dirty="0" err="1" smtClean="0"/>
              <a:t>Amnon</a:t>
            </a:r>
            <a:r>
              <a:rPr lang="cs-CZ" i="1" dirty="0" smtClean="0"/>
              <a:t> a Tamar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Večerní písně (1859)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878494" cy="4525963"/>
          </a:xfrm>
        </p:spPr>
        <p:txBody>
          <a:bodyPr>
            <a:noAutofit/>
          </a:bodyPr>
          <a:lstStyle/>
          <a:p>
            <a:r>
              <a:rPr lang="cs-CZ" sz="1800" dirty="0" smtClean="0"/>
              <a:t>Na nebi plno hvězdiček</a:t>
            </a:r>
          </a:p>
          <a:p>
            <a:r>
              <a:rPr lang="cs-CZ" sz="1800" dirty="0" smtClean="0"/>
              <a:t>jak z jara sedmikrásky,</a:t>
            </a:r>
          </a:p>
          <a:p>
            <a:r>
              <a:rPr lang="cs-CZ" sz="1800" dirty="0" smtClean="0"/>
              <a:t>ba na tom božím světě zde</a:t>
            </a:r>
          </a:p>
          <a:p>
            <a:r>
              <a:rPr lang="cs-CZ" sz="1800" dirty="0" smtClean="0"/>
              <a:t>má vše svou mluvu lásky.</a:t>
            </a:r>
          </a:p>
          <a:p>
            <a:endParaRPr lang="cs-CZ" sz="1800" dirty="0" smtClean="0"/>
          </a:p>
          <a:p>
            <a:r>
              <a:rPr lang="cs-CZ" sz="1800" dirty="0" smtClean="0"/>
              <a:t>Fialka plna vůně jest,</a:t>
            </a:r>
          </a:p>
          <a:p>
            <a:r>
              <a:rPr lang="cs-CZ" sz="1800" dirty="0" smtClean="0"/>
              <a:t>kalíšek rosou máčí,</a:t>
            </a:r>
          </a:p>
          <a:p>
            <a:r>
              <a:rPr lang="cs-CZ" sz="1800" dirty="0" smtClean="0"/>
              <a:t>a slavík, ten se nazpívá,</a:t>
            </a:r>
          </a:p>
          <a:p>
            <a:r>
              <a:rPr lang="cs-CZ" sz="1800" dirty="0" smtClean="0"/>
              <a:t>div hrdélko mu stačí.</a:t>
            </a:r>
          </a:p>
          <a:p>
            <a:endParaRPr lang="cs-CZ" sz="1800" dirty="0" smtClean="0"/>
          </a:p>
          <a:p>
            <a:r>
              <a:rPr lang="cs-CZ" sz="1800" dirty="0" smtClean="0"/>
              <a:t>Na nebi plno hvězdiček</a:t>
            </a:r>
          </a:p>
          <a:p>
            <a:r>
              <a:rPr lang="cs-CZ" sz="1800" dirty="0" smtClean="0"/>
              <a:t>v velebném světle kráčí,</a:t>
            </a:r>
          </a:p>
          <a:p>
            <a:r>
              <a:rPr lang="cs-CZ" sz="1800" dirty="0" smtClean="0"/>
              <a:t>a lidé tady na zemi – </a:t>
            </a:r>
          </a:p>
          <a:p>
            <a:r>
              <a:rPr lang="cs-CZ" sz="1800" dirty="0" smtClean="0"/>
              <a:t>ti zpívají a </a:t>
            </a:r>
            <a:r>
              <a:rPr lang="cs-CZ" sz="1800" dirty="0" err="1" smtClean="0"/>
              <a:t>pláčí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000" u="sng" dirty="0" smtClean="0"/>
              <a:t>Úkoly k ukázce:</a:t>
            </a:r>
          </a:p>
          <a:p>
            <a:r>
              <a:rPr lang="cs-CZ" sz="2000" dirty="0" smtClean="0"/>
              <a:t>1. Charakterizovat veršové schéma.</a:t>
            </a:r>
          </a:p>
          <a:p>
            <a:r>
              <a:rPr lang="cs-CZ" sz="2000" dirty="0" smtClean="0"/>
              <a:t>2. Najít přirovnání.</a:t>
            </a:r>
          </a:p>
          <a:p>
            <a:r>
              <a:rPr lang="cs-CZ" sz="2000" dirty="0" smtClean="0"/>
              <a:t>3. Najít personifikaci, vysvětlit smysl.</a:t>
            </a:r>
          </a:p>
          <a:p>
            <a:r>
              <a:rPr lang="cs-CZ" sz="2000" dirty="0" smtClean="0"/>
              <a:t>4. Vysvětlit použití spojky ba v první sloce.</a:t>
            </a:r>
          </a:p>
          <a:p>
            <a:r>
              <a:rPr lang="cs-CZ" sz="2000" dirty="0" smtClean="0"/>
              <a:t>5. Popsat emotivní ladění básně.</a:t>
            </a:r>
          </a:p>
          <a:p>
            <a:endParaRPr lang="cs-CZ" sz="1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Odkazy, literatura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Vítězslav Hálek.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2012-04-22]. Dostupné z: http://cs.wikipedia.org/wiki/V%C3%ADt%C4%9Bzslav_H%C3%A1lek</a:t>
            </a:r>
          </a:p>
          <a:p>
            <a:r>
              <a:rPr lang="cs-CZ" dirty="0" smtClean="0"/>
              <a:t>PROKOP, Vladimír. </a:t>
            </a:r>
            <a:r>
              <a:rPr lang="cs-CZ" i="1" dirty="0" smtClean="0"/>
              <a:t>Čítanka k Literatuře 19</a:t>
            </a:r>
            <a:r>
              <a:rPr lang="cs-CZ" i="1" smtClean="0"/>
              <a:t>. </a:t>
            </a:r>
            <a:r>
              <a:rPr lang="cs-CZ" i="1" smtClean="0"/>
              <a:t/>
            </a:r>
            <a:br>
              <a:rPr lang="cs-CZ" i="1" smtClean="0"/>
            </a:br>
            <a:r>
              <a:rPr lang="cs-CZ" i="1" smtClean="0"/>
              <a:t>a </a:t>
            </a:r>
            <a:r>
              <a:rPr lang="cs-CZ" i="1" dirty="0" smtClean="0"/>
              <a:t>počátku 20. století: (od romantiků po buřiče)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Sokolov: O.K.-Soft, 2003, 65 s.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106</TotalTime>
  <Words>573</Words>
  <Application>Microsoft Office PowerPoint</Application>
  <PresentationFormat>Předvádění na obrazovce (4:3)</PresentationFormat>
  <Paragraphs>117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PREZENTACE_VOSHK_logolinkEU</vt:lpstr>
      <vt:lpstr>Vítězslav Hálek</vt:lpstr>
      <vt:lpstr>Tento učební materiál vznikl za podpory OPVK 1.5</vt:lpstr>
      <vt:lpstr>Vítězslav Hálek</vt:lpstr>
      <vt:lpstr>Vítězslav Hálek</vt:lpstr>
      <vt:lpstr>Život</vt:lpstr>
      <vt:lpstr>Život</vt:lpstr>
      <vt:lpstr>Hálek básník</vt:lpstr>
      <vt:lpstr>Hálek básník</vt:lpstr>
      <vt:lpstr>Hálek prozaik</vt:lpstr>
      <vt:lpstr>Hálek prozaik</vt:lpstr>
      <vt:lpstr>Hálek dramatik</vt:lpstr>
      <vt:lpstr>Večerní písně (1859)</vt:lpstr>
      <vt:lpstr>Odkazy, literatura</vt:lpstr>
    </vt:vector>
  </TitlesOfParts>
  <Company>hk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Vítězslav Hálek</dc:title>
  <dc:creator>vos sos hk</dc:creator>
  <cp:lastModifiedBy>An</cp:lastModifiedBy>
  <cp:revision>18</cp:revision>
  <dcterms:created xsi:type="dcterms:W3CDTF">2012-04-24T11:11:35Z</dcterms:created>
  <dcterms:modified xsi:type="dcterms:W3CDTF">2013-05-28T11:18:46Z</dcterms:modified>
</cp:coreProperties>
</file>