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78" r:id="rId3"/>
    <p:sldId id="279" r:id="rId4"/>
    <p:sldId id="284" r:id="rId5"/>
    <p:sldId id="283" r:id="rId6"/>
    <p:sldId id="281" r:id="rId7"/>
    <p:sldId id="285" r:id="rId8"/>
    <p:sldId id="286" r:id="rId9"/>
    <p:sldId id="287" r:id="rId10"/>
    <p:sldId id="27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FF"/>
    <a:srgbClr val="FFDB6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00" autoAdjust="0"/>
    <p:restoredTop sz="94660"/>
  </p:normalViewPr>
  <p:slideViewPr>
    <p:cSldViewPr>
      <p:cViewPr varScale="1">
        <p:scale>
          <a:sx n="47" d="100"/>
          <a:sy n="47" d="100"/>
        </p:scale>
        <p:origin x="-475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44816-521A-41ED-A098-A162B0D4FB5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44816-521A-41ED-A098-A162B0D4FB5A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419A1-DE69-4FD4-B09C-20A4576AEB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y-jazyk.cz/citanka/vaclav-havel/audience.html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Komunikační strategie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  <a:ea typeface="+mj-ea"/>
                <a:cs typeface="+mj-cs"/>
              </a:rPr>
            </a:br>
            <a:r>
              <a:rPr lang="cs-CZ" sz="2000" dirty="0" smtClean="0">
                <a:latin typeface="Comic Sans MS" pitchFamily="66" charset="0"/>
                <a:ea typeface="+mj-ea"/>
                <a:cs typeface="+mj-cs"/>
              </a:rPr>
              <a:t>5. 2. 2013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mic Sans MS" pitchFamily="66" charset="0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Tento učební materiál vznikl za podpory OPVK 1.5</a:t>
            </a:r>
            <a:endParaRPr lang="cs-CZ" sz="2800" dirty="0">
              <a:latin typeface="Comic Sans MS" pitchFamily="66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395536" y="1412776"/>
          <a:ext cx="8280919" cy="4824536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3195927"/>
                <a:gridCol w="5084992"/>
              </a:tblGrid>
              <a:tr h="487792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CZECH SALES ACADEMY Hradec Králové – VOŠ a SOŠ s.r.o.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CZ 1.07/1.5.00/34.0314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Moderní</a:t>
                      </a:r>
                      <a:r>
                        <a:rPr lang="cs-CZ" sz="1400" baseline="0" dirty="0" smtClean="0">
                          <a:latin typeface="Comic Sans MS" pitchFamily="66" charset="0"/>
                        </a:rPr>
                        <a:t> škola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CSA_OPVK15_073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Český jazyk a literatura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Komunikace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Komunikační</a:t>
                      </a:r>
                      <a:r>
                        <a:rPr lang="cs-CZ" sz="1400" baseline="0" dirty="0" smtClean="0">
                          <a:latin typeface="Comic Sans MS" pitchFamily="66" charset="0"/>
                        </a:rPr>
                        <a:t> strategie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Mgr. Hana </a:t>
                      </a:r>
                      <a:r>
                        <a:rPr lang="cs-CZ" sz="1400" dirty="0" err="1" smtClean="0">
                          <a:latin typeface="Comic Sans MS" pitchFamily="66" charset="0"/>
                        </a:rPr>
                        <a:t>Voralová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5.</a:t>
                      </a:r>
                      <a:r>
                        <a:rPr lang="cs-CZ" sz="1400" baseline="0" dirty="0" smtClean="0">
                          <a:latin typeface="Comic Sans MS" pitchFamily="66" charset="0"/>
                        </a:rPr>
                        <a:t> 2. 2013, 4A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20 min.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1563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PC, </a:t>
                      </a:r>
                      <a:r>
                        <a:rPr lang="cs-CZ" sz="1400" dirty="0" err="1" smtClean="0">
                          <a:latin typeface="Comic Sans MS" pitchFamily="66" charset="0"/>
                        </a:rPr>
                        <a:t>flash</a:t>
                      </a:r>
                      <a:r>
                        <a:rPr lang="cs-CZ" sz="1400" dirty="0" smtClean="0">
                          <a:latin typeface="Comic Sans MS" pitchFamily="66" charset="0"/>
                        </a:rPr>
                        <a:t> disk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95357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omic Sans MS" pitchFamily="66" charset="0"/>
                        </a:rPr>
                        <a:t>Seznámení</a:t>
                      </a:r>
                      <a:r>
                        <a:rPr lang="cs-CZ" sz="1400" baseline="0" dirty="0" smtClean="0">
                          <a:latin typeface="Comic Sans MS" pitchFamily="66" charset="0"/>
                        </a:rPr>
                        <a:t> žáků s různými typy komunikačních strategií a způsoby jejich využití.</a:t>
                      </a:r>
                      <a:endParaRPr lang="cs-CZ" sz="14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Komunikační strategie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cs-CZ" sz="3600" u="sng" dirty="0" smtClean="0">
              <a:latin typeface="Comic Sans MS" pitchFamily="66" charset="0"/>
            </a:endParaRPr>
          </a:p>
          <a:p>
            <a:pPr algn="ctr"/>
            <a:r>
              <a:rPr lang="cs-CZ" sz="3600" u="sng" dirty="0" smtClean="0">
                <a:latin typeface="Comic Sans MS" pitchFamily="66" charset="0"/>
              </a:rPr>
              <a:t>pomáhají mluvčím dosahovat jejich záměrů</a:t>
            </a:r>
          </a:p>
          <a:p>
            <a:pPr algn="ctr"/>
            <a:r>
              <a:rPr lang="cs-CZ" sz="3600" u="sng" dirty="0" smtClean="0">
                <a:latin typeface="Comic Sans MS" pitchFamily="66" charset="0"/>
              </a:rPr>
              <a:t>pozitivní komunikace</a:t>
            </a:r>
            <a:r>
              <a:rPr lang="cs-CZ" sz="3600" dirty="0" smtClean="0">
                <a:latin typeface="Comic Sans MS" pitchFamily="66" charset="0"/>
              </a:rPr>
              <a:t> je založená na </a:t>
            </a:r>
            <a:r>
              <a:rPr lang="cs-CZ" sz="3600" u="sng" dirty="0" smtClean="0">
                <a:latin typeface="Comic Sans MS" pitchFamily="66" charset="0"/>
              </a:rPr>
              <a:t>spolupráci s partnery</a:t>
            </a:r>
          </a:p>
          <a:p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Komunikační strategie-typy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500" b="1" u="sng" dirty="0" smtClean="0">
                <a:latin typeface="Comic Sans MS" pitchFamily="66" charset="0"/>
              </a:rPr>
              <a:t>strategie kooperativní</a:t>
            </a:r>
            <a:r>
              <a:rPr lang="cs-CZ" sz="3500" dirty="0" smtClean="0">
                <a:latin typeface="Comic Sans MS" pitchFamily="66" charset="0"/>
              </a:rPr>
              <a:t>: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latin typeface="Comic Sans MS" pitchFamily="66" charset="0"/>
              </a:rPr>
              <a:t>pravidlo kvantity </a:t>
            </a:r>
            <a:r>
              <a:rPr lang="cs-CZ" dirty="0" smtClean="0">
                <a:latin typeface="Comic Sans MS" pitchFamily="66" charset="0"/>
              </a:rPr>
              <a:t>– nemluvit moc a nemluvit málo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latin typeface="Comic Sans MS" pitchFamily="66" charset="0"/>
              </a:rPr>
              <a:t>pravidlo kvality </a:t>
            </a:r>
            <a:r>
              <a:rPr lang="cs-CZ" dirty="0" smtClean="0">
                <a:latin typeface="Comic Sans MS" pitchFamily="66" charset="0"/>
              </a:rPr>
              <a:t>– mluvit pouze o podložených informacích, nelhat a nevymýšlet si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latin typeface="Comic Sans MS" pitchFamily="66" charset="0"/>
              </a:rPr>
              <a:t>pravidlo relevance </a:t>
            </a:r>
            <a:r>
              <a:rPr lang="cs-CZ" dirty="0" smtClean="0">
                <a:latin typeface="Comic Sans MS" pitchFamily="66" charset="0"/>
              </a:rPr>
              <a:t>– mluvit pouze o tom, co je v dané situaci vhodné a důležité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latin typeface="Comic Sans MS" pitchFamily="66" charset="0"/>
              </a:rPr>
              <a:t>pravidlo způsobu </a:t>
            </a:r>
            <a:r>
              <a:rPr lang="cs-CZ" dirty="0" smtClean="0">
                <a:latin typeface="Comic Sans MS" pitchFamily="66" charset="0"/>
              </a:rPr>
              <a:t>– způsob formulování projevu, vyžaduje jasnost, srozumitelnost, vhodné jazykové prostředky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332656"/>
            <a:ext cx="9144000" cy="67095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SLÁDEK:</a:t>
            </a:r>
            <a:r>
              <a:rPr lang="cs-CZ" sz="2000" dirty="0" smtClean="0"/>
              <a:t> Tak hele: já jednoho z těch, co sem za mnou kvůli tobě </a:t>
            </a:r>
            <a:r>
              <a:rPr lang="cs-CZ" sz="2000" dirty="0" err="1" smtClean="0"/>
              <a:t>choděj</a:t>
            </a:r>
            <a:r>
              <a:rPr lang="cs-CZ" sz="2000" dirty="0" smtClean="0"/>
              <a:t>, znám - ještě ze školy, víš - je to můj </a:t>
            </a:r>
            <a:r>
              <a:rPr lang="cs-CZ" sz="2000" dirty="0" err="1" smtClean="0"/>
              <a:t>dobrej</a:t>
            </a:r>
            <a:r>
              <a:rPr lang="cs-CZ" sz="2000" dirty="0" smtClean="0"/>
              <a:t> </a:t>
            </a:r>
            <a:r>
              <a:rPr lang="cs-CZ" sz="2000" dirty="0" err="1" smtClean="0"/>
              <a:t>známej</a:t>
            </a:r>
            <a:r>
              <a:rPr lang="cs-CZ" sz="2000" dirty="0" smtClean="0"/>
              <a:t> - </a:t>
            </a:r>
            <a:r>
              <a:rPr lang="cs-CZ" sz="2000" dirty="0" err="1" smtClean="0"/>
              <a:t>nějakej</a:t>
            </a:r>
            <a:r>
              <a:rPr lang="cs-CZ" sz="2000" dirty="0" smtClean="0"/>
              <a:t> Tonda Mašků - celkem solidní kluk, mně aspoň jde na ruku -</a:t>
            </a:r>
            <a:br>
              <a:rPr lang="cs-CZ" sz="2000" dirty="0" smtClean="0"/>
            </a:br>
            <a:r>
              <a:rPr lang="cs-CZ" sz="2000" b="1" dirty="0" smtClean="0"/>
              <a:t>VANĚK:</a:t>
            </a:r>
            <a:r>
              <a:rPr lang="cs-CZ" sz="2000" dirty="0" smtClean="0"/>
              <a:t> Tak to máte dobré -</a:t>
            </a:r>
            <a:br>
              <a:rPr lang="cs-CZ" sz="2000" dirty="0" smtClean="0"/>
            </a:br>
            <a:r>
              <a:rPr lang="cs-CZ" sz="2000" b="1" dirty="0" smtClean="0"/>
              <a:t>SLÁDEK:</a:t>
            </a:r>
            <a:r>
              <a:rPr lang="cs-CZ" sz="2000" dirty="0" smtClean="0"/>
              <a:t> Ne zas, že by on měl </a:t>
            </a:r>
            <a:r>
              <a:rPr lang="cs-CZ" sz="2000" dirty="0" err="1" smtClean="0"/>
              <a:t>nějakej</a:t>
            </a:r>
            <a:r>
              <a:rPr lang="cs-CZ" sz="2000" dirty="0" smtClean="0"/>
              <a:t> </a:t>
            </a:r>
            <a:r>
              <a:rPr lang="cs-CZ" sz="2000" dirty="0" err="1" smtClean="0"/>
              <a:t>velkej</a:t>
            </a:r>
            <a:r>
              <a:rPr lang="cs-CZ" sz="2000" dirty="0" smtClean="0"/>
              <a:t> vliv - to zas nemá - ale už dvakrát mi v něčem píchnul - a já nevím, kdy ho zas budu potřebovat - a mimoto je to, jak říkám, fakt docela solidní kluk - takže já prostě - no zkrátka - já ho prostě </a:t>
            </a:r>
            <a:r>
              <a:rPr lang="cs-CZ" sz="2000" dirty="0" err="1" smtClean="0"/>
              <a:t>nemoh</a:t>
            </a:r>
            <a:r>
              <a:rPr lang="cs-CZ" sz="2000" dirty="0" smtClean="0"/>
              <a:t> vyšplouchnout, chápeš?</a:t>
            </a:r>
            <a:br>
              <a:rPr lang="cs-CZ" sz="2000" dirty="0" smtClean="0"/>
            </a:br>
            <a:r>
              <a:rPr lang="cs-CZ" sz="2000" b="1" dirty="0" smtClean="0"/>
              <a:t>VANĚK:</a:t>
            </a:r>
            <a:r>
              <a:rPr lang="cs-CZ" sz="2000" dirty="0" smtClean="0"/>
              <a:t> Chápu -</a:t>
            </a:r>
            <a:br>
              <a:rPr lang="cs-CZ" sz="2000" dirty="0" smtClean="0"/>
            </a:br>
            <a:r>
              <a:rPr lang="cs-CZ" sz="2000" dirty="0" smtClean="0"/>
              <a:t>(</a:t>
            </a:r>
            <a:r>
              <a:rPr lang="cs-CZ" sz="2000" i="1" dirty="0" smtClean="0"/>
              <a:t>pauza)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SLÁDEK:</a:t>
            </a:r>
            <a:r>
              <a:rPr lang="cs-CZ" sz="2000" dirty="0" smtClean="0"/>
              <a:t> No - co koukáš?</a:t>
            </a:r>
            <a:br>
              <a:rPr lang="cs-CZ" sz="2000" dirty="0" smtClean="0"/>
            </a:br>
            <a:r>
              <a:rPr lang="cs-CZ" sz="2000" b="1" dirty="0" smtClean="0"/>
              <a:t>VANĚK:</a:t>
            </a:r>
            <a:r>
              <a:rPr lang="cs-CZ" sz="2000" dirty="0" smtClean="0"/>
              <a:t> Já nekoukám -</a:t>
            </a:r>
            <a:br>
              <a:rPr lang="cs-CZ" sz="2000" dirty="0" smtClean="0"/>
            </a:br>
            <a:r>
              <a:rPr lang="cs-CZ" sz="2000" b="1" dirty="0" smtClean="0"/>
              <a:t>SLÁDEK:</a:t>
            </a:r>
            <a:r>
              <a:rPr lang="cs-CZ" sz="2000" dirty="0" smtClean="0"/>
              <a:t> Nepovídej, já vím dobře, co si myslíš! Jenomže ty zřejmě nevíš, že kdybych jim to neslíbil já, našli by si </a:t>
            </a:r>
            <a:r>
              <a:rPr lang="cs-CZ" sz="2000" dirty="0" err="1" smtClean="0"/>
              <a:t>jinýho</a:t>
            </a:r>
            <a:r>
              <a:rPr lang="cs-CZ" sz="2000" dirty="0" smtClean="0"/>
              <a:t>, a to by bylo horší, protože by to zaručeně nebyl nikdo tak </a:t>
            </a:r>
            <a:r>
              <a:rPr lang="cs-CZ" sz="2000" dirty="0" err="1" smtClean="0"/>
              <a:t>férovej</a:t>
            </a:r>
            <a:r>
              <a:rPr lang="cs-CZ" sz="2000" dirty="0" smtClean="0"/>
              <a:t> jako já! Já jsem totiž rovnej, na rozdíl od </a:t>
            </a:r>
            <a:r>
              <a:rPr lang="cs-CZ" sz="2000" dirty="0" err="1" smtClean="0"/>
              <a:t>jinejch</a:t>
            </a:r>
            <a:r>
              <a:rPr lang="cs-CZ" sz="2000" dirty="0" smtClean="0"/>
              <a:t>, já už mám prostě takovou mentalitu - i dnes! A to je tvá jediná klika, jestli to chceš vědět! Lidi jsou totiž velký svině! Velký! Anebo si snad myslíš, že by se tu našel </a:t>
            </a:r>
            <a:r>
              <a:rPr lang="cs-CZ" sz="2000" dirty="0" err="1" smtClean="0"/>
              <a:t>druhej</a:t>
            </a:r>
            <a:r>
              <a:rPr lang="cs-CZ" sz="2000" dirty="0" smtClean="0"/>
              <a:t> </a:t>
            </a:r>
            <a:r>
              <a:rPr lang="cs-CZ" sz="2000" dirty="0" err="1" smtClean="0"/>
              <a:t>takovej</a:t>
            </a:r>
            <a:r>
              <a:rPr lang="cs-CZ" sz="2000" dirty="0" smtClean="0"/>
              <a:t> vůl, </a:t>
            </a:r>
            <a:r>
              <a:rPr lang="cs-CZ" sz="2000" dirty="0" err="1" smtClean="0"/>
              <a:t>kterej</a:t>
            </a:r>
            <a:r>
              <a:rPr lang="cs-CZ" sz="2000" dirty="0" smtClean="0"/>
              <a:t> by ti to celý takhle vyklopil? Ty máš představy jak </a:t>
            </a:r>
            <a:r>
              <a:rPr lang="cs-CZ" sz="2000" dirty="0" err="1" smtClean="0"/>
              <a:t>malej</a:t>
            </a:r>
            <a:r>
              <a:rPr lang="cs-CZ" sz="2000" dirty="0" smtClean="0"/>
              <a:t> Jarda! Kde si myslíš, že žiješ?</a:t>
            </a:r>
            <a:br>
              <a:rPr lang="cs-CZ" sz="2000" dirty="0" smtClean="0"/>
            </a:br>
            <a:r>
              <a:rPr lang="cs-CZ" sz="2000" b="1" dirty="0" smtClean="0"/>
              <a:t>VANĚK:</a:t>
            </a:r>
            <a:r>
              <a:rPr lang="cs-CZ" sz="2000" dirty="0" smtClean="0"/>
              <a:t> Já vaši upřímnost samozřejmě oceňuji -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sz="1400" dirty="0" smtClean="0"/>
              <a:t>Tento text byl zkopírován ze serveru: </a:t>
            </a:r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cesky</a:t>
            </a:r>
            <a:r>
              <a:rPr lang="cs-CZ" sz="1400" dirty="0" smtClean="0">
                <a:hlinkClick r:id="rId2"/>
              </a:rPr>
              <a:t>-jazyk.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citanka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vaclav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havel</a:t>
            </a:r>
            <a:r>
              <a:rPr lang="cs-CZ" sz="1400" dirty="0" smtClean="0">
                <a:hlinkClick r:id="rId2"/>
              </a:rPr>
              <a:t>/audience.</a:t>
            </a:r>
            <a:r>
              <a:rPr lang="cs-CZ" sz="1400" dirty="0" err="1" smtClean="0">
                <a:hlinkClick r:id="rId2"/>
              </a:rPr>
              <a:t>html</a:t>
            </a:r>
            <a:r>
              <a:rPr lang="cs-CZ" sz="1400" dirty="0" smtClean="0">
                <a:hlinkClick r:id="rId2"/>
              </a:rPr>
              <a:t>#ixzz2WqDTnH3R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Komunikační strategie-typy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>
                <a:latin typeface="Comic Sans MS" pitchFamily="66" charset="0"/>
              </a:rPr>
              <a:t>strategie zdvořilostní</a:t>
            </a:r>
            <a:r>
              <a:rPr lang="cs-CZ" b="1" dirty="0" smtClean="0">
                <a:latin typeface="Comic Sans MS" pitchFamily="66" charset="0"/>
              </a:rPr>
              <a:t>: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	Při zdvořilé komunikaci bychom měli dodržovat tyto zásady:</a:t>
            </a:r>
          </a:p>
          <a:p>
            <a:pPr algn="ctr">
              <a:buFontTx/>
              <a:buChar char="-"/>
            </a:pPr>
            <a:r>
              <a:rPr lang="cs-CZ" b="1" dirty="0" smtClean="0">
                <a:latin typeface="Comic Sans MS" pitchFamily="66" charset="0"/>
              </a:rPr>
              <a:t>zásada taktu a velkorysosti</a:t>
            </a:r>
          </a:p>
          <a:p>
            <a:pPr algn="ctr">
              <a:buFontTx/>
              <a:buChar char="-"/>
            </a:pPr>
            <a:r>
              <a:rPr lang="cs-CZ" b="1" dirty="0" smtClean="0">
                <a:latin typeface="Comic Sans MS" pitchFamily="66" charset="0"/>
              </a:rPr>
              <a:t>zásada uznání a skromnosti</a:t>
            </a:r>
          </a:p>
          <a:p>
            <a:pPr algn="ctr">
              <a:buFontTx/>
              <a:buChar char="-"/>
            </a:pPr>
            <a:r>
              <a:rPr lang="cs-CZ" b="1" dirty="0" smtClean="0">
                <a:latin typeface="Comic Sans MS" pitchFamily="66" charset="0"/>
              </a:rPr>
              <a:t>zásada shody a sympatie</a:t>
            </a:r>
          </a:p>
          <a:p>
            <a:pPr algn="ctr">
              <a:buFontTx/>
              <a:buChar char="-"/>
            </a:pPr>
            <a:r>
              <a:rPr lang="cs-CZ" b="1" dirty="0" smtClean="0">
                <a:latin typeface="Comic Sans MS" pitchFamily="66" charset="0"/>
              </a:rPr>
              <a:t>zásada chování hostitele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Zdvořilostní strategie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>
                <a:latin typeface="Comic Sans MS" pitchFamily="66" charset="0"/>
              </a:rPr>
              <a:t>Vyjádřete zdvořileji</a:t>
            </a:r>
            <a:r>
              <a:rPr lang="cs-CZ" b="1" dirty="0" smtClean="0">
                <a:latin typeface="Comic Sans MS" pitchFamily="66" charset="0"/>
              </a:rPr>
              <a:t>:</a:t>
            </a:r>
          </a:p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Dojdi nakoupit!</a:t>
            </a:r>
          </a:p>
          <a:p>
            <a:r>
              <a:rPr lang="cs-CZ" dirty="0" smtClean="0">
                <a:latin typeface="Comic Sans MS" pitchFamily="66" charset="0"/>
              </a:rPr>
              <a:t>Zavři okno!</a:t>
            </a:r>
          </a:p>
          <a:p>
            <a:r>
              <a:rPr lang="cs-CZ" dirty="0" smtClean="0">
                <a:latin typeface="Comic Sans MS" pitchFamily="66" charset="0"/>
              </a:rPr>
              <a:t>Vrať se včas!</a:t>
            </a:r>
          </a:p>
          <a:p>
            <a:r>
              <a:rPr lang="cs-CZ" dirty="0" smtClean="0">
                <a:latin typeface="Comic Sans MS" pitchFamily="66" charset="0"/>
              </a:rPr>
              <a:t>Umyj to nádobí!</a:t>
            </a:r>
          </a:p>
          <a:p>
            <a:r>
              <a:rPr lang="cs-CZ" dirty="0" smtClean="0">
                <a:latin typeface="Comic Sans MS" pitchFamily="66" charset="0"/>
              </a:rPr>
              <a:t>Vyplňte ten formulář celý!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Uvádějte podobné příklady:</a:t>
            </a:r>
          </a:p>
          <a:p>
            <a:pPr>
              <a:buNone/>
            </a:pPr>
            <a:r>
              <a:rPr lang="cs-CZ" b="1" dirty="0" smtClean="0">
                <a:latin typeface="Comic Sans MS" pitchFamily="66" charset="0"/>
              </a:rPr>
              <a:t>…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Další typy komunikačních strategií</a:t>
            </a:r>
            <a:endParaRPr lang="cs-CZ" sz="36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strategie agresivní </a:t>
            </a:r>
            <a:r>
              <a:rPr lang="cs-CZ" dirty="0" smtClean="0">
                <a:latin typeface="Comic Sans MS" pitchFamily="66" charset="0"/>
              </a:rPr>
              <a:t>– často nátlaková, bezohledná a nezdvořilá</a:t>
            </a:r>
          </a:p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  <a:p>
            <a:r>
              <a:rPr lang="cs-CZ" b="1" dirty="0" smtClean="0">
                <a:latin typeface="Comic Sans MS" pitchFamily="66" charset="0"/>
              </a:rPr>
              <a:t>strategie konfliktní </a:t>
            </a:r>
            <a:r>
              <a:rPr lang="cs-CZ" dirty="0" smtClean="0">
                <a:latin typeface="Comic Sans MS" pitchFamily="66" charset="0"/>
              </a:rPr>
              <a:t>– nejsou tak nápadné a hlučné, nejsou však kultivované a často se dotýkají citlivých míst komunikačních protějšků (</a:t>
            </a:r>
            <a:r>
              <a:rPr lang="cs-CZ" i="1" dirty="0" smtClean="0">
                <a:latin typeface="Comic Sans MS" pitchFamily="66" charset="0"/>
              </a:rPr>
              <a:t>př. politické debaty</a:t>
            </a:r>
            <a:r>
              <a:rPr lang="cs-CZ" dirty="0" smtClean="0">
                <a:latin typeface="Comic Sans MS" pitchFamily="66" charset="0"/>
              </a:rPr>
              <a:t>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Další typy komunikačních strategií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latin typeface="Comic Sans MS" pitchFamily="66" charset="0"/>
              </a:rPr>
              <a:t>strategie manipulativní </a:t>
            </a:r>
            <a:r>
              <a:rPr lang="cs-CZ" dirty="0" smtClean="0">
                <a:latin typeface="Comic Sans MS" pitchFamily="66" charset="0"/>
              </a:rPr>
              <a:t>– mluvčí se snaží svůj protějšek přesvědčit o něčem, co není v posluchačově zájmu (</a:t>
            </a:r>
            <a:r>
              <a:rPr lang="cs-CZ" i="1" dirty="0" smtClean="0">
                <a:latin typeface="Comic Sans MS" pitchFamily="66" charset="0"/>
              </a:rPr>
              <a:t>př. média, reklama, politika</a:t>
            </a:r>
            <a:r>
              <a:rPr lang="cs-CZ" dirty="0" smtClean="0">
                <a:latin typeface="Comic Sans MS" pitchFamily="66" charset="0"/>
              </a:rPr>
              <a:t>)</a:t>
            </a:r>
          </a:p>
          <a:p>
            <a:r>
              <a:rPr lang="cs-CZ" b="1" dirty="0" smtClean="0">
                <a:latin typeface="Comic Sans MS" pitchFamily="66" charset="0"/>
              </a:rPr>
              <a:t>strategie kompromisní</a:t>
            </a:r>
          </a:p>
          <a:p>
            <a:r>
              <a:rPr lang="cs-CZ" b="1" dirty="0" smtClean="0">
                <a:latin typeface="Comic Sans MS" pitchFamily="66" charset="0"/>
              </a:rPr>
              <a:t>strategie asertivní</a:t>
            </a:r>
            <a:r>
              <a:rPr lang="cs-CZ" dirty="0" smtClean="0">
                <a:latin typeface="Comic Sans MS" pitchFamily="66" charset="0"/>
              </a:rPr>
              <a:t> – mezi agresivní a pasivní komunikací, založená na principu prosazení vlastního názoru zdvořilou formou (</a:t>
            </a:r>
            <a:r>
              <a:rPr lang="cs-CZ" i="1" dirty="0" smtClean="0">
                <a:latin typeface="Comic Sans MS" pitchFamily="66" charset="0"/>
              </a:rPr>
              <a:t>př. pracovní pohovor</a:t>
            </a:r>
            <a:r>
              <a:rPr lang="cs-CZ" dirty="0" smtClean="0">
                <a:latin typeface="Comic Sans MS" pitchFamily="66" charset="0"/>
              </a:rPr>
              <a:t>)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Zdroje a literatura</a:t>
            </a:r>
            <a:r>
              <a:rPr lang="cs-CZ" dirty="0" smtClean="0">
                <a:latin typeface="Comic Sans MS" pitchFamily="66" charset="0"/>
              </a:rPr>
              <a:t>: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i="1" dirty="0" smtClean="0"/>
              <a:t>	</a:t>
            </a:r>
            <a:r>
              <a:rPr lang="cs-CZ" sz="2400" dirty="0" smtClean="0">
                <a:latin typeface="Comic Sans MS" pitchFamily="66" charset="0"/>
              </a:rPr>
              <a:t>Kostečka, J. </a:t>
            </a:r>
            <a:r>
              <a:rPr lang="cs-CZ" sz="2400" i="1" dirty="0" smtClean="0">
                <a:latin typeface="Comic Sans MS" pitchFamily="66" charset="0"/>
              </a:rPr>
              <a:t>Český jazyk pro 4. ročník gymnázií</a:t>
            </a:r>
            <a:r>
              <a:rPr lang="cs-CZ" sz="2400" dirty="0" smtClean="0">
                <a:latin typeface="Comic Sans MS" pitchFamily="66" charset="0"/>
              </a:rPr>
              <a:t>. Praha : SPN, 2007.</a:t>
            </a:r>
            <a:endParaRPr lang="cs-CZ" i="1" dirty="0" smtClean="0"/>
          </a:p>
          <a:p>
            <a:pPr algn="just">
              <a:buNone/>
            </a:pPr>
            <a:r>
              <a:rPr lang="cs-CZ" sz="2400" i="1" dirty="0" smtClean="0">
                <a:latin typeface="Comic Sans MS" pitchFamily="66" charset="0"/>
              </a:rPr>
              <a:t>	Odmaturuj z českého jazyka</a:t>
            </a:r>
            <a:r>
              <a:rPr lang="cs-CZ" sz="2400" dirty="0" smtClean="0">
                <a:latin typeface="Comic Sans MS" pitchFamily="66" charset="0"/>
              </a:rPr>
              <a:t>. Brno : </a:t>
            </a:r>
            <a:r>
              <a:rPr lang="cs-CZ" sz="2400" dirty="0" err="1" smtClean="0">
                <a:latin typeface="Comic Sans MS" pitchFamily="66" charset="0"/>
              </a:rPr>
              <a:t>Didaktis</a:t>
            </a:r>
            <a:r>
              <a:rPr lang="cs-CZ" sz="2400" dirty="0" smtClean="0">
                <a:latin typeface="Comic Sans MS" pitchFamily="66" charset="0"/>
              </a:rPr>
              <a:t>, s. r. o., 2002. ISBN 80-86285-36-7.</a:t>
            </a:r>
          </a:p>
          <a:p>
            <a:pPr algn="just">
              <a:buNone/>
            </a:pPr>
            <a:r>
              <a:rPr lang="cs-CZ" sz="2400" i="1" dirty="0" smtClean="0">
                <a:latin typeface="Comic Sans MS" pitchFamily="66" charset="0"/>
              </a:rPr>
              <a:t>	Český jazyk a komunikace pro střední školy : komplexní opakování a příprava k maturitě</a:t>
            </a:r>
            <a:r>
              <a:rPr lang="cs-CZ" sz="2400" dirty="0" smtClean="0">
                <a:latin typeface="Comic Sans MS" pitchFamily="66" charset="0"/>
              </a:rPr>
              <a:t>. Brno : </a:t>
            </a:r>
            <a:r>
              <a:rPr lang="cs-CZ" sz="2400" dirty="0" err="1" smtClean="0">
                <a:latin typeface="Comic Sans MS" pitchFamily="66" charset="0"/>
              </a:rPr>
              <a:t>Diadaktis</a:t>
            </a:r>
            <a:r>
              <a:rPr lang="cs-CZ" sz="2400" dirty="0" smtClean="0">
                <a:latin typeface="Comic Sans MS" pitchFamily="66" charset="0"/>
              </a:rPr>
              <a:t>, s. r. o., 2013. ISBN 978-80-7358-201-2.</a:t>
            </a:r>
          </a:p>
          <a:p>
            <a:pPr algn="just">
              <a:buNone/>
            </a:pPr>
            <a:r>
              <a:rPr lang="cs-CZ" sz="2400" dirty="0" smtClean="0">
                <a:latin typeface="Comic Sans MS" pitchFamily="66" charset="0"/>
              </a:rPr>
              <a:t>	Hoffmannová, J. a kol. </a:t>
            </a:r>
            <a:r>
              <a:rPr lang="cs-CZ" sz="2400" i="1" dirty="0" smtClean="0">
                <a:latin typeface="Comic Sans MS" pitchFamily="66" charset="0"/>
              </a:rPr>
              <a:t>Komunikace a sloh : učebnice českého jazyka pro střední školy</a:t>
            </a:r>
            <a:r>
              <a:rPr lang="cs-CZ" sz="2400" dirty="0" smtClean="0">
                <a:latin typeface="Comic Sans MS" pitchFamily="66" charset="0"/>
              </a:rPr>
              <a:t>. Praha : </a:t>
            </a:r>
            <a:r>
              <a:rPr lang="cs-CZ" sz="2400" dirty="0" err="1" smtClean="0">
                <a:latin typeface="Comic Sans MS" pitchFamily="66" charset="0"/>
              </a:rPr>
              <a:t>Fraus</a:t>
            </a:r>
            <a:r>
              <a:rPr lang="cs-CZ" sz="2400" dirty="0" smtClean="0">
                <a:latin typeface="Comic Sans MS" pitchFamily="66" charset="0"/>
              </a:rPr>
              <a:t>, 2009. ISBN 978-80-7238-780-9.</a:t>
            </a:r>
          </a:p>
          <a:p>
            <a:pPr>
              <a:buNone/>
            </a:pP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785</TotalTime>
  <Words>358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Komunikační strategie</vt:lpstr>
      <vt:lpstr>Tento učební materiál vznikl za podpory OPVK 1.5</vt:lpstr>
      <vt:lpstr>Komunikační strategie</vt:lpstr>
      <vt:lpstr>Komunikační strategie-typy</vt:lpstr>
      <vt:lpstr>Snímek 5</vt:lpstr>
      <vt:lpstr>Komunikační strategie-typy</vt:lpstr>
      <vt:lpstr>Zdvořilostní strategie</vt:lpstr>
      <vt:lpstr>Další typy komunikačních strategií</vt:lpstr>
      <vt:lpstr>Další typy komunikačních strategií</vt:lpstr>
      <vt:lpstr>Zdroje a literatura:</vt:lpstr>
    </vt:vector>
  </TitlesOfParts>
  <Company>KGB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Zvláštnosti a nepravidelnosti větné stavby</dc:title>
  <dc:creator>Gruman</dc:creator>
  <cp:lastModifiedBy>An</cp:lastModifiedBy>
  <cp:revision>61</cp:revision>
  <dcterms:created xsi:type="dcterms:W3CDTF">2013-02-28T14:45:42Z</dcterms:created>
  <dcterms:modified xsi:type="dcterms:W3CDTF">2013-10-08T20:44:15Z</dcterms:modified>
</cp:coreProperties>
</file>