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78" r:id="rId3"/>
    <p:sldId id="280" r:id="rId4"/>
    <p:sldId id="281" r:id="rId5"/>
    <p:sldId id="284" r:id="rId6"/>
    <p:sldId id="285" r:id="rId7"/>
    <p:sldId id="286" r:id="rId8"/>
    <p:sldId id="283" r:id="rId9"/>
    <p:sldId id="287" r:id="rId10"/>
    <p:sldId id="288" r:id="rId11"/>
    <p:sldId id="289" r:id="rId12"/>
    <p:sldId id="27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00" autoAdjust="0"/>
    <p:restoredTop sz="94660"/>
  </p:normalViewPr>
  <p:slideViewPr>
    <p:cSldViewPr>
      <p:cViewPr varScale="1">
        <p:scale>
          <a:sx n="68" d="100"/>
          <a:sy n="68" d="100"/>
        </p:scale>
        <p:origin x="-157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44816-521A-41ED-A098-A162B0D4FB5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Teorie komunikace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</a:br>
            <a:r>
              <a:rPr lang="cs-CZ" sz="2000" noProof="0" dirty="0" smtClean="0">
                <a:latin typeface="Comic Sans MS" pitchFamily="66" charset="0"/>
                <a:ea typeface="+mj-ea"/>
                <a:cs typeface="+mj-cs"/>
              </a:rPr>
              <a:t>29. 1</a:t>
            </a:r>
            <a:r>
              <a:rPr lang="cs-CZ" sz="2000" dirty="0" smtClean="0">
                <a:latin typeface="Comic Sans MS" pitchFamily="66" charset="0"/>
                <a:ea typeface="+mj-ea"/>
                <a:cs typeface="+mj-cs"/>
              </a:rPr>
              <a:t>. 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mic Sans MS" pitchFamily="66" charset="0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Tento učební materiál vznikl za podpory OPVK 1.5</a:t>
            </a:r>
            <a:endParaRPr lang="cs-CZ" sz="2800" dirty="0">
              <a:latin typeface="Comic Sans MS" pitchFamily="66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395536" y="1412776"/>
          <a:ext cx="8280919" cy="4824536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3195927"/>
                <a:gridCol w="5084992"/>
              </a:tblGrid>
              <a:tr h="487792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CZECH SALES ACADEMY Hradec Králové – VOŠ a SOŠ s.r.o.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1563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CZ 1.07/1.5.00/34.0314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1563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Moderní</a:t>
                      </a:r>
                      <a:r>
                        <a:rPr lang="cs-CZ" sz="1400" baseline="0" dirty="0" smtClean="0">
                          <a:latin typeface="Comic Sans MS" pitchFamily="66" charset="0"/>
                        </a:rPr>
                        <a:t> škola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1563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CSA_OPVK15_071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1563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Český jazyk a literatura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1563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Komunikace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1563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Teorie</a:t>
                      </a:r>
                      <a:r>
                        <a:rPr lang="cs-CZ" sz="1400" baseline="0" dirty="0" smtClean="0">
                          <a:latin typeface="Comic Sans MS" pitchFamily="66" charset="0"/>
                        </a:rPr>
                        <a:t> komunikace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1563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Mgr. Hana </a:t>
                      </a:r>
                      <a:r>
                        <a:rPr lang="cs-CZ" sz="1400" dirty="0" err="1" smtClean="0">
                          <a:latin typeface="Comic Sans MS" pitchFamily="66" charset="0"/>
                        </a:rPr>
                        <a:t>Voralová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1563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29.</a:t>
                      </a:r>
                      <a:r>
                        <a:rPr lang="cs-CZ" sz="1400" baseline="0" dirty="0" smtClean="0">
                          <a:latin typeface="Comic Sans MS" pitchFamily="66" charset="0"/>
                        </a:rPr>
                        <a:t> 1. 2013</a:t>
                      </a:r>
                      <a:r>
                        <a:rPr lang="cs-CZ" sz="1400" dirty="0" smtClean="0">
                          <a:latin typeface="Comic Sans MS" pitchFamily="66" charset="0"/>
                        </a:rPr>
                        <a:t>,  </a:t>
                      </a:r>
                      <a:r>
                        <a:rPr lang="cs-CZ" sz="1400" dirty="0" smtClean="0">
                          <a:latin typeface="Comic Sans MS" pitchFamily="66" charset="0"/>
                        </a:rPr>
                        <a:t>4A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1563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45 min.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1563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PC, </a:t>
                      </a:r>
                      <a:r>
                        <a:rPr lang="cs-CZ" sz="1400" dirty="0" err="1" smtClean="0">
                          <a:latin typeface="Comic Sans MS" pitchFamily="66" charset="0"/>
                        </a:rPr>
                        <a:t>flash</a:t>
                      </a:r>
                      <a:r>
                        <a:rPr lang="cs-CZ" sz="1400" dirty="0" smtClean="0">
                          <a:latin typeface="Comic Sans MS" pitchFamily="66" charset="0"/>
                        </a:rPr>
                        <a:t> disk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95357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Seznámení</a:t>
                      </a:r>
                      <a:r>
                        <a:rPr lang="cs-CZ" sz="1400" baseline="0" dirty="0" smtClean="0">
                          <a:latin typeface="Comic Sans MS" pitchFamily="66" charset="0"/>
                        </a:rPr>
                        <a:t> žáků se základní terminologií teorie komunikace.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Teorie komunikace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	</a:t>
            </a:r>
            <a:r>
              <a:rPr lang="cs-CZ" b="1" u="sng" dirty="0" smtClean="0">
                <a:latin typeface="Comic Sans MS" pitchFamily="66" charset="0"/>
              </a:rPr>
              <a:t>Jazyková komunikace </a:t>
            </a:r>
            <a:r>
              <a:rPr lang="cs-CZ" dirty="0" smtClean="0">
                <a:latin typeface="Comic Sans MS" pitchFamily="66" charset="0"/>
              </a:rPr>
              <a:t>– informační, materiální a sociální spojení dvou a více jedinců</a:t>
            </a:r>
          </a:p>
          <a:p>
            <a:pPr>
              <a:buNone/>
            </a:pPr>
            <a:endParaRPr lang="cs-CZ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	</a:t>
            </a:r>
            <a:r>
              <a:rPr lang="cs-CZ" b="1" u="sng" dirty="0" smtClean="0">
                <a:latin typeface="Comic Sans MS" pitchFamily="66" charset="0"/>
              </a:rPr>
              <a:t>Základní složky</a:t>
            </a:r>
            <a:r>
              <a:rPr lang="cs-CZ" b="1" dirty="0" smtClean="0">
                <a:latin typeface="Comic Sans MS" pitchFamily="66" charset="0"/>
              </a:rPr>
              <a:t>:</a:t>
            </a:r>
          </a:p>
          <a:p>
            <a:pPr algn="ctr"/>
            <a:r>
              <a:rPr lang="cs-CZ" dirty="0" smtClean="0">
                <a:latin typeface="Comic Sans MS" pitchFamily="66" charset="0"/>
              </a:rPr>
              <a:t>i</a:t>
            </a:r>
            <a:r>
              <a:rPr lang="cs-CZ" dirty="0" smtClean="0">
                <a:latin typeface="Comic Sans MS" pitchFamily="66" charset="0"/>
              </a:rPr>
              <a:t>nformace (komunikát)</a:t>
            </a:r>
          </a:p>
          <a:p>
            <a:pPr algn="ctr"/>
            <a:r>
              <a:rPr lang="cs-CZ" dirty="0" smtClean="0">
                <a:latin typeface="Comic Sans MS" pitchFamily="66" charset="0"/>
              </a:rPr>
              <a:t>k</a:t>
            </a:r>
            <a:r>
              <a:rPr lang="cs-CZ" dirty="0" smtClean="0">
                <a:latin typeface="Comic Sans MS" pitchFamily="66" charset="0"/>
              </a:rPr>
              <a:t>omunikační prostředky</a:t>
            </a:r>
          </a:p>
          <a:p>
            <a:pPr algn="ctr"/>
            <a:r>
              <a:rPr lang="cs-CZ" dirty="0" smtClean="0">
                <a:latin typeface="Comic Sans MS" pitchFamily="66" charset="0"/>
              </a:rPr>
              <a:t>k</a:t>
            </a:r>
            <a:r>
              <a:rPr lang="cs-CZ" dirty="0" smtClean="0">
                <a:latin typeface="Comic Sans MS" pitchFamily="66" charset="0"/>
              </a:rPr>
              <a:t>omunikační síť</a:t>
            </a:r>
          </a:p>
          <a:p>
            <a:pPr algn="ctr"/>
            <a:r>
              <a:rPr lang="cs-CZ" dirty="0" smtClean="0">
                <a:latin typeface="Comic Sans MS" pitchFamily="66" charset="0"/>
              </a:rPr>
              <a:t>k</a:t>
            </a:r>
            <a:r>
              <a:rPr lang="cs-CZ" dirty="0" smtClean="0">
                <a:latin typeface="Comic Sans MS" pitchFamily="66" charset="0"/>
              </a:rPr>
              <a:t>omunikační aktivity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Teorie komunikace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u="sng" dirty="0" smtClean="0">
                <a:latin typeface="Comic Sans MS" pitchFamily="66" charset="0"/>
              </a:rPr>
              <a:t>1. Informace (komunikát)</a:t>
            </a:r>
          </a:p>
          <a:p>
            <a:pPr algn="ctr">
              <a:buNone/>
            </a:pPr>
            <a:endParaRPr lang="cs-CZ" dirty="0" smtClean="0">
              <a:latin typeface="Comic Sans MS" pitchFamily="66" charset="0"/>
            </a:endParaRPr>
          </a:p>
          <a:p>
            <a:pPr algn="ctr">
              <a:buNone/>
            </a:pPr>
            <a:r>
              <a:rPr lang="cs-CZ" dirty="0" smtClean="0">
                <a:latin typeface="Comic Sans MS" pitchFamily="66" charset="0"/>
              </a:rPr>
              <a:t>Hlavní článek, kvůli němuž se komunikace realizuje; společensky podmíněný myšlenkový obsah, který mluvčí předává adresátovi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Teorie 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u="sng" dirty="0" smtClean="0">
                <a:latin typeface="Comic Sans MS" pitchFamily="66" charset="0"/>
              </a:rPr>
              <a:t>2. Komunikační prostředky</a:t>
            </a:r>
          </a:p>
          <a:p>
            <a:pPr algn="ctr">
              <a:buNone/>
            </a:pPr>
            <a:endParaRPr lang="cs-CZ" b="1" u="sng" dirty="0" smtClean="0">
              <a:latin typeface="Comic Sans MS" pitchFamily="66" charset="0"/>
            </a:endParaRPr>
          </a:p>
          <a:p>
            <a:pPr marL="514350" indent="-514350" algn="ctr">
              <a:buAutoNum type="alphaLcParenR"/>
            </a:pPr>
            <a:r>
              <a:rPr lang="cs-CZ" b="1" dirty="0" smtClean="0">
                <a:latin typeface="Comic Sans MS" pitchFamily="66" charset="0"/>
              </a:rPr>
              <a:t>Jazykový kód (jazyk) </a:t>
            </a:r>
            <a:r>
              <a:rPr lang="cs-CZ" dirty="0" smtClean="0">
                <a:latin typeface="Comic Sans MS" pitchFamily="66" charset="0"/>
              </a:rPr>
              <a:t>– systém znaků, ve kterém je komunikát přenášen</a:t>
            </a:r>
          </a:p>
          <a:p>
            <a:pPr marL="514350" indent="-514350" algn="ctr">
              <a:buAutoNum type="alphaLcParenR"/>
            </a:pPr>
            <a:r>
              <a:rPr lang="cs-CZ" b="1" dirty="0" smtClean="0">
                <a:latin typeface="Comic Sans MS" pitchFamily="66" charset="0"/>
              </a:rPr>
              <a:t>Řečový signál (řeč) </a:t>
            </a:r>
            <a:r>
              <a:rPr lang="cs-CZ" dirty="0" smtClean="0">
                <a:latin typeface="Comic Sans MS" pitchFamily="66" charset="0"/>
              </a:rPr>
              <a:t>– konkrétní realizace přenosu komunikátu v příslušném systému znaků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Teorie 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u="sng" dirty="0" smtClean="0">
                <a:latin typeface="Comic Sans MS" pitchFamily="66" charset="0"/>
              </a:rPr>
              <a:t>3. Komunikační síť</a:t>
            </a:r>
          </a:p>
          <a:p>
            <a:pPr algn="ctr">
              <a:buNone/>
            </a:pPr>
            <a:endParaRPr lang="cs-CZ" b="1" u="sng" dirty="0" smtClean="0">
              <a:latin typeface="Comic Sans MS" pitchFamily="66" charset="0"/>
            </a:endParaRPr>
          </a:p>
          <a:p>
            <a:pPr marL="514350" indent="-514350" algn="ctr">
              <a:buAutoNum type="alphaLcParenR"/>
            </a:pPr>
            <a:r>
              <a:rPr lang="cs-CZ" b="1" dirty="0" smtClean="0">
                <a:latin typeface="Comic Sans MS" pitchFamily="66" charset="0"/>
              </a:rPr>
              <a:t>Mluvčí (expedient) </a:t>
            </a:r>
            <a:r>
              <a:rPr lang="cs-CZ" dirty="0" smtClean="0">
                <a:latin typeface="Comic Sans MS" pitchFamily="66" charset="0"/>
              </a:rPr>
              <a:t>– původce řečového aktu, aktivní komunikant</a:t>
            </a:r>
          </a:p>
          <a:p>
            <a:pPr marL="514350" indent="-514350" algn="ctr">
              <a:buAutoNum type="alphaLcParenR"/>
            </a:pPr>
            <a:r>
              <a:rPr lang="cs-CZ" b="1" dirty="0" smtClean="0">
                <a:latin typeface="Comic Sans MS" pitchFamily="66" charset="0"/>
              </a:rPr>
              <a:t>Příjemce (percipient) </a:t>
            </a:r>
            <a:r>
              <a:rPr lang="cs-CZ" dirty="0" smtClean="0">
                <a:latin typeface="Comic Sans MS" pitchFamily="66" charset="0"/>
              </a:rPr>
              <a:t>– adresát řečového aktu, pasivní komunikant</a:t>
            </a:r>
          </a:p>
          <a:p>
            <a:pPr marL="514350" indent="-514350" algn="ctr">
              <a:buAutoNum type="alphaLcParenR"/>
            </a:pPr>
            <a:r>
              <a:rPr lang="cs-CZ" b="1" dirty="0" smtClean="0">
                <a:latin typeface="Comic Sans MS" pitchFamily="66" charset="0"/>
              </a:rPr>
              <a:t>Komunikační </a:t>
            </a:r>
            <a:r>
              <a:rPr lang="cs-CZ" b="1" dirty="0" err="1" smtClean="0">
                <a:latin typeface="Comic Sans MS" pitchFamily="66" charset="0"/>
              </a:rPr>
              <a:t>spojivo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(kanál, médium)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Teorie 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cs-CZ" b="1" u="sng" dirty="0" smtClean="0">
                <a:latin typeface="Comic Sans MS" pitchFamily="66" charset="0"/>
              </a:rPr>
              <a:t>4. Komunikační aktivity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latin typeface="Comic Sans MS" pitchFamily="66" charset="0"/>
              </a:rPr>
              <a:t>Kódování</a:t>
            </a:r>
            <a:r>
              <a:rPr lang="cs-CZ" dirty="0" smtClean="0">
                <a:latin typeface="Comic Sans MS" pitchFamily="66" charset="0"/>
              </a:rPr>
              <a:t> – formování myšlenkového obsahu informace do jazykové podoby </a:t>
            </a:r>
            <a:r>
              <a:rPr lang="cs-CZ" b="1" dirty="0" smtClean="0">
                <a:latin typeface="Comic Sans MS" pitchFamily="66" charset="0"/>
              </a:rPr>
              <a:t>(mluvčí)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latin typeface="Comic Sans MS" pitchFamily="66" charset="0"/>
              </a:rPr>
              <a:t>Generování</a:t>
            </a:r>
            <a:r>
              <a:rPr lang="cs-CZ" dirty="0" smtClean="0">
                <a:latin typeface="Comic Sans MS" pitchFamily="66" charset="0"/>
              </a:rPr>
              <a:t> – přenos (mozek » řečové orgány) a transformace (vznik artikulovaných zvuků)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latin typeface="Comic Sans MS" pitchFamily="66" charset="0"/>
              </a:rPr>
              <a:t>Transfer</a:t>
            </a:r>
            <a:r>
              <a:rPr lang="cs-CZ" dirty="0" smtClean="0">
                <a:latin typeface="Comic Sans MS" pitchFamily="66" charset="0"/>
              </a:rPr>
              <a:t> – přenos přes komunikační </a:t>
            </a:r>
            <a:r>
              <a:rPr lang="cs-CZ" dirty="0" err="1" smtClean="0">
                <a:latin typeface="Comic Sans MS" pitchFamily="66" charset="0"/>
              </a:rPr>
              <a:t>spojivo</a:t>
            </a:r>
            <a:r>
              <a:rPr lang="cs-CZ" dirty="0" smtClean="0">
                <a:latin typeface="Comic Sans MS" pitchFamily="66" charset="0"/>
              </a:rPr>
              <a:t> (př. </a:t>
            </a:r>
            <a:r>
              <a:rPr lang="cs-CZ" dirty="0" smtClean="0">
                <a:latin typeface="Comic Sans MS" pitchFamily="66" charset="0"/>
              </a:rPr>
              <a:t>v</a:t>
            </a:r>
            <a:r>
              <a:rPr lang="cs-CZ" dirty="0" smtClean="0">
                <a:latin typeface="Comic Sans MS" pitchFamily="66" charset="0"/>
              </a:rPr>
              <a:t>lnění vzduchu)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latin typeface="Comic Sans MS" pitchFamily="66" charset="0"/>
              </a:rPr>
              <a:t>Smyslová percepce </a:t>
            </a:r>
            <a:r>
              <a:rPr lang="cs-CZ" dirty="0" smtClean="0">
                <a:latin typeface="Comic Sans MS" pitchFamily="66" charset="0"/>
              </a:rPr>
              <a:t>– sluchové vnímání a dešifrování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latin typeface="Comic Sans MS" pitchFamily="66" charset="0"/>
              </a:rPr>
              <a:t>Dekódování</a:t>
            </a:r>
            <a:r>
              <a:rPr lang="cs-CZ" dirty="0" smtClean="0">
                <a:latin typeface="Comic Sans MS" pitchFamily="66" charset="0"/>
              </a:rPr>
              <a:t> – přenos (ucho » mozek) a transformace na myšlenkový obsah </a:t>
            </a:r>
            <a:r>
              <a:rPr lang="cs-CZ" b="1" dirty="0" smtClean="0">
                <a:latin typeface="Comic Sans MS" pitchFamily="66" charset="0"/>
              </a:rPr>
              <a:t>(příjemce)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Komunikační model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91880" y="1556792"/>
            <a:ext cx="2016224" cy="64807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Comic Sans MS" pitchFamily="66" charset="0"/>
              </a:rPr>
              <a:t>SITUACE</a:t>
            </a:r>
            <a:endParaRPr lang="cs-CZ" sz="2800" dirty="0">
              <a:ln>
                <a:solidFill>
                  <a:schemeClr val="tx1"/>
                </a:solidFill>
              </a:ln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27584" y="2636912"/>
            <a:ext cx="2016224" cy="936104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MLUVČÍ (expedient)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56176" y="2636912"/>
            <a:ext cx="2016224" cy="936104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PŘÍJEMCE (percipient)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35896" y="4293096"/>
            <a:ext cx="1872208" cy="1008112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komunikát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27584" y="4293096"/>
            <a:ext cx="2016224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produkce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56176" y="4293096"/>
            <a:ext cx="2016224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recepce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Obousměrná vodorovná šipka 13"/>
          <p:cNvSpPr/>
          <p:nvPr/>
        </p:nvSpPr>
        <p:spPr>
          <a:xfrm>
            <a:off x="3347864" y="2708920"/>
            <a:ext cx="2376264" cy="216024"/>
          </a:xfrm>
          <a:prstGeom prst="left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ousměrná vodorovná šipka 14"/>
          <p:cNvSpPr/>
          <p:nvPr/>
        </p:nvSpPr>
        <p:spPr>
          <a:xfrm>
            <a:off x="3347864" y="3356992"/>
            <a:ext cx="2376264" cy="216024"/>
          </a:xfrm>
          <a:prstGeom prst="left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ů 15"/>
          <p:cNvSpPr/>
          <p:nvPr/>
        </p:nvSpPr>
        <p:spPr>
          <a:xfrm>
            <a:off x="4355976" y="3717032"/>
            <a:ext cx="432048" cy="432048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ů 16"/>
          <p:cNvSpPr/>
          <p:nvPr/>
        </p:nvSpPr>
        <p:spPr>
          <a:xfrm>
            <a:off x="1619672" y="3717032"/>
            <a:ext cx="288032" cy="432048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lů 17"/>
          <p:cNvSpPr/>
          <p:nvPr/>
        </p:nvSpPr>
        <p:spPr>
          <a:xfrm>
            <a:off x="7164288" y="3717032"/>
            <a:ext cx="288032" cy="432048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275856" y="2348880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komunikační kanál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75856" y="2996952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k</a:t>
            </a:r>
            <a:r>
              <a:rPr lang="cs-CZ" b="1" dirty="0" smtClean="0">
                <a:latin typeface="Comic Sans MS" pitchFamily="66" charset="0"/>
              </a:rPr>
              <a:t>ódy, systémy znaků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Teorie 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>
                <a:latin typeface="Comic Sans MS" pitchFamily="66" charset="0"/>
              </a:rPr>
              <a:t>	</a:t>
            </a:r>
          </a:p>
          <a:p>
            <a:pPr algn="ctr">
              <a:buNone/>
            </a:pPr>
            <a:r>
              <a:rPr lang="cs-CZ" b="1" u="sng" dirty="0" smtClean="0">
                <a:latin typeface="Comic Sans MS" pitchFamily="66" charset="0"/>
              </a:rPr>
              <a:t>Podmínkou</a:t>
            </a:r>
            <a:r>
              <a:rPr lang="cs-CZ" b="1" dirty="0" smtClean="0">
                <a:latin typeface="Comic Sans MS" pitchFamily="66" charset="0"/>
              </a:rPr>
              <a:t> pro úspěšné předání informace je </a:t>
            </a:r>
            <a:r>
              <a:rPr lang="cs-CZ" b="1" u="sng" dirty="0" smtClean="0">
                <a:latin typeface="Comic Sans MS" pitchFamily="66" charset="0"/>
              </a:rPr>
              <a:t>užívání stejného jazykového kódu a pravidel kódování a dekódování</a:t>
            </a:r>
            <a:r>
              <a:rPr lang="cs-CZ" b="1" dirty="0" smtClean="0">
                <a:latin typeface="Comic Sans MS" pitchFamily="66" charset="0"/>
              </a:rPr>
              <a:t> ze strany mluvčího i příjemce.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Teorie komunikace</a:t>
            </a:r>
            <a:endParaRPr lang="cs-CZ" dirty="0"/>
          </a:p>
        </p:txBody>
      </p:sp>
      <p:pic>
        <p:nvPicPr>
          <p:cNvPr id="1026" name="Picture 2" descr="C:\Users\KABINET\Desktop\003474_05_015802.gi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492896"/>
            <a:ext cx="3810000" cy="3390900"/>
          </a:xfrm>
          <a:prstGeom prst="rect">
            <a:avLst/>
          </a:prstGeom>
          <a:noFill/>
        </p:spPr>
      </p:pic>
      <p:sp>
        <p:nvSpPr>
          <p:cNvPr id="8" name="Oválný popisek 7"/>
          <p:cNvSpPr/>
          <p:nvPr/>
        </p:nvSpPr>
        <p:spPr>
          <a:xfrm>
            <a:off x="4067944" y="1196752"/>
            <a:ext cx="2880320" cy="1512168"/>
          </a:xfrm>
          <a:prstGeom prst="wedgeEllipse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Můžeš mi vysvětlit, proč jsi mi nedal vědět, že přijdeš později?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5508104" y="2852936"/>
            <a:ext cx="2952328" cy="165618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Vždyť jsem nejmíň přede dvěma hodinama na Facebooku postoval, že přijdu pozdějš!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5373216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u="sng" dirty="0" smtClean="0">
                <a:latin typeface="Comic Sans MS" pitchFamily="66" charset="0"/>
              </a:rPr>
              <a:t>Zdroj obrázku</a:t>
            </a:r>
            <a:r>
              <a:rPr lang="cs-CZ" sz="1400" dirty="0" smtClean="0">
                <a:latin typeface="Comic Sans MS" pitchFamily="66" charset="0"/>
              </a:rPr>
              <a:t>: www.</a:t>
            </a:r>
            <a:r>
              <a:rPr lang="cs-CZ" sz="1400" dirty="0" err="1" smtClean="0">
                <a:latin typeface="Comic Sans MS" pitchFamily="66" charset="0"/>
              </a:rPr>
              <a:t>katyd.cz</a:t>
            </a:r>
            <a:endParaRPr lang="cs-CZ" sz="1400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Teorie 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3000" b="1" dirty="0" smtClean="0">
                <a:latin typeface="Comic Sans MS" pitchFamily="66" charset="0"/>
              </a:rPr>
              <a:t>Doplňte odpovídající informace v souladu se situací z předchozího obrázku:</a:t>
            </a:r>
          </a:p>
          <a:p>
            <a:pPr algn="ctr">
              <a:buNone/>
            </a:pPr>
            <a:r>
              <a:rPr lang="cs-CZ" sz="3600" dirty="0" smtClean="0">
                <a:latin typeface="Book Antiqua" pitchFamily="18" charset="0"/>
                <a:cs typeface="Arabic Typesetting" pitchFamily="66" charset="-78"/>
              </a:rPr>
              <a:t>Před dvěma hodinami vstupoval chlapec jako………..sdělení do komunikace se záměrem………………..Využil ale nevhodného komunikačního………,takže mu maminka, tedy…………sdělení, nemohla poskytnout…………Došlo mezi nimi tedy k…………Kdyby chlapec použil </a:t>
            </a:r>
            <a:r>
              <a:rPr lang="cs-CZ" sz="3600" dirty="0" err="1" smtClean="0">
                <a:latin typeface="Book Antiqua" pitchFamily="18" charset="0"/>
                <a:cs typeface="Arabic Typesetting" pitchFamily="66" charset="-78"/>
              </a:rPr>
              <a:t>např</a:t>
            </a:r>
            <a:r>
              <a:rPr lang="cs-CZ" sz="3600" dirty="0" smtClean="0">
                <a:latin typeface="Book Antiqua" pitchFamily="18" charset="0"/>
                <a:cs typeface="Arabic Typesetting" pitchFamily="66" charset="-78"/>
              </a:rPr>
              <a:t>…………….., byl by jistě v komunikaci s maminkou úspěšnější.</a:t>
            </a:r>
            <a:endParaRPr lang="cs-CZ" sz="3600" dirty="0">
              <a:latin typeface="Book Antiqua" pitchFamily="18" charset="0"/>
              <a:cs typeface="Arabic Typesetting" pitchFamily="66" charset="-78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Zdroje a literatura</a:t>
            </a:r>
            <a:r>
              <a:rPr lang="cs-CZ" dirty="0" smtClean="0">
                <a:latin typeface="Comic Sans MS" pitchFamily="66" charset="0"/>
              </a:rPr>
              <a:t>: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i="1" dirty="0" smtClean="0"/>
              <a:t>	</a:t>
            </a:r>
            <a:r>
              <a:rPr lang="cs-CZ" sz="2400" i="1" dirty="0" smtClean="0">
                <a:latin typeface="Comic Sans MS" pitchFamily="66" charset="0"/>
              </a:rPr>
              <a:t>Odmaturuj </a:t>
            </a:r>
            <a:r>
              <a:rPr lang="cs-CZ" sz="2400" i="1" dirty="0" smtClean="0">
                <a:latin typeface="Comic Sans MS" pitchFamily="66" charset="0"/>
              </a:rPr>
              <a:t>z českého jazyka</a:t>
            </a:r>
            <a:r>
              <a:rPr lang="cs-CZ" sz="2400" dirty="0" smtClean="0">
                <a:latin typeface="Comic Sans MS" pitchFamily="66" charset="0"/>
              </a:rPr>
              <a:t>. Brno : </a:t>
            </a:r>
            <a:r>
              <a:rPr lang="cs-CZ" sz="2400" dirty="0" err="1" smtClean="0">
                <a:latin typeface="Comic Sans MS" pitchFamily="66" charset="0"/>
              </a:rPr>
              <a:t>Didaktis</a:t>
            </a:r>
            <a:r>
              <a:rPr lang="cs-CZ" sz="2400" dirty="0" smtClean="0">
                <a:latin typeface="Comic Sans MS" pitchFamily="66" charset="0"/>
              </a:rPr>
              <a:t>, s. r. o., 2002. ISBN 80-86285-36-7.</a:t>
            </a:r>
          </a:p>
          <a:p>
            <a:pPr algn="just">
              <a:buNone/>
            </a:pPr>
            <a:r>
              <a:rPr lang="cs-CZ" sz="2400" i="1" dirty="0" smtClean="0">
                <a:latin typeface="Comic Sans MS" pitchFamily="66" charset="0"/>
              </a:rPr>
              <a:t>	Český jazyk a komunikace pro střední školy : komplexní opakování a příprava k maturitě</a:t>
            </a:r>
            <a:r>
              <a:rPr lang="cs-CZ" sz="2400" dirty="0" smtClean="0">
                <a:latin typeface="Comic Sans MS" pitchFamily="66" charset="0"/>
              </a:rPr>
              <a:t>. Brno : </a:t>
            </a:r>
            <a:r>
              <a:rPr lang="cs-CZ" sz="2400" dirty="0" err="1" smtClean="0">
                <a:latin typeface="Comic Sans MS" pitchFamily="66" charset="0"/>
              </a:rPr>
              <a:t>Diadaktis</a:t>
            </a:r>
            <a:r>
              <a:rPr lang="cs-CZ" sz="2400" dirty="0" smtClean="0">
                <a:latin typeface="Comic Sans MS" pitchFamily="66" charset="0"/>
              </a:rPr>
              <a:t>, s. r. o., 2013. ISBN 978-80-7358-201-2</a:t>
            </a:r>
            <a:r>
              <a:rPr lang="cs-CZ" sz="2400" dirty="0" smtClean="0">
                <a:latin typeface="Comic Sans MS" pitchFamily="66" charset="0"/>
              </a:rPr>
              <a:t>.</a:t>
            </a:r>
          </a:p>
          <a:p>
            <a:pPr algn="just">
              <a:buNone/>
            </a:pPr>
            <a:r>
              <a:rPr lang="cs-CZ" sz="2400" dirty="0" smtClean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Hoffmannová, J. a kol. </a:t>
            </a:r>
            <a:r>
              <a:rPr lang="cs-CZ" sz="2400" i="1" dirty="0" smtClean="0">
                <a:latin typeface="Comic Sans MS" pitchFamily="66" charset="0"/>
              </a:rPr>
              <a:t>Komunikace a sloh : učebnice českého jazyka pro střední školy</a:t>
            </a:r>
            <a:r>
              <a:rPr lang="cs-CZ" sz="2400" dirty="0" smtClean="0">
                <a:latin typeface="Comic Sans MS" pitchFamily="66" charset="0"/>
              </a:rPr>
              <a:t>. Praha : </a:t>
            </a:r>
            <a:r>
              <a:rPr lang="cs-CZ" sz="2400" dirty="0" err="1" smtClean="0">
                <a:latin typeface="Comic Sans MS" pitchFamily="66" charset="0"/>
              </a:rPr>
              <a:t>Fraus</a:t>
            </a:r>
            <a:r>
              <a:rPr lang="cs-CZ" sz="2400" dirty="0" smtClean="0">
                <a:latin typeface="Comic Sans MS" pitchFamily="66" charset="0"/>
              </a:rPr>
              <a:t>, 2009. ISBN 978-80-7238-780-9.</a:t>
            </a: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566</TotalTime>
  <Words>332</Words>
  <Application>Microsoft Office PowerPoint</Application>
  <PresentationFormat>Předvádění na obrazovce (4:3)</PresentationFormat>
  <Paragraphs>84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Teorie komunikace</vt:lpstr>
      <vt:lpstr>Tento učební materiál vznikl za podpory OPVK 1.5</vt:lpstr>
      <vt:lpstr>Teorie komunikace</vt:lpstr>
      <vt:lpstr>Teorie komunikace</vt:lpstr>
      <vt:lpstr>Teorie komunikace</vt:lpstr>
      <vt:lpstr>Teorie komunikace</vt:lpstr>
      <vt:lpstr>Teorie komunikace</vt:lpstr>
      <vt:lpstr>Komunikační model</vt:lpstr>
      <vt:lpstr>Teorie komunikace</vt:lpstr>
      <vt:lpstr>Teorie komunikace</vt:lpstr>
      <vt:lpstr>Teorie komunikace</vt:lpstr>
      <vt:lpstr>Zdroje a literatura:</vt:lpstr>
    </vt:vector>
  </TitlesOfParts>
  <Company>KGB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Zvláštnosti a nepravidelnosti větné stavby</dc:title>
  <dc:creator>Gruman</dc:creator>
  <cp:lastModifiedBy>KABINET</cp:lastModifiedBy>
  <cp:revision>45</cp:revision>
  <dcterms:created xsi:type="dcterms:W3CDTF">2013-02-28T14:45:42Z</dcterms:created>
  <dcterms:modified xsi:type="dcterms:W3CDTF">2013-05-30T13:54:26Z</dcterms:modified>
</cp:coreProperties>
</file>