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71" r:id="rId14"/>
    <p:sldId id="265" r:id="rId15"/>
    <p:sldId id="267" r:id="rId16"/>
    <p:sldId id="268" r:id="rId17"/>
    <p:sldId id="269" r:id="rId18"/>
    <p:sldId id="270" r:id="rId19"/>
    <p:sldId id="272" r:id="rId20"/>
    <p:sldId id="273" r:id="rId21"/>
    <p:sldId id="274" r:id="rId22"/>
    <p:sldId id="275" r:id="rId23"/>
    <p:sldId id="27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056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44816-521A-41ED-A098-A162B0D4FB5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latin typeface="Comic Sans MS" pitchFamily="66" charset="0"/>
              </a:rPr>
              <a:t>Zvláštnosti větné stavby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</a:br>
            <a:r>
              <a:rPr lang="cs-CZ" sz="2000" dirty="0" smtClean="0">
                <a:latin typeface="Comic Sans MS" pitchFamily="66" charset="0"/>
                <a:ea typeface="+mj-ea"/>
                <a:cs typeface="+mj-cs"/>
              </a:rPr>
              <a:t>18. 12. 2012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mic Sans MS" pitchFamily="66" charset="0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Tento učební materiál vznikl za podpory OPVK 1.5</a:t>
            </a:r>
            <a:endParaRPr lang="cs-CZ" sz="2000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39552" y="764704"/>
          <a:ext cx="7920880" cy="579369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0289"/>
                <a:gridCol w="5310591"/>
              </a:tblGrid>
              <a:tr h="458622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Comic Sans MS" pitchFamily="66" charset="0"/>
                        </a:rPr>
                        <a:t>CZECH SALES ACADEMY Hradec Králové – VOŠ a SOŠ s.r.o.</a:t>
                      </a:r>
                      <a:endParaRPr lang="cs-CZ" sz="12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4505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Comic Sans MS" pitchFamily="66" charset="0"/>
                        </a:rPr>
                        <a:t>CZ 1.07/1.5.00/34.0314</a:t>
                      </a:r>
                      <a:endParaRPr lang="cs-CZ" sz="12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4505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Comic Sans MS" pitchFamily="66" charset="0"/>
                        </a:rPr>
                        <a:t>Moderní</a:t>
                      </a:r>
                      <a:r>
                        <a:rPr lang="cs-CZ" sz="1200" baseline="0" dirty="0" smtClean="0">
                          <a:latin typeface="Comic Sans MS" pitchFamily="66" charset="0"/>
                        </a:rPr>
                        <a:t> škola</a:t>
                      </a:r>
                      <a:endParaRPr lang="cs-CZ" sz="12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4505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Comic Sans MS" pitchFamily="66" charset="0"/>
                        </a:rPr>
                        <a:t>CSA_OPVK15_065</a:t>
                      </a:r>
                      <a:endParaRPr lang="cs-CZ" sz="12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4505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Comic Sans MS" pitchFamily="66" charset="0"/>
                        </a:rPr>
                        <a:t>Český jazyk a literatura</a:t>
                      </a:r>
                      <a:endParaRPr lang="cs-CZ" sz="12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4505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Comic Sans MS" pitchFamily="66" charset="0"/>
                        </a:rPr>
                        <a:t>Skladba – nauka o větné stavbě</a:t>
                      </a:r>
                      <a:endParaRPr lang="cs-CZ" sz="12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4505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Comic Sans MS" pitchFamily="66" charset="0"/>
                        </a:rPr>
                        <a:t>Zvláštnosti větné stavby</a:t>
                      </a:r>
                      <a:endParaRPr lang="cs-CZ" sz="12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4505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Comic Sans MS" pitchFamily="66" charset="0"/>
                        </a:rPr>
                        <a:t>Mgr. Hana </a:t>
                      </a:r>
                      <a:r>
                        <a:rPr lang="cs-CZ" sz="1200" dirty="0" err="1" smtClean="0">
                          <a:latin typeface="Comic Sans MS" pitchFamily="66" charset="0"/>
                        </a:rPr>
                        <a:t>Voralová</a:t>
                      </a:r>
                      <a:endParaRPr lang="cs-CZ" sz="12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4505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Comic Sans MS" pitchFamily="66" charset="0"/>
                        </a:rPr>
                        <a:t>18. 12. 2012,  4A</a:t>
                      </a:r>
                      <a:endParaRPr lang="cs-CZ" sz="12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4505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Comic Sans MS" pitchFamily="66" charset="0"/>
                        </a:rPr>
                        <a:t>45 min.</a:t>
                      </a:r>
                      <a:endParaRPr lang="cs-CZ" sz="12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4505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Comic Sans MS" pitchFamily="66" charset="0"/>
                        </a:rPr>
                        <a:t>PC, </a:t>
                      </a:r>
                      <a:r>
                        <a:rPr lang="cs-CZ" sz="1200" dirty="0" err="1" smtClean="0">
                          <a:latin typeface="Comic Sans MS" pitchFamily="66" charset="0"/>
                        </a:rPr>
                        <a:t>flash</a:t>
                      </a:r>
                      <a:r>
                        <a:rPr lang="cs-CZ" sz="1200" dirty="0" smtClean="0">
                          <a:latin typeface="Comic Sans MS" pitchFamily="66" charset="0"/>
                        </a:rPr>
                        <a:t> disk</a:t>
                      </a:r>
                      <a:r>
                        <a:rPr lang="cs-CZ" sz="1200" smtClean="0">
                          <a:latin typeface="Comic Sans MS" pitchFamily="66" charset="0"/>
                        </a:rPr>
                        <a:t>, projektor</a:t>
                      </a:r>
                      <a:endParaRPr lang="cs-CZ" sz="12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1884478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Comic Sans MS" pitchFamily="66" charset="0"/>
                        </a:rPr>
                        <a:t>Seznámení žáků s problematikou motivovaných</a:t>
                      </a:r>
                      <a:r>
                        <a:rPr lang="cs-CZ" sz="1200" baseline="0" dirty="0" smtClean="0">
                          <a:latin typeface="Comic Sans MS" pitchFamily="66" charset="0"/>
                        </a:rPr>
                        <a:t> a nemotivovaných odchylek od větné stavby, které se velmi často objevují v písemných projevech školních slohových prací. Součástí učebního materiálu jsou </a:t>
                      </a:r>
                      <a:r>
                        <a:rPr lang="cs-CZ" sz="1200" baseline="0" dirty="0" smtClean="0">
                          <a:latin typeface="Comic Sans MS" pitchFamily="66" charset="0"/>
                        </a:rPr>
                        <a:t/>
                      </a:r>
                      <a:br>
                        <a:rPr lang="cs-CZ" sz="1200" baseline="0" dirty="0" smtClean="0">
                          <a:latin typeface="Comic Sans MS" pitchFamily="66" charset="0"/>
                        </a:rPr>
                      </a:br>
                      <a:r>
                        <a:rPr lang="cs-CZ" sz="1200" baseline="0" dirty="0" smtClean="0">
                          <a:latin typeface="Comic Sans MS" pitchFamily="66" charset="0"/>
                        </a:rPr>
                        <a:t>i </a:t>
                      </a:r>
                      <a:r>
                        <a:rPr lang="cs-CZ" sz="1200" baseline="0" dirty="0" smtClean="0">
                          <a:latin typeface="Comic Sans MS" pitchFamily="66" charset="0"/>
                        </a:rPr>
                        <a:t>praktické úkoly, na kterých si žáci mohou nové informace procvičit. Učební látka sice primárně patří do výuky skladby – nauky o větné stavbě, ale my ji zařazujeme taktéž do výuky slohu, kde se žáky trénujeme stylizaci písemného projevu.</a:t>
                      </a:r>
                      <a:endParaRPr lang="cs-CZ" sz="12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Zvláštnosti a nepravidelnosti větné stavby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SKLADBA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028" name="Picture 4" descr="C:\Documents and Settings\GRUMAN\Local Settings\Temporary Internet Files\Content.IE5\Q7C3M8XM\MP900439339[1]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85786" y="4214818"/>
            <a:ext cx="2755105" cy="18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5" name="Picture 11" descr="C:\Documents and Settings\GRUMAN\Local Settings\Temporary Internet Files\Content.IE5\0WJWXP6Y\MC900351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3214686"/>
            <a:ext cx="1643204" cy="17895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Zvláštnosti a nepravidelnosti větné stavby</a:t>
            </a:r>
            <a:endParaRPr lang="cs-CZ" sz="3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» </a:t>
            </a:r>
            <a:r>
              <a:rPr lang="cs-CZ" sz="2800" dirty="0" smtClean="0">
                <a:latin typeface="Comic Sans MS" pitchFamily="66" charset="0"/>
              </a:rPr>
              <a:t>ne všechny </a:t>
            </a:r>
            <a:r>
              <a:rPr lang="cs-CZ" sz="2800" u="sng" dirty="0" smtClean="0">
                <a:latin typeface="Comic Sans MS" pitchFamily="66" charset="0"/>
              </a:rPr>
              <a:t>větné celky</a:t>
            </a:r>
            <a:r>
              <a:rPr lang="cs-CZ" sz="2800" dirty="0" smtClean="0">
                <a:latin typeface="Comic Sans MS" pitchFamily="66" charset="0"/>
              </a:rPr>
              <a:t> v mluvených či psaných projevech jsou vytvořeny pravidelně, dochází v nich k </a:t>
            </a:r>
            <a:r>
              <a:rPr lang="cs-CZ" sz="2800" u="sng" dirty="0" smtClean="0">
                <a:latin typeface="Comic Sans MS" pitchFamily="66" charset="0"/>
              </a:rPr>
              <a:t>různým odchylkám </a:t>
            </a:r>
            <a:r>
              <a:rPr lang="cs-CZ" sz="2800" dirty="0" smtClean="0">
                <a:latin typeface="Comic Sans MS" pitchFamily="66" charset="0"/>
              </a:rPr>
              <a:t>od pravidelné větné stavby</a:t>
            </a:r>
          </a:p>
          <a:p>
            <a:pPr marL="514350" indent="-514350" algn="ctr">
              <a:buAutoNum type="alphaUcParenR"/>
            </a:pPr>
            <a:r>
              <a:rPr lang="cs-CZ" sz="2800" b="1" u="sng" dirty="0">
                <a:solidFill>
                  <a:srgbClr val="C00000"/>
                </a:solidFill>
                <a:latin typeface="Comic Sans MS" pitchFamily="66" charset="0"/>
              </a:rPr>
              <a:t>m</a:t>
            </a:r>
            <a:r>
              <a:rPr lang="cs-CZ" sz="2800" b="1" u="sng" dirty="0" smtClean="0">
                <a:solidFill>
                  <a:srgbClr val="C00000"/>
                </a:solidFill>
                <a:latin typeface="Comic Sans MS" pitchFamily="66" charset="0"/>
              </a:rPr>
              <a:t>otivované</a:t>
            </a:r>
            <a:r>
              <a:rPr lang="cs-CZ" sz="2800" dirty="0" smtClean="0">
                <a:latin typeface="Comic Sans MS" pitchFamily="66" charset="0"/>
              </a:rPr>
              <a:t> – použité funkčně, slouží k ozvláštnění textu a nepovažujeme je za chyby</a:t>
            </a:r>
          </a:p>
          <a:p>
            <a:pPr marL="514350" indent="-514350" algn="ctr">
              <a:buAutoNum type="alphaUcParenR"/>
            </a:pPr>
            <a:r>
              <a:rPr lang="cs-CZ" sz="2800" b="1" u="sng" dirty="0">
                <a:solidFill>
                  <a:srgbClr val="C00000"/>
                </a:solidFill>
                <a:latin typeface="Comic Sans MS" pitchFamily="66" charset="0"/>
              </a:rPr>
              <a:t>n</a:t>
            </a:r>
            <a:r>
              <a:rPr lang="cs-CZ" sz="2800" b="1" u="sng" dirty="0" smtClean="0">
                <a:solidFill>
                  <a:srgbClr val="C00000"/>
                </a:solidFill>
                <a:latin typeface="Comic Sans MS" pitchFamily="66" charset="0"/>
              </a:rPr>
              <a:t>emotivované</a:t>
            </a:r>
            <a:r>
              <a:rPr lang="cs-CZ" sz="2800" dirty="0" smtClean="0">
                <a:latin typeface="Comic Sans MS" pitchFamily="66" charset="0"/>
              </a:rPr>
              <a:t> – chybné odchylky, které narušují větnou strukturu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latin typeface="Comic Sans MS" pitchFamily="66" charset="0"/>
              </a:rPr>
              <a:t>Zvláštnosti větné stavby - motivované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latin typeface="Comic Sans MS" pitchFamily="66" charset="0"/>
              </a:rPr>
              <a:t>nejsou chybou</a:t>
            </a:r>
          </a:p>
          <a:p>
            <a:r>
              <a:rPr lang="cs-CZ" u="sng" dirty="0" smtClean="0">
                <a:latin typeface="Comic Sans MS" pitchFamily="66" charset="0"/>
              </a:rPr>
              <a:t>do věty se mluvnicky nezačleňují</a:t>
            </a:r>
            <a:r>
              <a:rPr lang="cs-CZ" dirty="0" smtClean="0">
                <a:latin typeface="Comic Sans MS" pitchFamily="66" charset="0"/>
              </a:rPr>
              <a:t>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(s výjimkou osamostatněného větného členu)</a:t>
            </a:r>
          </a:p>
          <a:p>
            <a:r>
              <a:rPr lang="cs-CZ" dirty="0">
                <a:latin typeface="Comic Sans MS" pitchFamily="66" charset="0"/>
              </a:rPr>
              <a:t>v</a:t>
            </a:r>
            <a:r>
              <a:rPr lang="cs-CZ" dirty="0" smtClean="0">
                <a:latin typeface="Comic Sans MS" pitchFamily="66" charset="0"/>
              </a:rPr>
              <a:t>ýrazy, které se nezačleňují do větných vztahů, </a:t>
            </a:r>
            <a:r>
              <a:rPr lang="cs-CZ" u="sng" dirty="0" smtClean="0">
                <a:latin typeface="Comic Sans MS" pitchFamily="66" charset="0"/>
              </a:rPr>
              <a:t>do věty jsou volně vložené</a:t>
            </a:r>
            <a:r>
              <a:rPr lang="cs-CZ" dirty="0" smtClean="0">
                <a:latin typeface="Comic Sans MS" pitchFamily="66" charset="0"/>
              </a:rPr>
              <a:t>, </a:t>
            </a:r>
            <a:r>
              <a:rPr lang="cs-CZ" u="sng" dirty="0" smtClean="0">
                <a:latin typeface="Comic Sans MS" pitchFamily="66" charset="0"/>
              </a:rPr>
              <a:t>oddělují se</a:t>
            </a:r>
          </a:p>
          <a:p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Oslovení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>
                <a:latin typeface="Comic Sans MS" pitchFamily="66" charset="0"/>
              </a:rPr>
              <a:t>s</a:t>
            </a:r>
            <a:r>
              <a:rPr lang="cs-CZ" sz="2800" dirty="0" smtClean="0">
                <a:latin typeface="Comic Sans MS" pitchFamily="66" charset="0"/>
              </a:rPr>
              <a:t>kupina slov nebo slovo ve vokativu (5. pádu), nebo hovorově i v 1. pádu</a:t>
            </a:r>
          </a:p>
          <a:p>
            <a:r>
              <a:rPr lang="cs-CZ" sz="2800" dirty="0" smtClean="0">
                <a:latin typeface="Comic Sans MS" pitchFamily="66" charset="0"/>
              </a:rPr>
              <a:t>odděluje se vždy čárkou</a:t>
            </a:r>
          </a:p>
          <a:p>
            <a:r>
              <a:rPr lang="cs-CZ" sz="2800" dirty="0">
                <a:latin typeface="Comic Sans MS" pitchFamily="66" charset="0"/>
              </a:rPr>
              <a:t>m</a:t>
            </a:r>
            <a:r>
              <a:rPr lang="cs-CZ" sz="2800" dirty="0" smtClean="0">
                <a:latin typeface="Comic Sans MS" pitchFamily="66" charset="0"/>
              </a:rPr>
              <a:t>á funkci upozorňovacího prostředku, s větou však mluvnicky nesouvisí, nerozvíjí žádný větný člen</a:t>
            </a:r>
          </a:p>
          <a:p>
            <a:pPr>
              <a:buNone/>
            </a:pPr>
            <a:endParaRPr lang="cs-CZ" sz="2400" dirty="0">
              <a:latin typeface="Comic Sans MS" pitchFamily="66" charset="0"/>
            </a:endParaRPr>
          </a:p>
          <a:p>
            <a:pPr algn="ctr">
              <a:buNone/>
            </a:pPr>
            <a:r>
              <a:rPr lang="cs-CZ" sz="2400" b="1" i="1" u="sng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Karle</a:t>
            </a:r>
            <a:r>
              <a:rPr lang="cs-CZ" sz="2400" b="1" i="1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,</a:t>
            </a:r>
            <a:r>
              <a:rPr lang="cs-CZ" sz="2400" i="1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 pojď vypnout tu televizi! </a:t>
            </a:r>
            <a:r>
              <a:rPr lang="cs-CZ" sz="2400" b="1" i="1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/ </a:t>
            </a:r>
            <a:r>
              <a:rPr lang="cs-CZ" sz="2400" b="1" i="1" u="sng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Karel</a:t>
            </a:r>
            <a:r>
              <a:rPr lang="cs-CZ" sz="2400" b="1" i="1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, </a:t>
            </a:r>
            <a:r>
              <a:rPr lang="cs-CZ" sz="2400" i="1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pojď …</a:t>
            </a: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Kdy píšeme písemku z češtiny</a:t>
            </a:r>
            <a:r>
              <a:rPr lang="cs-CZ" sz="2400" b="1" i="1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, </a:t>
            </a:r>
            <a:r>
              <a:rPr lang="cs-CZ" sz="2400" b="1" i="1" u="sng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Kláro</a:t>
            </a:r>
            <a:r>
              <a:rPr lang="cs-CZ" sz="2400" i="1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?</a:t>
            </a: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Myslím</a:t>
            </a:r>
            <a:r>
              <a:rPr lang="cs-CZ" sz="2400" b="1" i="1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, </a:t>
            </a:r>
            <a:r>
              <a:rPr lang="cs-CZ" sz="2400" b="1" i="1" u="sng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Luďku</a:t>
            </a:r>
            <a:r>
              <a:rPr lang="cs-CZ" sz="2400" b="1" i="1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, </a:t>
            </a:r>
            <a:r>
              <a:rPr lang="cs-CZ" sz="2400" i="1" dirty="0" smtClean="0">
                <a:latin typeface="Comic Sans MS" pitchFamily="66" charset="0"/>
                <a:ea typeface="Arial Unicode MS" pitchFamily="34" charset="-128"/>
                <a:cs typeface="Arial Unicode MS" pitchFamily="34" charset="-128"/>
              </a:rPr>
              <a:t>že píšeme v úterý.</a:t>
            </a:r>
            <a:endParaRPr lang="cs-CZ" sz="2400" i="1" dirty="0">
              <a:latin typeface="Comic Sans MS" pitchFamily="66" charset="0"/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Citoslovce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>
                <a:latin typeface="Comic Sans MS" pitchFamily="66" charset="0"/>
              </a:rPr>
              <a:t>m</a:t>
            </a:r>
            <a:r>
              <a:rPr lang="cs-CZ" sz="2800" dirty="0" smtClean="0">
                <a:latin typeface="Comic Sans MS" pitchFamily="66" charset="0"/>
              </a:rPr>
              <a:t>luvnicky s větou nesouvisí</a:t>
            </a:r>
          </a:p>
          <a:p>
            <a:r>
              <a:rPr lang="cs-CZ" sz="2800" dirty="0">
                <a:latin typeface="Comic Sans MS" pitchFamily="66" charset="0"/>
              </a:rPr>
              <a:t>v</a:t>
            </a:r>
            <a:r>
              <a:rPr lang="cs-CZ" sz="2800" dirty="0" smtClean="0">
                <a:latin typeface="Comic Sans MS" pitchFamily="66" charset="0"/>
              </a:rPr>
              <a:t>ětšinou se </a:t>
            </a:r>
            <a:r>
              <a:rPr lang="cs-CZ" sz="2800" u="sng" dirty="0" smtClean="0">
                <a:latin typeface="Comic Sans MS" pitchFamily="66" charset="0"/>
              </a:rPr>
              <a:t>oddělují čárkou</a:t>
            </a:r>
            <a:r>
              <a:rPr lang="cs-CZ" sz="2800" dirty="0" smtClean="0">
                <a:latin typeface="Comic Sans MS" pitchFamily="66" charset="0"/>
              </a:rPr>
              <a:t>, </a:t>
            </a:r>
            <a:r>
              <a:rPr lang="cs-CZ" sz="2800" u="sng" dirty="0" smtClean="0">
                <a:latin typeface="Comic Sans MS" pitchFamily="66" charset="0"/>
              </a:rPr>
              <a:t>výjimkou</a:t>
            </a:r>
            <a:r>
              <a:rPr lang="cs-CZ" sz="2800" dirty="0" smtClean="0">
                <a:latin typeface="Comic Sans MS" pitchFamily="66" charset="0"/>
              </a:rPr>
              <a:t> jsou případy, kdy zastupují jiný slovní druh 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dirty="0" smtClean="0">
                <a:latin typeface="Comic Sans MS" pitchFamily="66" charset="0"/>
              </a:rPr>
              <a:t>(př. </a:t>
            </a:r>
            <a:r>
              <a:rPr lang="cs-CZ" sz="2800" u="sng" dirty="0" smtClean="0">
                <a:latin typeface="Comic Sans MS" pitchFamily="66" charset="0"/>
              </a:rPr>
              <a:t>přísudek</a:t>
            </a:r>
            <a:r>
              <a:rPr lang="cs-CZ" sz="2800" dirty="0" smtClean="0">
                <a:latin typeface="Comic Sans MS" pitchFamily="66" charset="0"/>
              </a:rPr>
              <a:t> )</a:t>
            </a:r>
          </a:p>
          <a:p>
            <a:r>
              <a:rPr lang="cs-CZ" sz="2800" dirty="0" smtClean="0">
                <a:latin typeface="Comic Sans MS" pitchFamily="66" charset="0"/>
              </a:rPr>
              <a:t>slouží jako kontaktový prostředek nebo 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dirty="0" smtClean="0">
                <a:latin typeface="Comic Sans MS" pitchFamily="66" charset="0"/>
              </a:rPr>
              <a:t>k vyjádření expresivity</a:t>
            </a:r>
          </a:p>
          <a:p>
            <a:pPr algn="ctr">
              <a:buNone/>
            </a:pPr>
            <a:endParaRPr lang="cs-CZ" sz="2400" b="1" i="1" u="sng" dirty="0" smtClean="0">
              <a:latin typeface="Comic Sans MS" pitchFamily="66" charset="0"/>
            </a:endParaRPr>
          </a:p>
          <a:p>
            <a:pPr algn="ctr">
              <a:buNone/>
            </a:pPr>
            <a:r>
              <a:rPr lang="cs-CZ" sz="2400" b="1" i="1" u="sng" dirty="0" smtClean="0">
                <a:latin typeface="Comic Sans MS" pitchFamily="66" charset="0"/>
              </a:rPr>
              <a:t>Au</a:t>
            </a:r>
            <a:r>
              <a:rPr lang="cs-CZ" sz="2400" b="1" i="1" dirty="0" smtClean="0">
                <a:latin typeface="Comic Sans MS" pitchFamily="66" charset="0"/>
              </a:rPr>
              <a:t>,</a:t>
            </a:r>
            <a:r>
              <a:rPr lang="cs-CZ" sz="2400" i="1" dirty="0" smtClean="0">
                <a:latin typeface="Comic Sans MS" pitchFamily="66" charset="0"/>
              </a:rPr>
              <a:t> to bolí!</a:t>
            </a:r>
          </a:p>
          <a:p>
            <a:pPr algn="ctr">
              <a:buNone/>
            </a:pPr>
            <a:r>
              <a:rPr lang="cs-CZ" sz="2400" b="1" i="1" u="sng" dirty="0" smtClean="0">
                <a:latin typeface="Comic Sans MS" pitchFamily="66" charset="0"/>
              </a:rPr>
              <a:t>Brr</a:t>
            </a:r>
            <a:r>
              <a:rPr lang="cs-CZ" sz="2400" b="1" i="1" dirty="0" smtClean="0">
                <a:latin typeface="Comic Sans MS" pitchFamily="66" charset="0"/>
              </a:rPr>
              <a:t>,</a:t>
            </a:r>
            <a:r>
              <a:rPr lang="cs-CZ" sz="2400" i="1" dirty="0" smtClean="0">
                <a:latin typeface="Comic Sans MS" pitchFamily="66" charset="0"/>
              </a:rPr>
              <a:t> to je zima!</a:t>
            </a: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</a:rPr>
              <a:t>Žába </a:t>
            </a:r>
            <a:r>
              <a:rPr lang="cs-CZ" sz="2400" b="1" i="1" u="sng" dirty="0" smtClean="0">
                <a:latin typeface="Comic Sans MS" pitchFamily="66" charset="0"/>
              </a:rPr>
              <a:t>žbluňk</a:t>
            </a:r>
            <a:r>
              <a:rPr lang="cs-CZ" sz="2400" i="1" dirty="0" smtClean="0">
                <a:latin typeface="Comic Sans MS" pitchFamily="66" charset="0"/>
              </a:rPr>
              <a:t> do vody.</a:t>
            </a:r>
            <a:endParaRPr lang="cs-CZ" sz="2400" i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Samostatný větný člen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latin typeface="Comic Sans MS" pitchFamily="66" charset="0"/>
              </a:rPr>
              <a:t>v</a:t>
            </a:r>
            <a:r>
              <a:rPr lang="cs-CZ" sz="2800" dirty="0" smtClean="0">
                <a:latin typeface="Comic Sans MS" pitchFamily="66" charset="0"/>
              </a:rPr>
              <a:t>ýraz, který je vytčený  </a:t>
            </a:r>
            <a:r>
              <a:rPr lang="cs-CZ" sz="2800" u="sng" dirty="0" smtClean="0">
                <a:latin typeface="Comic Sans MS" pitchFamily="66" charset="0"/>
              </a:rPr>
              <a:t>před větu</a:t>
            </a:r>
            <a:r>
              <a:rPr lang="cs-CZ" sz="2800" dirty="0" smtClean="0">
                <a:latin typeface="Comic Sans MS" pitchFamily="66" charset="0"/>
              </a:rPr>
              <a:t> (antepozice) nebo </a:t>
            </a:r>
            <a:r>
              <a:rPr lang="cs-CZ" sz="2800" u="sng" dirty="0" smtClean="0">
                <a:latin typeface="Comic Sans MS" pitchFamily="66" charset="0"/>
              </a:rPr>
              <a:t>za větu</a:t>
            </a:r>
            <a:r>
              <a:rPr lang="cs-CZ" sz="2800" dirty="0" smtClean="0">
                <a:latin typeface="Comic Sans MS" pitchFamily="66" charset="0"/>
              </a:rPr>
              <a:t> (postpozice)</a:t>
            </a:r>
          </a:p>
          <a:p>
            <a:r>
              <a:rPr lang="cs-CZ" sz="2800" u="sng" dirty="0">
                <a:latin typeface="Comic Sans MS" pitchFamily="66" charset="0"/>
              </a:rPr>
              <a:t>o</a:t>
            </a:r>
            <a:r>
              <a:rPr lang="cs-CZ" sz="2800" u="sng" dirty="0" smtClean="0">
                <a:latin typeface="Comic Sans MS" pitchFamily="66" charset="0"/>
              </a:rPr>
              <a:t>ddělujeme jej čárkou</a:t>
            </a:r>
          </a:p>
          <a:p>
            <a:r>
              <a:rPr lang="cs-CZ" sz="2800" dirty="0" smtClean="0">
                <a:latin typeface="Comic Sans MS" pitchFamily="66" charset="0"/>
              </a:rPr>
              <a:t>v základní větě na něj </a:t>
            </a:r>
            <a:r>
              <a:rPr lang="cs-CZ" sz="2800" u="sng" dirty="0" smtClean="0">
                <a:latin typeface="Comic Sans MS" pitchFamily="66" charset="0"/>
              </a:rPr>
              <a:t>odkazuje ukazovací zájmeno</a:t>
            </a:r>
            <a:r>
              <a:rPr lang="cs-CZ" sz="2800" dirty="0" smtClean="0">
                <a:latin typeface="Comic Sans MS" pitchFamily="66" charset="0"/>
              </a:rPr>
              <a:t> nebo </a:t>
            </a:r>
            <a:r>
              <a:rPr lang="cs-CZ" sz="2800" u="sng" dirty="0" smtClean="0">
                <a:latin typeface="Comic Sans MS" pitchFamily="66" charset="0"/>
              </a:rPr>
              <a:t>příslovce</a:t>
            </a:r>
          </a:p>
          <a:p>
            <a:pPr algn="ctr"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 algn="ctr">
              <a:buNone/>
            </a:pPr>
            <a:r>
              <a:rPr lang="cs-CZ" sz="2400" i="1" u="sng" dirty="0" smtClean="0">
                <a:latin typeface="Comic Sans MS" pitchFamily="66" charset="0"/>
              </a:rPr>
              <a:t>Prázdniny</a:t>
            </a:r>
            <a:r>
              <a:rPr lang="cs-CZ" sz="2400" i="1" dirty="0" smtClean="0">
                <a:latin typeface="Comic Sans MS" pitchFamily="66" charset="0"/>
              </a:rPr>
              <a:t>, </a:t>
            </a:r>
            <a:r>
              <a:rPr lang="cs-CZ" sz="2400" b="1" i="1" dirty="0" smtClean="0">
                <a:latin typeface="Comic Sans MS" pitchFamily="66" charset="0"/>
              </a:rPr>
              <a:t>ty</a:t>
            </a:r>
            <a:r>
              <a:rPr lang="cs-CZ" sz="2400" i="1" dirty="0" smtClean="0">
                <a:latin typeface="Comic Sans MS" pitchFamily="66" charset="0"/>
              </a:rPr>
              <a:t> dovedou člověka potěšit.</a:t>
            </a: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</a:rPr>
              <a:t>Bylo by </a:t>
            </a:r>
            <a:r>
              <a:rPr lang="cs-CZ" sz="2400" b="1" i="1" dirty="0" smtClean="0">
                <a:latin typeface="Comic Sans MS" pitchFamily="66" charset="0"/>
              </a:rPr>
              <a:t>to</a:t>
            </a:r>
            <a:r>
              <a:rPr lang="cs-CZ" sz="2400" i="1" dirty="0" smtClean="0">
                <a:latin typeface="Comic Sans MS" pitchFamily="66" charset="0"/>
              </a:rPr>
              <a:t> opravdu nejlepší, </a:t>
            </a:r>
            <a:r>
              <a:rPr lang="cs-CZ" sz="2400" i="1" u="sng" dirty="0" smtClean="0">
                <a:latin typeface="Comic Sans MS" pitchFamily="66" charset="0"/>
              </a:rPr>
              <a:t>nechodit tam</a:t>
            </a:r>
            <a:r>
              <a:rPr lang="cs-CZ" sz="2400" i="1" dirty="0" smtClean="0">
                <a:latin typeface="Comic Sans MS" pitchFamily="66" charset="0"/>
              </a:rPr>
              <a:t>.</a:t>
            </a: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</a:rPr>
              <a:t>Chováš se </a:t>
            </a:r>
            <a:r>
              <a:rPr lang="cs-CZ" sz="2400" b="1" i="1" dirty="0" smtClean="0">
                <a:latin typeface="Comic Sans MS" pitchFamily="66" charset="0"/>
              </a:rPr>
              <a:t>nevhodně</a:t>
            </a:r>
            <a:r>
              <a:rPr lang="cs-CZ" sz="2400" i="1" dirty="0" smtClean="0">
                <a:latin typeface="Comic Sans MS" pitchFamily="66" charset="0"/>
              </a:rPr>
              <a:t>, </a:t>
            </a:r>
            <a:r>
              <a:rPr lang="cs-CZ" sz="2400" i="1" u="sng" dirty="0" smtClean="0">
                <a:latin typeface="Comic Sans MS" pitchFamily="66" charset="0"/>
              </a:rPr>
              <a:t>před rodiči</a:t>
            </a:r>
            <a:r>
              <a:rPr lang="cs-CZ" sz="2400" i="1" dirty="0" smtClean="0">
                <a:latin typeface="Comic Sans MS" pitchFamily="66" charset="0"/>
              </a:rPr>
              <a:t>.</a:t>
            </a:r>
            <a:endParaRPr lang="cs-CZ" sz="2400" i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Vsuvka (parenteze)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>
                <a:latin typeface="Comic Sans MS" pitchFamily="66" charset="0"/>
              </a:rPr>
              <a:t>v</a:t>
            </a:r>
            <a:r>
              <a:rPr lang="cs-CZ" sz="2400" dirty="0" smtClean="0">
                <a:latin typeface="Comic Sans MS" pitchFamily="66" charset="0"/>
              </a:rPr>
              <a:t>ýraz do věty </a:t>
            </a:r>
            <a:r>
              <a:rPr lang="cs-CZ" sz="2400" u="sng" dirty="0" smtClean="0">
                <a:latin typeface="Comic Sans MS" pitchFamily="66" charset="0"/>
              </a:rPr>
              <a:t>volně vložený</a:t>
            </a:r>
            <a:endParaRPr lang="cs-CZ" sz="2400" dirty="0" smtClean="0">
              <a:latin typeface="Comic Sans MS" pitchFamily="66" charset="0"/>
            </a:endParaRPr>
          </a:p>
          <a:p>
            <a:r>
              <a:rPr lang="cs-CZ" sz="2400" u="sng" dirty="0" smtClean="0">
                <a:latin typeface="Comic Sans MS" pitchFamily="66" charset="0"/>
              </a:rPr>
              <a:t>může být vypuštěna</a:t>
            </a:r>
            <a:r>
              <a:rPr lang="cs-CZ" sz="2400" dirty="0" smtClean="0">
                <a:latin typeface="Comic Sans MS" pitchFamily="66" charset="0"/>
              </a:rPr>
              <a:t>, aniž by se změnil smysl věty</a:t>
            </a:r>
          </a:p>
          <a:p>
            <a:r>
              <a:rPr lang="cs-CZ" sz="2400" dirty="0">
                <a:latin typeface="Comic Sans MS" pitchFamily="66" charset="0"/>
              </a:rPr>
              <a:t>v</a:t>
            </a:r>
            <a:r>
              <a:rPr lang="cs-CZ" sz="2400" dirty="0" smtClean="0">
                <a:latin typeface="Comic Sans MS" pitchFamily="66" charset="0"/>
              </a:rPr>
              <a:t>yjadřuje </a:t>
            </a:r>
            <a:r>
              <a:rPr lang="cs-CZ" sz="2400" u="sng" dirty="0" smtClean="0">
                <a:latin typeface="Comic Sans MS" pitchFamily="66" charset="0"/>
              </a:rPr>
              <a:t>upřesnění, hodnocení, doplnění</a:t>
            </a:r>
            <a:r>
              <a:rPr lang="cs-CZ" sz="2400" dirty="0" smtClean="0">
                <a:latin typeface="Comic Sans MS" pitchFamily="66" charset="0"/>
              </a:rPr>
              <a:t> informací</a:t>
            </a:r>
          </a:p>
          <a:p>
            <a:r>
              <a:rPr lang="cs-CZ" sz="2400" u="sng" dirty="0">
                <a:latin typeface="Comic Sans MS" pitchFamily="66" charset="0"/>
              </a:rPr>
              <a:t>o</a:t>
            </a:r>
            <a:r>
              <a:rPr lang="cs-CZ" sz="2400" u="sng" dirty="0" smtClean="0">
                <a:latin typeface="Comic Sans MS" pitchFamily="66" charset="0"/>
              </a:rPr>
              <a:t>dděluje se z obou stran</a:t>
            </a:r>
            <a:r>
              <a:rPr lang="cs-CZ" sz="2400" dirty="0" smtClean="0">
                <a:latin typeface="Comic Sans MS" pitchFamily="66" charset="0"/>
              </a:rPr>
              <a:t> čárkou, pomlčkou, závorkou, v mluveném projevu pauzou (ustálené výrazy typu </a:t>
            </a:r>
            <a:r>
              <a:rPr lang="cs-CZ" sz="2400" i="1" u="sng" dirty="0" smtClean="0">
                <a:latin typeface="Comic Sans MS" pitchFamily="66" charset="0"/>
              </a:rPr>
              <a:t>myslím, prosím</a:t>
            </a:r>
            <a:r>
              <a:rPr lang="cs-CZ" sz="2400" dirty="0" smtClean="0">
                <a:latin typeface="Comic Sans MS" pitchFamily="66" charset="0"/>
              </a:rPr>
              <a:t> čárkami neoddělujeme, mezi větné členy je ale nepočítáme)</a:t>
            </a: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</a:rPr>
              <a:t>Viděl jsem tě</a:t>
            </a:r>
            <a:r>
              <a:rPr lang="cs-CZ" sz="2400" b="1" i="1" dirty="0" smtClean="0">
                <a:latin typeface="Comic Sans MS" pitchFamily="66" charset="0"/>
              </a:rPr>
              <a:t>, pokud se dobře pamatuji, </a:t>
            </a:r>
            <a:r>
              <a:rPr lang="cs-CZ" sz="2400" i="1" dirty="0" smtClean="0">
                <a:latin typeface="Comic Sans MS" pitchFamily="66" charset="0"/>
              </a:rPr>
              <a:t>minulý rok.</a:t>
            </a: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</a:rPr>
              <a:t>Karel Čapek</a:t>
            </a:r>
            <a:r>
              <a:rPr lang="cs-CZ" sz="2400" b="1" i="1" dirty="0">
                <a:latin typeface="Comic Sans MS" pitchFamily="66" charset="0"/>
              </a:rPr>
              <a:t> </a:t>
            </a:r>
            <a:r>
              <a:rPr lang="cs-CZ" sz="2400" b="1" i="1" dirty="0" smtClean="0">
                <a:latin typeface="Comic Sans MS" pitchFamily="66" charset="0"/>
              </a:rPr>
              <a:t>- spisovatel a novinář -</a:t>
            </a:r>
            <a:r>
              <a:rPr lang="cs-CZ" sz="2400" i="1" dirty="0" smtClean="0">
                <a:latin typeface="Comic Sans MS" pitchFamily="66" charset="0"/>
              </a:rPr>
              <a:t> se narodil </a:t>
            </a:r>
            <a:br>
              <a:rPr lang="cs-CZ" sz="2400" i="1" dirty="0" smtClean="0">
                <a:latin typeface="Comic Sans MS" pitchFamily="66" charset="0"/>
              </a:rPr>
            </a:br>
            <a:r>
              <a:rPr lang="cs-CZ" sz="2400" i="1" dirty="0" smtClean="0">
                <a:latin typeface="Comic Sans MS" pitchFamily="66" charset="0"/>
              </a:rPr>
              <a:t>v Malých Svatoňovicích.</a:t>
            </a: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</a:rPr>
              <a:t>Vitamín C </a:t>
            </a:r>
            <a:r>
              <a:rPr lang="cs-CZ" sz="2400" b="1" i="1" dirty="0" smtClean="0">
                <a:latin typeface="Comic Sans MS" pitchFamily="66" charset="0"/>
              </a:rPr>
              <a:t>(tzv. </a:t>
            </a:r>
            <a:r>
              <a:rPr lang="cs-CZ" sz="2400" b="1" i="1" dirty="0">
                <a:latin typeface="Comic Sans MS" pitchFamily="66" charset="0"/>
              </a:rPr>
              <a:t>C</a:t>
            </a:r>
            <a:r>
              <a:rPr lang="cs-CZ" sz="2400" b="1" i="1" dirty="0" smtClean="0">
                <a:latin typeface="Comic Sans MS" pitchFamily="66" charset="0"/>
              </a:rPr>
              <a:t>elaskon)</a:t>
            </a:r>
            <a:r>
              <a:rPr lang="cs-CZ" sz="2400" i="1" dirty="0" smtClean="0">
                <a:latin typeface="Comic Sans MS" pitchFamily="66" charset="0"/>
              </a:rPr>
              <a:t> prospívá oslabenému organismu.</a:t>
            </a:r>
            <a:endParaRPr lang="cs-CZ" sz="2400" i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Osamostatněný větný člen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Comic Sans MS" pitchFamily="66" charset="0"/>
              </a:rPr>
              <a:t>v</a:t>
            </a:r>
            <a:r>
              <a:rPr lang="cs-CZ" sz="2800" dirty="0" smtClean="0">
                <a:latin typeface="Comic Sans MS" pitchFamily="66" charset="0"/>
              </a:rPr>
              <a:t>ětný člen </a:t>
            </a:r>
            <a:r>
              <a:rPr lang="cs-CZ" sz="2800" u="sng" dirty="0" smtClean="0">
                <a:latin typeface="Comic Sans MS" pitchFamily="66" charset="0"/>
              </a:rPr>
              <a:t>dodatečně připojený </a:t>
            </a:r>
            <a:r>
              <a:rPr lang="cs-CZ" sz="2800" dirty="0" smtClean="0">
                <a:latin typeface="Comic Sans MS" pitchFamily="66" charset="0"/>
              </a:rPr>
              <a:t>za větu 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dirty="0" smtClean="0">
                <a:latin typeface="Comic Sans MS" pitchFamily="66" charset="0"/>
              </a:rPr>
              <a:t>a oddělený tečkou (pauzou)</a:t>
            </a:r>
          </a:p>
          <a:p>
            <a:r>
              <a:rPr lang="cs-CZ" sz="2800" dirty="0" smtClean="0">
                <a:latin typeface="Comic Sans MS" pitchFamily="66" charset="0"/>
              </a:rPr>
              <a:t>používá se k </a:t>
            </a:r>
            <a:r>
              <a:rPr lang="cs-CZ" sz="2800" u="sng" dirty="0" smtClean="0">
                <a:latin typeface="Comic Sans MS" pitchFamily="66" charset="0"/>
              </a:rPr>
              <a:t>ozvláštnění textu</a:t>
            </a:r>
            <a:r>
              <a:rPr lang="cs-CZ" sz="2800" dirty="0" smtClean="0">
                <a:latin typeface="Comic Sans MS" pitchFamily="66" charset="0"/>
              </a:rPr>
              <a:t> nebo poté, co mluvčí výpověď uzavře a následně ji </a:t>
            </a:r>
            <a:r>
              <a:rPr lang="cs-CZ" sz="2800" u="sng" dirty="0" smtClean="0">
                <a:latin typeface="Comic Sans MS" pitchFamily="66" charset="0"/>
              </a:rPr>
              <a:t>ještě doplní</a:t>
            </a:r>
          </a:p>
          <a:p>
            <a:pPr>
              <a:buNone/>
            </a:pPr>
            <a:endParaRPr lang="cs-CZ" sz="2800" u="sng" dirty="0">
              <a:latin typeface="Comic Sans MS" pitchFamily="66" charset="0"/>
            </a:endParaRP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</a:rPr>
              <a:t>Bylo tam příjemné počasí. </a:t>
            </a:r>
            <a:r>
              <a:rPr lang="cs-CZ" sz="2400" b="1" i="1" u="sng" dirty="0" smtClean="0">
                <a:latin typeface="Comic Sans MS" pitchFamily="66" charset="0"/>
              </a:rPr>
              <a:t>A klid</a:t>
            </a:r>
            <a:r>
              <a:rPr lang="cs-CZ" sz="2400" i="1" dirty="0" smtClean="0">
                <a:latin typeface="Comic Sans MS" pitchFamily="66" charset="0"/>
              </a:rPr>
              <a:t>.</a:t>
            </a: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</a:rPr>
              <a:t>Dostala k Vánocům mobil. </a:t>
            </a:r>
            <a:r>
              <a:rPr lang="cs-CZ" sz="2400" b="1" i="1" u="sng" dirty="0" smtClean="0">
                <a:latin typeface="Comic Sans MS" pitchFamily="66" charset="0"/>
              </a:rPr>
              <a:t>Od rodičů</a:t>
            </a:r>
            <a:r>
              <a:rPr lang="cs-CZ" sz="2400" i="1" dirty="0" smtClean="0">
                <a:latin typeface="Comic Sans MS" pitchFamily="66" charset="0"/>
              </a:rPr>
              <a:t>.</a:t>
            </a: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</a:rPr>
              <a:t>O prázdninách pojedeme na Moravu. </a:t>
            </a:r>
            <a:r>
              <a:rPr lang="cs-CZ" sz="2400" b="1" i="1" u="sng" dirty="0" smtClean="0">
                <a:latin typeface="Comic Sans MS" pitchFamily="66" charset="0"/>
              </a:rPr>
              <a:t>Do Znojma</a:t>
            </a:r>
            <a:r>
              <a:rPr lang="cs-CZ" sz="2400" i="1" dirty="0" smtClean="0">
                <a:latin typeface="Comic Sans MS" pitchFamily="66" charset="0"/>
              </a:rPr>
              <a:t>.</a:t>
            </a:r>
            <a:endParaRPr lang="cs-CZ" sz="2400" i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Elipsa (výpustka)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u="sng" dirty="0">
                <a:latin typeface="Comic Sans MS" pitchFamily="66" charset="0"/>
              </a:rPr>
              <a:t>v</a:t>
            </a:r>
            <a:r>
              <a:rPr lang="cs-CZ" sz="2800" u="sng" dirty="0" smtClean="0">
                <a:latin typeface="Comic Sans MS" pitchFamily="66" charset="0"/>
              </a:rPr>
              <a:t>ynechání slov</a:t>
            </a:r>
            <a:r>
              <a:rPr lang="cs-CZ" sz="2800" dirty="0" smtClean="0">
                <a:latin typeface="Comic Sans MS" pitchFamily="66" charset="0"/>
              </a:rPr>
              <a:t>, která jinak náleží do větné stavby</a:t>
            </a:r>
          </a:p>
          <a:p>
            <a:r>
              <a:rPr lang="cs-CZ" sz="2800" u="sng" dirty="0">
                <a:latin typeface="Comic Sans MS" pitchFamily="66" charset="0"/>
              </a:rPr>
              <a:t>v</a:t>
            </a:r>
            <a:r>
              <a:rPr lang="cs-CZ" sz="2800" u="sng" dirty="0" smtClean="0">
                <a:latin typeface="Comic Sans MS" pitchFamily="66" charset="0"/>
              </a:rPr>
              <a:t>ynechaná část se vyrozumí</a:t>
            </a:r>
            <a:r>
              <a:rPr lang="cs-CZ" sz="2800" dirty="0" smtClean="0">
                <a:latin typeface="Comic Sans MS" pitchFamily="66" charset="0"/>
              </a:rPr>
              <a:t> z kontextu nebo ze zkušenosti příjemce</a:t>
            </a:r>
          </a:p>
          <a:p>
            <a:endParaRPr lang="cs-CZ" sz="2800" dirty="0">
              <a:latin typeface="Comic Sans MS" pitchFamily="66" charset="0"/>
            </a:endParaRP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</a:rPr>
              <a:t>Umíš </a:t>
            </a:r>
            <a:r>
              <a:rPr lang="cs-CZ" sz="2400" b="1" i="1" dirty="0" smtClean="0">
                <a:latin typeface="Comic Sans MS" pitchFamily="66" charset="0"/>
              </a:rPr>
              <a:t>(hrát) </a:t>
            </a:r>
            <a:r>
              <a:rPr lang="cs-CZ" sz="2400" i="1" dirty="0" smtClean="0">
                <a:latin typeface="Comic Sans MS" pitchFamily="66" charset="0"/>
              </a:rPr>
              <a:t>na kytaru?</a:t>
            </a: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</a:rPr>
              <a:t>Sliby </a:t>
            </a:r>
            <a:r>
              <a:rPr lang="cs-CZ" sz="2400" b="1" i="1" dirty="0" smtClean="0">
                <a:latin typeface="Comic Sans MS" pitchFamily="66" charset="0"/>
              </a:rPr>
              <a:t>(jsou) </a:t>
            </a:r>
            <a:r>
              <a:rPr lang="cs-CZ" sz="2400" i="1" dirty="0" smtClean="0">
                <a:latin typeface="Comic Sans MS" pitchFamily="66" charset="0"/>
              </a:rPr>
              <a:t>chyby.</a:t>
            </a: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</a:rPr>
              <a:t>Stavte se ke mně </a:t>
            </a:r>
            <a:r>
              <a:rPr lang="cs-CZ" sz="2400" b="1" i="1" dirty="0" smtClean="0">
                <a:latin typeface="Comic Sans MS" pitchFamily="66" charset="0"/>
              </a:rPr>
              <a:t>ve tři patnáct</a:t>
            </a:r>
            <a:r>
              <a:rPr lang="cs-CZ" sz="2400" i="1" dirty="0" smtClean="0">
                <a:latin typeface="Comic Sans MS" pitchFamily="66" charset="0"/>
              </a:rPr>
              <a:t> </a:t>
            </a:r>
            <a:r>
              <a:rPr lang="cs-CZ" sz="2400" b="1" i="1" dirty="0" smtClean="0">
                <a:latin typeface="Comic Sans MS" pitchFamily="66" charset="0"/>
              </a:rPr>
              <a:t>(tři hodiny a patnáct minut).</a:t>
            </a:r>
            <a:endParaRPr lang="cs-CZ" sz="2400" i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err="1" smtClean="0">
                <a:latin typeface="Comic Sans MS" pitchFamily="66" charset="0"/>
              </a:rPr>
              <a:t>Apoziopeze</a:t>
            </a:r>
            <a:r>
              <a:rPr lang="cs-CZ" b="1" u="sng" dirty="0" smtClean="0">
                <a:latin typeface="Comic Sans MS" pitchFamily="66" charset="0"/>
              </a:rPr>
              <a:t> (nedokončená věta)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>
                <a:latin typeface="Comic Sans MS" pitchFamily="66" charset="0"/>
              </a:rPr>
              <a:t>nedokončení výpovědi</a:t>
            </a:r>
            <a:r>
              <a:rPr lang="cs-CZ" sz="2800" dirty="0" smtClean="0">
                <a:latin typeface="Comic Sans MS" pitchFamily="66" charset="0"/>
              </a:rPr>
              <a:t> je časté v běžném hovoru (záměrně nebo partnerem dialogu – 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dirty="0" smtClean="0">
                <a:latin typeface="Comic Sans MS" pitchFamily="66" charset="0"/>
              </a:rPr>
              <a:t>v tomto případě je taková odchylka nemotivovaná)</a:t>
            </a:r>
          </a:p>
          <a:p>
            <a:r>
              <a:rPr lang="cs-CZ" sz="2800" u="sng" dirty="0">
                <a:latin typeface="Comic Sans MS" pitchFamily="66" charset="0"/>
              </a:rPr>
              <a:t>o</a:t>
            </a:r>
            <a:r>
              <a:rPr lang="cs-CZ" sz="2800" u="sng" dirty="0" smtClean="0">
                <a:latin typeface="Comic Sans MS" pitchFamily="66" charset="0"/>
              </a:rPr>
              <a:t>značujeme ji třemi tečkami, pomlčkou</a:t>
            </a:r>
          </a:p>
          <a:p>
            <a:endParaRPr lang="cs-CZ" sz="2800" u="sng" dirty="0">
              <a:latin typeface="Comic Sans MS" pitchFamily="66" charset="0"/>
            </a:endParaRP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</a:rPr>
              <a:t>Nerozčiluj mě, nebo</a:t>
            </a:r>
            <a:r>
              <a:rPr lang="cs-CZ" sz="2400" b="1" i="1" u="sng" dirty="0" smtClean="0">
                <a:latin typeface="Comic Sans MS" pitchFamily="66" charset="0"/>
              </a:rPr>
              <a:t>…</a:t>
            </a:r>
          </a:p>
          <a:p>
            <a:pPr algn="ctr">
              <a:buNone/>
            </a:pPr>
            <a:r>
              <a:rPr lang="cs-CZ" sz="2400" i="1" dirty="0" smtClean="0">
                <a:latin typeface="Comic Sans MS" pitchFamily="66" charset="0"/>
              </a:rPr>
              <a:t>„Nejlepší by bylo, kdyby</a:t>
            </a:r>
            <a:r>
              <a:rPr lang="cs-CZ" sz="2400" b="1" i="1" u="sng" dirty="0" smtClean="0">
                <a:latin typeface="Comic Sans MS" pitchFamily="66" charset="0"/>
              </a:rPr>
              <a:t>…</a:t>
            </a:r>
            <a:r>
              <a:rPr lang="cs-CZ" sz="2400" i="1" dirty="0" smtClean="0">
                <a:latin typeface="Comic Sans MS" pitchFamily="66" charset="0"/>
              </a:rPr>
              <a:t>“ „Nic neříkej, nemá to cenu.“</a:t>
            </a:r>
            <a:endParaRPr lang="cs-CZ" sz="2400" i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Polovětné útvary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>
                <a:latin typeface="Comic Sans MS" pitchFamily="66" charset="0"/>
              </a:rPr>
              <a:t>c</a:t>
            </a:r>
            <a:r>
              <a:rPr lang="cs-CZ" b="1" dirty="0" smtClean="0">
                <a:latin typeface="Comic Sans MS" pitchFamily="66" charset="0"/>
              </a:rPr>
              <a:t>elky významově samostatné, ale nesamostatné mluvnicky – nemají přísudek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infinitivní konstrukce </a:t>
            </a:r>
            <a:r>
              <a:rPr lang="cs-CZ" dirty="0" smtClean="0">
                <a:latin typeface="Comic Sans MS" pitchFamily="66" charset="0"/>
              </a:rPr>
              <a:t>– </a:t>
            </a:r>
            <a:r>
              <a:rPr lang="cs-CZ" i="1" dirty="0" smtClean="0">
                <a:latin typeface="Comic Sans MS" pitchFamily="66" charset="0"/>
              </a:rPr>
              <a:t>Vědět to, zůstala bych doma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pPr marL="514350" indent="-514350">
              <a:buAutoNum type="alphaLcParenR"/>
            </a:pPr>
            <a:r>
              <a:rPr lang="cs-CZ" b="1" dirty="0">
                <a:solidFill>
                  <a:srgbClr val="C00000"/>
                </a:solidFill>
                <a:latin typeface="Comic Sans MS" pitchFamily="66" charset="0"/>
              </a:rPr>
              <a:t>p</a:t>
            </a:r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řechodníkové konstrukce </a:t>
            </a:r>
            <a:r>
              <a:rPr lang="cs-CZ" dirty="0" smtClean="0">
                <a:latin typeface="Comic Sans MS" pitchFamily="66" charset="0"/>
              </a:rPr>
              <a:t>– </a:t>
            </a:r>
            <a:r>
              <a:rPr lang="cs-CZ" i="1" dirty="0" smtClean="0">
                <a:latin typeface="Comic Sans MS" pitchFamily="66" charset="0"/>
              </a:rPr>
              <a:t>Chlapce, kupujíce petardy, přistihla sousedka od vedle.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přístavek (volný/těsný) </a:t>
            </a:r>
            <a:r>
              <a:rPr lang="cs-CZ" dirty="0" smtClean="0">
                <a:latin typeface="Comic Sans MS" pitchFamily="66" charset="0"/>
              </a:rPr>
              <a:t>– </a:t>
            </a:r>
            <a:r>
              <a:rPr lang="cs-CZ" i="1" dirty="0" smtClean="0">
                <a:latin typeface="Comic Sans MS" pitchFamily="66" charset="0"/>
              </a:rPr>
              <a:t>Jan Hus, kazatel, byl upálen v Kostnici. / Kazatel Jan Hus byl …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obraty s dějovými adjektivy </a:t>
            </a:r>
            <a:r>
              <a:rPr lang="cs-CZ" dirty="0" smtClean="0">
                <a:latin typeface="Comic Sans MS" pitchFamily="66" charset="0"/>
              </a:rPr>
              <a:t>– </a:t>
            </a:r>
            <a:r>
              <a:rPr lang="cs-CZ" i="1" dirty="0" smtClean="0">
                <a:latin typeface="Comic Sans MS" pitchFamily="66" charset="0"/>
              </a:rPr>
              <a:t>Pozorovali neznámého muže, stojícího před domem.</a:t>
            </a:r>
          </a:p>
          <a:p>
            <a:pPr marL="514350" indent="-514350">
              <a:buAutoNum type="alphaLcParenR"/>
            </a:pPr>
            <a:endParaRPr lang="cs-CZ" dirty="0" smtClean="0">
              <a:latin typeface="Comic Sans MS" pitchFamily="66" charset="0"/>
            </a:endParaRPr>
          </a:p>
          <a:p>
            <a:pPr marL="514350" indent="-514350">
              <a:buAutoNum type="alphaLcParenR"/>
            </a:pP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latin typeface="Comic Sans MS" pitchFamily="66" charset="0"/>
              </a:rPr>
              <a:t>Zvláštnosti větné stavby - nemotivované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Comic Sans MS" pitchFamily="66" charset="0"/>
              </a:rPr>
              <a:t>o</a:t>
            </a:r>
            <a:r>
              <a:rPr lang="cs-CZ" dirty="0" smtClean="0">
                <a:latin typeface="Comic Sans MS" pitchFamily="66" charset="0"/>
              </a:rPr>
              <a:t>dchylky, jež považujeme za chyby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pPr marL="514350" indent="-514350">
              <a:buAutoNum type="alphaLcParenR"/>
            </a:pPr>
            <a:r>
              <a:rPr lang="cs-CZ" b="1" dirty="0">
                <a:solidFill>
                  <a:srgbClr val="C00000"/>
                </a:solidFill>
                <a:latin typeface="Comic Sans MS" pitchFamily="66" charset="0"/>
              </a:rPr>
              <a:t>a</a:t>
            </a:r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nakolut</a:t>
            </a:r>
            <a:r>
              <a:rPr lang="cs-CZ" dirty="0" smtClean="0">
                <a:latin typeface="Comic Sans MS" pitchFamily="66" charset="0"/>
              </a:rPr>
              <a:t> (vyšinutí z větné stavby)</a:t>
            </a:r>
          </a:p>
          <a:p>
            <a:pPr marL="514350" indent="-514350">
              <a:buAutoNum type="alphaLcParenR"/>
            </a:pPr>
            <a:r>
              <a:rPr lang="cs-CZ" b="1" dirty="0">
                <a:solidFill>
                  <a:srgbClr val="C00000"/>
                </a:solidFill>
                <a:latin typeface="Comic Sans MS" pitchFamily="66" charset="0"/>
              </a:rPr>
              <a:t>z</a:t>
            </a:r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eugma</a:t>
            </a:r>
            <a:r>
              <a:rPr lang="cs-CZ" dirty="0" smtClean="0">
                <a:latin typeface="Comic Sans MS" pitchFamily="66" charset="0"/>
              </a:rPr>
              <a:t> (zanedbání dvojí vazby)</a:t>
            </a:r>
          </a:p>
          <a:p>
            <a:pPr marL="514350" indent="-514350">
              <a:buAutoNum type="alphaLcParenR"/>
            </a:pPr>
            <a:r>
              <a:rPr lang="cs-CZ" b="1" dirty="0">
                <a:solidFill>
                  <a:srgbClr val="C00000"/>
                </a:solidFill>
                <a:latin typeface="Comic Sans MS" pitchFamily="66" charset="0"/>
              </a:rPr>
              <a:t>k</a:t>
            </a:r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ontaminace</a:t>
            </a:r>
            <a:r>
              <a:rPr lang="cs-CZ" dirty="0" smtClean="0">
                <a:latin typeface="Comic Sans MS" pitchFamily="66" charset="0"/>
              </a:rPr>
              <a:t> (směšování vazeb)</a:t>
            </a:r>
          </a:p>
          <a:p>
            <a:pPr marL="514350" indent="-514350">
              <a:buAutoNum type="alphaLcParenR"/>
            </a:pPr>
            <a:r>
              <a:rPr lang="cs-CZ" b="1" dirty="0">
                <a:solidFill>
                  <a:srgbClr val="C00000"/>
                </a:solidFill>
                <a:latin typeface="Comic Sans MS" pitchFamily="66" charset="0"/>
              </a:rPr>
              <a:t>a</a:t>
            </a:r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trakce</a:t>
            </a:r>
            <a:r>
              <a:rPr lang="cs-CZ" dirty="0" smtClean="0">
                <a:latin typeface="Comic Sans MS" pitchFamily="66" charset="0"/>
              </a:rPr>
              <a:t> (skladebná spodoba)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Anakolut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 začátku výpovědi se nenáležitě připojí zbytek textu:</a:t>
            </a:r>
          </a:p>
          <a:p>
            <a:pPr algn="ctr">
              <a:buNone/>
            </a:pPr>
            <a:endParaRPr lang="cs-CZ" i="1" dirty="0" smtClean="0">
              <a:latin typeface="Comic Sans MS" pitchFamily="66" charset="0"/>
            </a:endParaRPr>
          </a:p>
          <a:p>
            <a:pPr algn="ctr">
              <a:buNone/>
            </a:pPr>
            <a:r>
              <a:rPr lang="cs-CZ" i="1" dirty="0" smtClean="0">
                <a:latin typeface="Comic Sans MS" pitchFamily="66" charset="0"/>
              </a:rPr>
              <a:t>Člověk, když není opatrný, hned se mu něco ztratí.</a:t>
            </a:r>
          </a:p>
          <a:p>
            <a:pPr algn="ctr">
              <a:buNone/>
            </a:pPr>
            <a:r>
              <a:rPr lang="cs-CZ" i="1" dirty="0" smtClean="0">
                <a:latin typeface="Comic Sans MS" pitchFamily="66" charset="0"/>
              </a:rPr>
              <a:t>Kdo se přihlásí na zájezd, je třeba, aby zaplatil zálohu.</a:t>
            </a:r>
          </a:p>
          <a:p>
            <a:pPr algn="ctr">
              <a:buNone/>
            </a:pPr>
            <a:endParaRPr lang="cs-CZ" i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Zeugma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Comic Sans MS" pitchFamily="66" charset="0"/>
              </a:rPr>
              <a:t>d</a:t>
            </a:r>
            <a:r>
              <a:rPr lang="cs-CZ" dirty="0" smtClean="0">
                <a:latin typeface="Comic Sans MS" pitchFamily="66" charset="0"/>
              </a:rPr>
              <a:t>va větné členy, které vyžadují </a:t>
            </a:r>
            <a:r>
              <a:rPr lang="cs-CZ" u="sng" dirty="0" smtClean="0">
                <a:latin typeface="Comic Sans MS" pitchFamily="66" charset="0"/>
              </a:rPr>
              <a:t>odlišnou vazbu</a:t>
            </a:r>
            <a:r>
              <a:rPr lang="cs-CZ" dirty="0" smtClean="0">
                <a:latin typeface="Comic Sans MS" pitchFamily="66" charset="0"/>
              </a:rPr>
              <a:t> (předložku, pád), jsou rozvity jediným členem:</a:t>
            </a:r>
          </a:p>
          <a:p>
            <a:pPr>
              <a:buNone/>
            </a:pPr>
            <a:endParaRPr lang="cs-CZ" dirty="0">
              <a:latin typeface="Comic Sans MS" pitchFamily="66" charset="0"/>
            </a:endParaRPr>
          </a:p>
          <a:p>
            <a:pPr algn="ctr">
              <a:buNone/>
            </a:pPr>
            <a:r>
              <a:rPr lang="cs-CZ" i="1" dirty="0" smtClean="0">
                <a:latin typeface="Comic Sans MS" pitchFamily="66" charset="0"/>
              </a:rPr>
              <a:t>Poctivý člověk opovrhuje a nenávidí přetvářku.</a:t>
            </a:r>
          </a:p>
          <a:p>
            <a:pPr algn="ctr">
              <a:buNone/>
            </a:pPr>
            <a:r>
              <a:rPr lang="cs-CZ" i="1" dirty="0" smtClean="0">
                <a:latin typeface="Comic Sans MS" pitchFamily="66" charset="0"/>
              </a:rPr>
              <a:t>Národ chtěl a volal po nové vládě.</a:t>
            </a:r>
            <a:endParaRPr lang="cs-CZ" i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Kontaminace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latin typeface="Comic Sans MS" pitchFamily="66" charset="0"/>
              </a:rPr>
              <a:t>s</a:t>
            </a:r>
            <a:r>
              <a:rPr lang="cs-CZ" u="sng" dirty="0" smtClean="0">
                <a:latin typeface="Comic Sans MS" pitchFamily="66" charset="0"/>
              </a:rPr>
              <a:t>právná vazba slov je zaměněna s jinou</a:t>
            </a:r>
            <a:r>
              <a:rPr lang="cs-CZ" dirty="0" smtClean="0">
                <a:latin typeface="Comic Sans MS" pitchFamily="66" charset="0"/>
              </a:rPr>
              <a:t>, převzatou od významově podobného slova:</a:t>
            </a:r>
          </a:p>
          <a:p>
            <a:pPr>
              <a:buNone/>
            </a:pPr>
            <a:endParaRPr lang="cs-CZ" dirty="0">
              <a:latin typeface="Comic Sans MS" pitchFamily="66" charset="0"/>
            </a:endParaRPr>
          </a:p>
          <a:p>
            <a:pPr algn="ctr">
              <a:buNone/>
            </a:pPr>
            <a:r>
              <a:rPr lang="cs-CZ" i="1" dirty="0" smtClean="0">
                <a:latin typeface="Comic Sans MS" pitchFamily="66" charset="0"/>
              </a:rPr>
              <a:t>Mimo Evy přišla všechna děvčata.</a:t>
            </a:r>
          </a:p>
          <a:p>
            <a:pPr algn="ctr">
              <a:buNone/>
            </a:pPr>
            <a:r>
              <a:rPr lang="cs-CZ" i="1" dirty="0" smtClean="0">
                <a:latin typeface="Comic Sans MS" pitchFamily="66" charset="0"/>
              </a:rPr>
              <a:t>Zamezili jsem mu pokračovat.</a:t>
            </a:r>
            <a:endParaRPr lang="cs-CZ" i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Atrakce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Comic Sans MS" pitchFamily="66" charset="0"/>
              </a:rPr>
              <a:t>t</a:t>
            </a:r>
            <a:r>
              <a:rPr lang="cs-CZ" dirty="0" smtClean="0">
                <a:latin typeface="Comic Sans MS" pitchFamily="66" charset="0"/>
              </a:rPr>
              <a:t>vary sousedních slov se nenáležitě přizpůsobují:</a:t>
            </a:r>
          </a:p>
          <a:p>
            <a:pPr>
              <a:buNone/>
            </a:pPr>
            <a:endParaRPr lang="cs-CZ" dirty="0">
              <a:latin typeface="Comic Sans MS" pitchFamily="66" charset="0"/>
            </a:endParaRPr>
          </a:p>
          <a:p>
            <a:pPr algn="ctr">
              <a:buNone/>
            </a:pPr>
            <a:r>
              <a:rPr lang="cs-CZ" i="1" dirty="0" smtClean="0">
                <a:latin typeface="Comic Sans MS" pitchFamily="66" charset="0"/>
              </a:rPr>
              <a:t>Spoustě lidem to nevysvětlíš.</a:t>
            </a:r>
          </a:p>
          <a:p>
            <a:pPr algn="ctr">
              <a:buNone/>
            </a:pPr>
            <a:r>
              <a:rPr lang="cs-CZ" i="1" dirty="0" smtClean="0">
                <a:latin typeface="Comic Sans MS" pitchFamily="66" charset="0"/>
              </a:rPr>
              <a:t>Kvůli nedostatku bylinkám jsme nemohli uvařit italské těstoviny.</a:t>
            </a:r>
          </a:p>
          <a:p>
            <a:pPr algn="ctr">
              <a:buNone/>
            </a:pPr>
            <a:r>
              <a:rPr lang="cs-CZ" i="1" dirty="0" smtClean="0">
                <a:latin typeface="Comic Sans MS" pitchFamily="66" charset="0"/>
              </a:rPr>
              <a:t>Je širší než delší.</a:t>
            </a:r>
          </a:p>
          <a:p>
            <a:pPr algn="ctr">
              <a:buNone/>
            </a:pPr>
            <a:r>
              <a:rPr lang="cs-CZ" i="1" dirty="0" smtClean="0">
                <a:latin typeface="Comic Sans MS" pitchFamily="66" charset="0"/>
              </a:rPr>
              <a:t>Vezmi kde vezmi.</a:t>
            </a:r>
          </a:p>
          <a:p>
            <a:pPr>
              <a:buNone/>
            </a:pP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latin typeface="Comic Sans MS" pitchFamily="66" charset="0"/>
              </a:rPr>
              <a:t>Příklady: určete správně druh nemotivované odchylky od větné stavby</a:t>
            </a:r>
            <a:endParaRPr lang="cs-CZ" sz="3200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dirty="0" smtClean="0">
                <a:latin typeface="Comic Sans MS" pitchFamily="66" charset="0"/>
              </a:rPr>
              <a:t>Musel brát prášky před i po jídle.</a:t>
            </a:r>
          </a:p>
          <a:p>
            <a:pPr algn="ctr">
              <a:buNone/>
            </a:pPr>
            <a:endParaRPr lang="cs-CZ" dirty="0">
              <a:latin typeface="Comic Sans MS" pitchFamily="66" charset="0"/>
            </a:endParaRPr>
          </a:p>
          <a:p>
            <a:pPr algn="ctr">
              <a:buNone/>
            </a:pPr>
            <a:r>
              <a:rPr lang="cs-CZ" dirty="0" smtClean="0">
                <a:latin typeface="Comic Sans MS" pitchFamily="66" charset="0"/>
              </a:rPr>
              <a:t>Při rozhodování musíme přihlížet i na argumenty svých rodičů.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pPr algn="ctr">
              <a:buNone/>
            </a:pPr>
            <a:r>
              <a:rPr lang="cs-CZ" dirty="0" smtClean="0">
                <a:latin typeface="Comic Sans MS" pitchFamily="66" charset="0"/>
              </a:rPr>
              <a:t>Radek, protože o tom nevěděl, nemohli ho tam očekávat.</a:t>
            </a:r>
          </a:p>
          <a:p>
            <a:pPr algn="ctr">
              <a:buNone/>
            </a:pPr>
            <a:endParaRPr lang="cs-CZ" dirty="0">
              <a:latin typeface="Comic Sans MS" pitchFamily="66" charset="0"/>
            </a:endParaRPr>
          </a:p>
          <a:p>
            <a:pPr algn="ctr">
              <a:buNone/>
            </a:pPr>
            <a:r>
              <a:rPr lang="cs-CZ" dirty="0" smtClean="0">
                <a:latin typeface="Comic Sans MS" pitchFamily="66" charset="0"/>
              </a:rPr>
              <a:t>Přivezla si z dovolené spoustu hezkých věcích.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latin typeface="Comic Sans MS" pitchFamily="66" charset="0"/>
              </a:rPr>
              <a:t>Příklady: určete správně druh nemotivované odchylky od větné stavby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800" dirty="0" smtClean="0">
                <a:latin typeface="Comic Sans MS" pitchFamily="66" charset="0"/>
              </a:rPr>
              <a:t>Hlavním cílem této publikace je od začátku až do konce projít složitost větné stavby.</a:t>
            </a:r>
          </a:p>
          <a:p>
            <a:pPr algn="ctr">
              <a:buNone/>
            </a:pPr>
            <a:endParaRPr lang="cs-CZ" sz="2800" dirty="0" smtClean="0">
              <a:latin typeface="Comic Sans MS" pitchFamily="66" charset="0"/>
            </a:endParaRPr>
          </a:p>
          <a:p>
            <a:pPr algn="ctr">
              <a:buNone/>
            </a:pPr>
            <a:r>
              <a:rPr lang="cs-CZ" sz="2800" dirty="0" smtClean="0">
                <a:latin typeface="Comic Sans MS" pitchFamily="66" charset="0"/>
              </a:rPr>
              <a:t>Hlavní postavy jsou parta kamarádů.</a:t>
            </a:r>
          </a:p>
          <a:p>
            <a:pPr algn="ctr">
              <a:buNone/>
            </a:pPr>
            <a:endParaRPr lang="cs-CZ" sz="2800" dirty="0" smtClean="0">
              <a:latin typeface="Comic Sans MS" pitchFamily="66" charset="0"/>
            </a:endParaRPr>
          </a:p>
          <a:p>
            <a:pPr algn="ctr">
              <a:buNone/>
            </a:pPr>
            <a:r>
              <a:rPr lang="cs-CZ" sz="2800" dirty="0" smtClean="0">
                <a:latin typeface="Comic Sans MS" pitchFamily="66" charset="0"/>
              </a:rPr>
              <a:t>Myslím, že takhle to bude pořád, existují zlí, pomstychtiví lidé a dokážou nevinným lidem dělat ze života peklo.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latin typeface="Comic Sans MS" pitchFamily="66" charset="0"/>
              </a:rPr>
              <a:t>Přiřaďte pojmy k definicím a určete ty, které jsou s chybami ve větné stavbě:</a:t>
            </a:r>
            <a:endParaRPr lang="cs-CZ" sz="3200" b="1" u="sng" dirty="0">
              <a:latin typeface="Comic Sans MS" pitchFamily="66" charset="0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5059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omic Sans MS" pitchFamily="66" charset="0"/>
                        </a:rPr>
                        <a:t>DEFINICE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omic Sans MS" pitchFamily="66" charset="0"/>
                        </a:rPr>
                        <a:t>POJEM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u="none" dirty="0" smtClean="0">
                          <a:latin typeface="Comic Sans MS" pitchFamily="66" charset="0"/>
                        </a:rPr>
                        <a:t>neukončená výpověď</a:t>
                      </a:r>
                      <a:endParaRPr lang="cs-CZ" u="none" dirty="0">
                        <a:latin typeface="Comic Sans MS" pitchFamily="66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latin typeface="Comic Sans MS" pitchFamily="66" charset="0"/>
                        </a:rPr>
                        <a:t>zeugma</a:t>
                      </a:r>
                      <a:endParaRPr lang="cs-CZ" b="1" u="sng" dirty="0"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u="none" dirty="0" smtClean="0">
                          <a:latin typeface="Comic Sans MS" pitchFamily="66" charset="0"/>
                        </a:rPr>
                        <a:t>vedlejší informace vsunuté do textu</a:t>
                      </a:r>
                      <a:endParaRPr lang="cs-CZ" u="none" dirty="0">
                        <a:latin typeface="Comic Sans MS" pitchFamily="66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latin typeface="Comic Sans MS" pitchFamily="66" charset="0"/>
                        </a:rPr>
                        <a:t>elipsa</a:t>
                      </a:r>
                      <a:endParaRPr lang="cs-CZ" b="1" u="sng" dirty="0"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u="none" dirty="0" smtClean="0">
                          <a:latin typeface="Comic Sans MS" pitchFamily="66" charset="0"/>
                        </a:rPr>
                        <a:t>nesprávné  přizpůsobení tvaru blízkého výrazu</a:t>
                      </a:r>
                      <a:endParaRPr lang="cs-CZ" u="none" dirty="0">
                        <a:latin typeface="Comic Sans MS" pitchFamily="66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latin typeface="Comic Sans MS" pitchFamily="66" charset="0"/>
                        </a:rPr>
                        <a:t>samostatný větný člen</a:t>
                      </a:r>
                      <a:endParaRPr lang="cs-CZ" b="1" u="sng" dirty="0"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u="none" dirty="0" smtClean="0">
                          <a:latin typeface="Comic Sans MS" pitchFamily="66" charset="0"/>
                        </a:rPr>
                        <a:t>vypuštění  informací, které jsou známé z kontextu</a:t>
                      </a:r>
                      <a:endParaRPr lang="cs-CZ" u="none" dirty="0">
                        <a:latin typeface="Comic Sans MS" pitchFamily="66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latin typeface="Comic Sans MS" pitchFamily="66" charset="0"/>
                        </a:rPr>
                        <a:t>atrakce</a:t>
                      </a:r>
                      <a:endParaRPr lang="cs-CZ" b="1" u="sng" dirty="0"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u="none" dirty="0" smtClean="0">
                          <a:latin typeface="Comic Sans MS" pitchFamily="66" charset="0"/>
                        </a:rPr>
                        <a:t>zaměňování vazeb mezi slovy</a:t>
                      </a:r>
                      <a:endParaRPr lang="cs-CZ" u="none" dirty="0">
                        <a:latin typeface="Comic Sans MS" pitchFamily="66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latin typeface="Comic Sans MS" pitchFamily="66" charset="0"/>
                        </a:rPr>
                        <a:t>anakolut</a:t>
                      </a:r>
                      <a:endParaRPr lang="cs-CZ" b="1" u="sng" dirty="0"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u="none" dirty="0" smtClean="0">
                          <a:latin typeface="Comic Sans MS" pitchFamily="66" charset="0"/>
                        </a:rPr>
                        <a:t>dodatečně připojený větný člen za větou</a:t>
                      </a:r>
                      <a:endParaRPr lang="cs-CZ" u="none" dirty="0">
                        <a:latin typeface="Comic Sans MS" pitchFamily="66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latin typeface="Comic Sans MS" pitchFamily="66" charset="0"/>
                        </a:rPr>
                        <a:t>vsuvka</a:t>
                      </a:r>
                      <a:endParaRPr lang="cs-CZ" b="1" u="sng" dirty="0"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u="none" dirty="0" smtClean="0">
                          <a:latin typeface="Comic Sans MS" pitchFamily="66" charset="0"/>
                        </a:rPr>
                        <a:t>zanedbání</a:t>
                      </a:r>
                      <a:r>
                        <a:rPr lang="cs-CZ" u="none" baseline="0" dirty="0" smtClean="0">
                          <a:latin typeface="Comic Sans MS" pitchFamily="66" charset="0"/>
                        </a:rPr>
                        <a:t>  dvojí vazby</a:t>
                      </a:r>
                      <a:endParaRPr lang="cs-CZ" u="none" dirty="0">
                        <a:latin typeface="Comic Sans MS" pitchFamily="66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err="1" smtClean="0">
                          <a:latin typeface="Comic Sans MS" pitchFamily="66" charset="0"/>
                        </a:rPr>
                        <a:t>apoziopeze</a:t>
                      </a:r>
                      <a:endParaRPr lang="cs-CZ" b="1" u="sng" dirty="0"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u="none" dirty="0" smtClean="0">
                          <a:latin typeface="Comic Sans MS" pitchFamily="66" charset="0"/>
                        </a:rPr>
                        <a:t>vyšinutí z větné stavby</a:t>
                      </a:r>
                      <a:endParaRPr lang="cs-CZ" u="none" dirty="0">
                        <a:latin typeface="Comic Sans MS" pitchFamily="66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latin typeface="Comic Sans MS" pitchFamily="66" charset="0"/>
                        </a:rPr>
                        <a:t>osamostatněný větný člen</a:t>
                      </a:r>
                      <a:endParaRPr lang="cs-CZ" b="1" u="sng" dirty="0"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i="0" u="none" dirty="0" smtClean="0">
                          <a:latin typeface="Comic Sans MS" pitchFamily="66" charset="0"/>
                        </a:rPr>
                        <a:t>výraz vytčený</a:t>
                      </a:r>
                      <a:r>
                        <a:rPr lang="cs-CZ" i="0" u="none" baseline="0" dirty="0" smtClean="0">
                          <a:latin typeface="Comic Sans MS" pitchFamily="66" charset="0"/>
                        </a:rPr>
                        <a:t> před větou nebo za větou, na který je odkazováno zájmenem nebo příslovcem</a:t>
                      </a:r>
                      <a:endParaRPr lang="cs-CZ" i="0" u="none" dirty="0">
                        <a:latin typeface="Comic Sans MS" pitchFamily="66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latin typeface="Comic Sans MS" pitchFamily="66" charset="0"/>
                        </a:rPr>
                        <a:t>kontaminace</a:t>
                      </a:r>
                      <a:endParaRPr lang="cs-CZ" b="1" u="sng" dirty="0">
                        <a:latin typeface="Comic Sans MS" pitchFamily="66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u="sng" dirty="0" smtClean="0">
                <a:latin typeface="Comic Sans MS" pitchFamily="66" charset="0"/>
              </a:rPr>
              <a:t>Upravte výpověď tak, aby se v její stavbě objevily zvláštnosti, které uvádíme: </a:t>
            </a:r>
            <a:endParaRPr lang="cs-CZ" sz="2800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endParaRPr lang="cs-CZ" b="1" u="sng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pPr algn="ctr">
              <a:buNone/>
            </a:pPr>
            <a:r>
              <a:rPr lang="cs-CZ" b="1" u="sng" dirty="0" smtClean="0">
                <a:solidFill>
                  <a:srgbClr val="C00000"/>
                </a:solidFill>
                <a:latin typeface="Comic Sans MS" pitchFamily="66" charset="0"/>
              </a:rPr>
              <a:t>Hodiny českého jazyka mě baví.</a:t>
            </a:r>
          </a:p>
          <a:p>
            <a:pPr algn="ctr">
              <a:buNone/>
            </a:pPr>
            <a:endParaRPr lang="cs-CZ" b="1" u="sng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pPr algn="ctr"/>
            <a:r>
              <a:rPr lang="cs-CZ" b="1" dirty="0" smtClean="0">
                <a:latin typeface="Comic Sans MS" pitchFamily="66" charset="0"/>
              </a:rPr>
              <a:t>vsuvka</a:t>
            </a:r>
          </a:p>
          <a:p>
            <a:pPr algn="ctr"/>
            <a:r>
              <a:rPr lang="cs-CZ" b="1" dirty="0" smtClean="0">
                <a:latin typeface="Comic Sans MS" pitchFamily="66" charset="0"/>
              </a:rPr>
              <a:t>osamostatněný větný člen</a:t>
            </a:r>
          </a:p>
          <a:p>
            <a:pPr algn="ctr"/>
            <a:r>
              <a:rPr lang="cs-CZ" b="1" dirty="0" smtClean="0">
                <a:latin typeface="Comic Sans MS" pitchFamily="66" charset="0"/>
              </a:rPr>
              <a:t>elipsa</a:t>
            </a:r>
          </a:p>
          <a:p>
            <a:pPr algn="ctr"/>
            <a:r>
              <a:rPr lang="cs-CZ" b="1" dirty="0" smtClean="0">
                <a:latin typeface="Comic Sans MS" pitchFamily="66" charset="0"/>
              </a:rPr>
              <a:t>samostatný větný člen</a:t>
            </a:r>
          </a:p>
          <a:p>
            <a:pPr algn="ctr"/>
            <a:r>
              <a:rPr lang="cs-CZ" b="1" dirty="0" smtClean="0">
                <a:latin typeface="Comic Sans MS" pitchFamily="66" charset="0"/>
              </a:rPr>
              <a:t>obrat s dějovým adjektivem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Zdroje a literatura</a:t>
            </a:r>
            <a:r>
              <a:rPr lang="cs-CZ" dirty="0" smtClean="0">
                <a:latin typeface="Comic Sans MS" pitchFamily="66" charset="0"/>
              </a:rPr>
              <a:t>: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i="1" dirty="0" smtClean="0"/>
              <a:t>	</a:t>
            </a:r>
            <a:r>
              <a:rPr lang="cs-CZ" sz="1800" i="1" dirty="0" smtClean="0">
                <a:latin typeface="Comic Sans MS" pitchFamily="66" charset="0"/>
              </a:rPr>
              <a:t>Odmaturuj z českého jazyka</a:t>
            </a:r>
            <a:r>
              <a:rPr lang="cs-CZ" sz="1800" dirty="0" smtClean="0">
                <a:latin typeface="Comic Sans MS" pitchFamily="66" charset="0"/>
              </a:rPr>
              <a:t>. Brno : </a:t>
            </a:r>
            <a:r>
              <a:rPr lang="cs-CZ" sz="1800" dirty="0" err="1" smtClean="0">
                <a:latin typeface="Comic Sans MS" pitchFamily="66" charset="0"/>
              </a:rPr>
              <a:t>Didaktis</a:t>
            </a:r>
            <a:r>
              <a:rPr lang="cs-CZ" sz="1800" dirty="0" smtClean="0">
                <a:latin typeface="Comic Sans MS" pitchFamily="66" charset="0"/>
              </a:rPr>
              <a:t>, s. r. o., 2002. ISBN 80-86285-36-7.</a:t>
            </a:r>
          </a:p>
          <a:p>
            <a:pPr algn="just">
              <a:buNone/>
            </a:pPr>
            <a:r>
              <a:rPr lang="cs-CZ" sz="1800" i="1" dirty="0" smtClean="0">
                <a:latin typeface="Comic Sans MS" pitchFamily="66" charset="0"/>
              </a:rPr>
              <a:t>	Český jazyk a komunikace pro střední školy : komplexní opakování </a:t>
            </a:r>
            <a:br>
              <a:rPr lang="cs-CZ" sz="1800" i="1" dirty="0" smtClean="0">
                <a:latin typeface="Comic Sans MS" pitchFamily="66" charset="0"/>
              </a:rPr>
            </a:br>
            <a:r>
              <a:rPr lang="cs-CZ" sz="1800" i="1" dirty="0" smtClean="0">
                <a:latin typeface="Comic Sans MS" pitchFamily="66" charset="0"/>
              </a:rPr>
              <a:t>a příprava k maturitě</a:t>
            </a:r>
            <a:r>
              <a:rPr lang="cs-CZ" sz="1800" dirty="0" smtClean="0">
                <a:latin typeface="Comic Sans MS" pitchFamily="66" charset="0"/>
              </a:rPr>
              <a:t>. Brno : </a:t>
            </a:r>
            <a:r>
              <a:rPr lang="cs-CZ" sz="1800" dirty="0" err="1" smtClean="0">
                <a:latin typeface="Comic Sans MS" pitchFamily="66" charset="0"/>
              </a:rPr>
              <a:t>Diadaktis</a:t>
            </a:r>
            <a:r>
              <a:rPr lang="cs-CZ" sz="1800" dirty="0" smtClean="0">
                <a:latin typeface="Comic Sans MS" pitchFamily="66" charset="0"/>
              </a:rPr>
              <a:t>, s. r. o., 2013. ISBN 978-80-7358-201-2.</a:t>
            </a:r>
          </a:p>
          <a:p>
            <a:pPr>
              <a:buNone/>
            </a:pP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375</TotalTime>
  <Words>950</Words>
  <Application>Microsoft Office PowerPoint</Application>
  <PresentationFormat>Předvádění na obrazovce (4:3)</PresentationFormat>
  <Paragraphs>175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Zvláštnosti větné stavby</vt:lpstr>
      <vt:lpstr>Tento učební materiál vznikl za podpory OPVK 1.5</vt:lpstr>
      <vt:lpstr>Zvláštnosti a nepravidelnosti větné stavby</vt:lpstr>
      <vt:lpstr>Zvláštnosti a nepravidelnosti větné stavby</vt:lpstr>
      <vt:lpstr>Zvláštnosti větné stavby - motivované</vt:lpstr>
      <vt:lpstr>Oslovení</vt:lpstr>
      <vt:lpstr>Citoslovce</vt:lpstr>
      <vt:lpstr>Samostatný větný člen</vt:lpstr>
      <vt:lpstr>Vsuvka (parenteze)</vt:lpstr>
      <vt:lpstr>Osamostatněný větný člen</vt:lpstr>
      <vt:lpstr>Elipsa (výpustka)</vt:lpstr>
      <vt:lpstr>Apoziopeze (nedokončená věta)</vt:lpstr>
      <vt:lpstr>Polovětné útvary</vt:lpstr>
      <vt:lpstr>Zvláštnosti větné stavby - nemotivované</vt:lpstr>
      <vt:lpstr>Anakolut</vt:lpstr>
      <vt:lpstr>Zeugma</vt:lpstr>
      <vt:lpstr>Kontaminace</vt:lpstr>
      <vt:lpstr>Atrakce</vt:lpstr>
      <vt:lpstr>Příklady: určete správně druh nemotivované odchylky od větné stavby</vt:lpstr>
      <vt:lpstr>Příklady: určete správně druh nemotivované odchylky od větné stavby</vt:lpstr>
      <vt:lpstr>Přiřaďte pojmy k definicím a určete ty, které jsou s chybami ve větné stavbě:</vt:lpstr>
      <vt:lpstr>Upravte výpověď tak, aby se v její stavbě objevily zvláštnosti, které uvádíme: </vt:lpstr>
      <vt:lpstr>Zdroje a literatura:</vt:lpstr>
    </vt:vector>
  </TitlesOfParts>
  <Company>KGB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Zvláštnosti a nepravidelnosti větné stavby</dc:title>
  <dc:creator>Gruman</dc:creator>
  <cp:lastModifiedBy>An</cp:lastModifiedBy>
  <cp:revision>29</cp:revision>
  <dcterms:created xsi:type="dcterms:W3CDTF">2013-02-28T14:45:42Z</dcterms:created>
  <dcterms:modified xsi:type="dcterms:W3CDTF">2013-05-24T09:15:06Z</dcterms:modified>
</cp:coreProperties>
</file>