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8" r:id="rId2"/>
    <p:sldId id="269" r:id="rId3"/>
    <p:sldId id="261" r:id="rId4"/>
    <p:sldId id="258" r:id="rId5"/>
    <p:sldId id="259" r:id="rId6"/>
    <p:sldId id="262" r:id="rId7"/>
    <p:sldId id="263" r:id="rId8"/>
    <p:sldId id="265" r:id="rId9"/>
    <p:sldId id="264" r:id="rId10"/>
    <p:sldId id="26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474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9249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97542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360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4658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365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0878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3768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870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813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102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99296-93BA-411B-B0B1-60F84892BE74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6542C-B7EB-4AA9-8FD5-157FA7545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70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164097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VY_32_INOVACE_2B_07_Násobení a dělení čísly 20, 30, 40, 50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21.3.2013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0897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3. ročníku, předmět matematika – násobení a dělení čísly 20, 30, 40,50.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 a vyložení nové látky.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a 5 je opakování probrané látky postupně na ťuknutí se objevují výsledky nebo mizí špatné v nabídce.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6 a   8 je vyložení nové látky pomocí</a:t>
            </a:r>
            <a:r>
              <a:rPr lang="cs-CZ" dirty="0" smtClean="0">
                <a:latin typeface="Arial" charset="0"/>
              </a:rPr>
              <a:t> postupného zobrazování.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latin typeface="Arial" charset="0"/>
              </a:rPr>
              <a:t>Na snímku 7 a 9 je nové učivo procvičeno. Na snímku 7 i s postupem (na ťuknutí), na snímku 9 se na ťuknutí přiřadí správný výsledek.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endParaRPr lang="cs-CZ" dirty="0">
              <a:latin typeface="Arial" charset="0"/>
            </a:endParaRP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4173595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4744"/>
            <a:ext cx="8458200" cy="122237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mtClean="0"/>
              <a:t>N</a:t>
            </a:r>
            <a:r>
              <a:rPr lang="cs-CZ" dirty="0" smtClean="0"/>
              <a:t>ÁSOBENÍ A DĚLENÍ ČÍSLY 20, 30, 40, 50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3212976"/>
            <a:ext cx="43204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OPAKOVÁNÍ</a:t>
            </a:r>
            <a:endParaRPr lang="cs-CZ" sz="4400" dirty="0"/>
          </a:p>
        </p:txBody>
      </p:sp>
      <p:pic>
        <p:nvPicPr>
          <p:cNvPr id="1026" name="Picture 2" descr="C:\Documents and Settings\xp\Local Settings\Temporary Internet Files\Content.IE5\C83IBZXI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37572"/>
            <a:ext cx="2592288" cy="16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xp\Local Settings\Temporary Internet Files\Content.IE5\C83IBZXI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112"/>
            <a:ext cx="2592288" cy="16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xp\Local Settings\Temporary Internet Files\Content.IE5\C83IBZXI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44371"/>
            <a:ext cx="2592288" cy="16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xp\Local Settings\Temporary Internet Files\Content.IE5\C83IBZXI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65417"/>
            <a:ext cx="2592288" cy="16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xp\Local Settings\Temporary Internet Files\Content.IE5\C83IBZXI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1008"/>
            <a:ext cx="2592288" cy="165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9904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KRÁTKÉ OPAKOVÁNÍ NÁSOBILKY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539552" y="1552171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3 * 5 =</a:t>
            </a:r>
            <a:endParaRPr lang="cs-CZ" sz="3600" dirty="0"/>
          </a:p>
        </p:txBody>
      </p:sp>
      <p:sp>
        <p:nvSpPr>
          <p:cNvPr id="5" name="Mrak 4"/>
          <p:cNvSpPr/>
          <p:nvPr/>
        </p:nvSpPr>
        <p:spPr>
          <a:xfrm>
            <a:off x="480558" y="2381242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4 * 8 =</a:t>
            </a:r>
            <a:endParaRPr lang="cs-CZ" sz="3600" dirty="0"/>
          </a:p>
        </p:txBody>
      </p:sp>
      <p:sp>
        <p:nvSpPr>
          <p:cNvPr id="6" name="Mrak 5"/>
          <p:cNvSpPr/>
          <p:nvPr/>
        </p:nvSpPr>
        <p:spPr>
          <a:xfrm>
            <a:off x="480558" y="3219127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2 * 9 =</a:t>
            </a:r>
            <a:endParaRPr lang="cs-CZ" sz="3600" dirty="0"/>
          </a:p>
        </p:txBody>
      </p:sp>
      <p:sp>
        <p:nvSpPr>
          <p:cNvPr id="7" name="Mrak 6"/>
          <p:cNvSpPr/>
          <p:nvPr/>
        </p:nvSpPr>
        <p:spPr>
          <a:xfrm>
            <a:off x="539552" y="4047299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5 * 6 =</a:t>
            </a:r>
            <a:endParaRPr lang="cs-CZ" sz="3600" dirty="0"/>
          </a:p>
        </p:txBody>
      </p:sp>
      <p:sp>
        <p:nvSpPr>
          <p:cNvPr id="8" name="Mrak 7"/>
          <p:cNvSpPr/>
          <p:nvPr/>
        </p:nvSpPr>
        <p:spPr>
          <a:xfrm>
            <a:off x="539552" y="4921671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7 * 8 =</a:t>
            </a:r>
            <a:endParaRPr lang="cs-CZ" sz="3600" dirty="0"/>
          </a:p>
        </p:txBody>
      </p:sp>
      <p:sp>
        <p:nvSpPr>
          <p:cNvPr id="9" name="Mrak 8"/>
          <p:cNvSpPr/>
          <p:nvPr/>
        </p:nvSpPr>
        <p:spPr>
          <a:xfrm>
            <a:off x="574056" y="5817318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6 * 9 =</a:t>
            </a:r>
            <a:endParaRPr lang="cs-CZ" sz="3600" dirty="0"/>
          </a:p>
        </p:txBody>
      </p:sp>
      <p:sp>
        <p:nvSpPr>
          <p:cNvPr id="10" name="Mrak 9"/>
          <p:cNvSpPr/>
          <p:nvPr/>
        </p:nvSpPr>
        <p:spPr>
          <a:xfrm>
            <a:off x="5147715" y="5747269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45 : 9 =</a:t>
            </a:r>
            <a:endParaRPr lang="cs-CZ" sz="3600" dirty="0"/>
          </a:p>
        </p:txBody>
      </p:sp>
      <p:sp>
        <p:nvSpPr>
          <p:cNvPr id="11" name="Mrak 10"/>
          <p:cNvSpPr/>
          <p:nvPr/>
        </p:nvSpPr>
        <p:spPr>
          <a:xfrm>
            <a:off x="5147715" y="4980761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36 : 4 =</a:t>
            </a:r>
            <a:endParaRPr lang="cs-CZ" sz="3600" dirty="0"/>
          </a:p>
        </p:txBody>
      </p:sp>
      <p:sp>
        <p:nvSpPr>
          <p:cNvPr id="12" name="Mrak 11"/>
          <p:cNvSpPr/>
          <p:nvPr/>
        </p:nvSpPr>
        <p:spPr>
          <a:xfrm>
            <a:off x="5147715" y="4166070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72 : 8 =</a:t>
            </a:r>
            <a:endParaRPr lang="cs-CZ" sz="3600" dirty="0"/>
          </a:p>
        </p:txBody>
      </p:sp>
      <p:sp>
        <p:nvSpPr>
          <p:cNvPr id="13" name="Mrak 12"/>
          <p:cNvSpPr/>
          <p:nvPr/>
        </p:nvSpPr>
        <p:spPr>
          <a:xfrm>
            <a:off x="5097276" y="3258028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35 : 7 =</a:t>
            </a:r>
            <a:endParaRPr lang="cs-CZ" sz="3600" dirty="0"/>
          </a:p>
        </p:txBody>
      </p:sp>
      <p:sp>
        <p:nvSpPr>
          <p:cNvPr id="14" name="Mrak 13"/>
          <p:cNvSpPr/>
          <p:nvPr/>
        </p:nvSpPr>
        <p:spPr>
          <a:xfrm>
            <a:off x="4986019" y="2463123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63 : 9 =</a:t>
            </a:r>
            <a:endParaRPr lang="cs-CZ" sz="3600" dirty="0"/>
          </a:p>
        </p:txBody>
      </p:sp>
      <p:sp>
        <p:nvSpPr>
          <p:cNvPr id="15" name="Mrak 14"/>
          <p:cNvSpPr/>
          <p:nvPr/>
        </p:nvSpPr>
        <p:spPr>
          <a:xfrm>
            <a:off x="5057195" y="1509936"/>
            <a:ext cx="2376264" cy="720080"/>
          </a:xfrm>
          <a:prstGeom prst="clou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600" dirty="0" smtClean="0"/>
              <a:t>27 : 3 =</a:t>
            </a:r>
            <a:endParaRPr lang="cs-CZ" sz="3600" dirty="0"/>
          </a:p>
        </p:txBody>
      </p:sp>
      <p:sp>
        <p:nvSpPr>
          <p:cNvPr id="17" name="Ovál 16"/>
          <p:cNvSpPr/>
          <p:nvPr/>
        </p:nvSpPr>
        <p:spPr>
          <a:xfrm>
            <a:off x="3712411" y="1504752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15</a:t>
            </a:r>
            <a:endParaRPr lang="cs-CZ" sz="2400" dirty="0"/>
          </a:p>
        </p:txBody>
      </p:sp>
      <p:sp>
        <p:nvSpPr>
          <p:cNvPr id="18" name="Ovál 17"/>
          <p:cNvSpPr/>
          <p:nvPr/>
        </p:nvSpPr>
        <p:spPr>
          <a:xfrm>
            <a:off x="3712411" y="2324673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32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3707904" y="3219127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18</a:t>
            </a:r>
            <a:endParaRPr lang="cs-CZ" sz="2400" dirty="0"/>
          </a:p>
        </p:txBody>
      </p:sp>
      <p:sp>
        <p:nvSpPr>
          <p:cNvPr id="20" name="Ovál 19"/>
          <p:cNvSpPr/>
          <p:nvPr/>
        </p:nvSpPr>
        <p:spPr>
          <a:xfrm>
            <a:off x="3707904" y="4080245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3707904" y="4994819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56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3707904" y="5817318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54</a:t>
            </a:r>
            <a:endParaRPr lang="cs-CZ" sz="2400" dirty="0"/>
          </a:p>
        </p:txBody>
      </p:sp>
      <p:sp>
        <p:nvSpPr>
          <p:cNvPr id="23" name="Ovál 22"/>
          <p:cNvSpPr/>
          <p:nvPr/>
        </p:nvSpPr>
        <p:spPr>
          <a:xfrm>
            <a:off x="8095118" y="5767014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5</a:t>
            </a:r>
            <a:endParaRPr lang="cs-CZ" sz="2400" dirty="0"/>
          </a:p>
        </p:txBody>
      </p:sp>
      <p:sp>
        <p:nvSpPr>
          <p:cNvPr id="24" name="Ovál 23"/>
          <p:cNvSpPr/>
          <p:nvPr/>
        </p:nvSpPr>
        <p:spPr>
          <a:xfrm>
            <a:off x="8095118" y="4886150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5" name="Ovál 24"/>
          <p:cNvSpPr/>
          <p:nvPr/>
        </p:nvSpPr>
        <p:spPr>
          <a:xfrm>
            <a:off x="8095118" y="3996995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  <p:sp>
        <p:nvSpPr>
          <p:cNvPr id="26" name="Ovál 25"/>
          <p:cNvSpPr/>
          <p:nvPr/>
        </p:nvSpPr>
        <p:spPr>
          <a:xfrm>
            <a:off x="8095118" y="3149733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27" name="Ovál 26"/>
          <p:cNvSpPr/>
          <p:nvPr/>
        </p:nvSpPr>
        <p:spPr>
          <a:xfrm>
            <a:off x="8095118" y="2324673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7</a:t>
            </a:r>
            <a:endParaRPr lang="cs-CZ" sz="2400" dirty="0"/>
          </a:p>
        </p:txBody>
      </p:sp>
      <p:sp>
        <p:nvSpPr>
          <p:cNvPr id="28" name="Ovál 27"/>
          <p:cNvSpPr/>
          <p:nvPr/>
        </p:nvSpPr>
        <p:spPr>
          <a:xfrm>
            <a:off x="8095118" y="1459632"/>
            <a:ext cx="770384" cy="770384"/>
          </a:xfrm>
          <a:prstGeom prst="ellips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272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US" dirty="0" smtClean="0"/>
              <a:t>KR</a:t>
            </a:r>
            <a:r>
              <a:rPr lang="cs-CZ" dirty="0" smtClean="0"/>
              <a:t>ÁTKÉ OPAKOVÁNÍ NÁSOBENÍ A DĚLENÍ 10 A 100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58235" y="1412776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 </a:t>
            </a:r>
            <a:r>
              <a:rPr lang="en-US" sz="3200" dirty="0" smtClean="0"/>
              <a:t>* 100 =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>
            <a:off x="458235" y="2341120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10 * 9 =</a:t>
            </a: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458235" y="3269464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100 * 8 =</a:t>
            </a:r>
            <a:endParaRPr lang="cs-CZ" sz="3200" dirty="0"/>
          </a:p>
        </p:txBody>
      </p:sp>
      <p:sp>
        <p:nvSpPr>
          <p:cNvPr id="6" name="Šipka doprava 5"/>
          <p:cNvSpPr/>
          <p:nvPr/>
        </p:nvSpPr>
        <p:spPr>
          <a:xfrm>
            <a:off x="458235" y="4197808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5 * 10 =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>
            <a:off x="458235" y="5126152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6 * 100 =</a:t>
            </a:r>
            <a:endParaRPr lang="cs-CZ" sz="3200" dirty="0"/>
          </a:p>
        </p:txBody>
      </p:sp>
      <p:sp>
        <p:nvSpPr>
          <p:cNvPr id="8" name="Šipka doprava 7"/>
          <p:cNvSpPr/>
          <p:nvPr/>
        </p:nvSpPr>
        <p:spPr>
          <a:xfrm>
            <a:off x="458235" y="6054497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10 * 4 =</a:t>
            </a:r>
            <a:endParaRPr lang="cs-CZ" sz="3200" dirty="0"/>
          </a:p>
        </p:txBody>
      </p:sp>
      <p:sp>
        <p:nvSpPr>
          <p:cNvPr id="9" name="Šipka doprava 8"/>
          <p:cNvSpPr/>
          <p:nvPr/>
        </p:nvSpPr>
        <p:spPr>
          <a:xfrm>
            <a:off x="4788024" y="1412776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100 : 10 =</a:t>
            </a:r>
            <a:endParaRPr lang="cs-CZ" sz="3200" dirty="0"/>
          </a:p>
        </p:txBody>
      </p:sp>
      <p:sp>
        <p:nvSpPr>
          <p:cNvPr id="10" name="Šipka doprava 9"/>
          <p:cNvSpPr/>
          <p:nvPr/>
        </p:nvSpPr>
        <p:spPr>
          <a:xfrm>
            <a:off x="4788024" y="2341120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600 : 10 = </a:t>
            </a:r>
            <a:endParaRPr lang="cs-CZ" sz="3200" dirty="0"/>
          </a:p>
        </p:txBody>
      </p:sp>
      <p:sp>
        <p:nvSpPr>
          <p:cNvPr id="11" name="Šipka doprava 10"/>
          <p:cNvSpPr/>
          <p:nvPr/>
        </p:nvSpPr>
        <p:spPr>
          <a:xfrm>
            <a:off x="4788024" y="3269464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50 : 10 =</a:t>
            </a:r>
            <a:endParaRPr lang="cs-CZ" sz="3200" dirty="0"/>
          </a:p>
        </p:txBody>
      </p:sp>
      <p:sp>
        <p:nvSpPr>
          <p:cNvPr id="12" name="Šipka doprava 11"/>
          <p:cNvSpPr/>
          <p:nvPr/>
        </p:nvSpPr>
        <p:spPr>
          <a:xfrm>
            <a:off x="4788024" y="4197808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400 : 10 =</a:t>
            </a:r>
            <a:endParaRPr lang="cs-CZ" sz="3200" dirty="0"/>
          </a:p>
        </p:txBody>
      </p:sp>
      <p:sp>
        <p:nvSpPr>
          <p:cNvPr id="13" name="Šipka doprava 12"/>
          <p:cNvSpPr/>
          <p:nvPr/>
        </p:nvSpPr>
        <p:spPr>
          <a:xfrm>
            <a:off x="4788024" y="5159829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300 : 100 =</a:t>
            </a:r>
            <a:endParaRPr lang="cs-CZ" sz="3200" dirty="0"/>
          </a:p>
        </p:txBody>
      </p:sp>
      <p:sp>
        <p:nvSpPr>
          <p:cNvPr id="14" name="Šipka doprava 13"/>
          <p:cNvSpPr/>
          <p:nvPr/>
        </p:nvSpPr>
        <p:spPr>
          <a:xfrm>
            <a:off x="4788024" y="6054497"/>
            <a:ext cx="2274552" cy="792088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1000 : 10 =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718420" y="1506488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707904" y="1506488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2718420" y="2389137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900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707904" y="2389137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90</a:t>
            </a:r>
            <a:endParaRPr lang="cs-CZ" sz="2400" dirty="0"/>
          </a:p>
        </p:txBody>
      </p:sp>
      <p:sp>
        <p:nvSpPr>
          <p:cNvPr id="19" name="Zaoblený obdélník 18"/>
          <p:cNvSpPr/>
          <p:nvPr/>
        </p:nvSpPr>
        <p:spPr>
          <a:xfrm>
            <a:off x="2718420" y="3316320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800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3707904" y="3316320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80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2718420" y="4291520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500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707904" y="4291520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50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2732787" y="5126152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600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3722271" y="5126152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60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2732787" y="6003207"/>
            <a:ext cx="823764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400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3722271" y="6003207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40</a:t>
            </a:r>
            <a:endParaRPr lang="cs-CZ" sz="2400" dirty="0"/>
          </a:p>
        </p:txBody>
      </p:sp>
      <p:sp>
        <p:nvSpPr>
          <p:cNvPr id="27" name="Zaoblený obdélník 26"/>
          <p:cNvSpPr/>
          <p:nvPr/>
        </p:nvSpPr>
        <p:spPr>
          <a:xfrm>
            <a:off x="7308304" y="1506488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8172400" y="1506488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</a:t>
            </a:r>
            <a:endParaRPr lang="cs-CZ" sz="24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7308304" y="2389137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8172400" y="2389137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60</a:t>
            </a:r>
            <a:endParaRPr lang="cs-CZ" sz="2400" dirty="0"/>
          </a:p>
        </p:txBody>
      </p:sp>
      <p:sp>
        <p:nvSpPr>
          <p:cNvPr id="31" name="Zaoblený obdélník 30"/>
          <p:cNvSpPr/>
          <p:nvPr/>
        </p:nvSpPr>
        <p:spPr>
          <a:xfrm>
            <a:off x="7308304" y="3316320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</a:t>
            </a:r>
            <a:endParaRPr lang="cs-CZ" sz="2400" dirty="0"/>
          </a:p>
        </p:txBody>
      </p:sp>
      <p:sp>
        <p:nvSpPr>
          <p:cNvPr id="32" name="Zaoblený obdélník 31"/>
          <p:cNvSpPr/>
          <p:nvPr/>
        </p:nvSpPr>
        <p:spPr>
          <a:xfrm>
            <a:off x="8172400" y="3316320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50</a:t>
            </a:r>
            <a:endParaRPr lang="cs-CZ" sz="2400" dirty="0"/>
          </a:p>
        </p:txBody>
      </p:sp>
      <p:sp>
        <p:nvSpPr>
          <p:cNvPr id="33" name="Zaoblený obdélník 32"/>
          <p:cNvSpPr/>
          <p:nvPr/>
        </p:nvSpPr>
        <p:spPr>
          <a:xfrm>
            <a:off x="7308304" y="4291520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</a:t>
            </a:r>
            <a:endParaRPr lang="cs-CZ" sz="2400" dirty="0"/>
          </a:p>
        </p:txBody>
      </p:sp>
      <p:sp>
        <p:nvSpPr>
          <p:cNvPr id="34" name="Zaoblený obdélník 33"/>
          <p:cNvSpPr/>
          <p:nvPr/>
        </p:nvSpPr>
        <p:spPr>
          <a:xfrm>
            <a:off x="8172400" y="4291520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40</a:t>
            </a:r>
            <a:endParaRPr lang="cs-CZ" sz="2400" dirty="0"/>
          </a:p>
        </p:txBody>
      </p:sp>
      <p:sp>
        <p:nvSpPr>
          <p:cNvPr id="35" name="Zaoblený obdélník 34"/>
          <p:cNvSpPr/>
          <p:nvPr/>
        </p:nvSpPr>
        <p:spPr>
          <a:xfrm>
            <a:off x="7322671" y="5126152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</a:t>
            </a:r>
            <a:endParaRPr lang="cs-CZ" sz="2400" dirty="0"/>
          </a:p>
        </p:txBody>
      </p:sp>
      <p:sp>
        <p:nvSpPr>
          <p:cNvPr id="36" name="Zaoblený obdélník 35"/>
          <p:cNvSpPr/>
          <p:nvPr/>
        </p:nvSpPr>
        <p:spPr>
          <a:xfrm>
            <a:off x="8186767" y="5126152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30</a:t>
            </a:r>
            <a:endParaRPr lang="cs-CZ" sz="2400" dirty="0"/>
          </a:p>
        </p:txBody>
      </p:sp>
      <p:sp>
        <p:nvSpPr>
          <p:cNvPr id="37" name="Zaoblený obdélník 36"/>
          <p:cNvSpPr/>
          <p:nvPr/>
        </p:nvSpPr>
        <p:spPr>
          <a:xfrm>
            <a:off x="7322671" y="6003207"/>
            <a:ext cx="69837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</a:t>
            </a:r>
            <a:endParaRPr lang="cs-CZ" sz="2400" dirty="0"/>
          </a:p>
        </p:txBody>
      </p:sp>
      <p:sp>
        <p:nvSpPr>
          <p:cNvPr id="38" name="Zaoblený obdélník 37"/>
          <p:cNvSpPr/>
          <p:nvPr/>
        </p:nvSpPr>
        <p:spPr>
          <a:xfrm>
            <a:off x="8186767" y="6003207"/>
            <a:ext cx="864096" cy="6983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100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293580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20" grpId="0" animBg="1"/>
      <p:bldP spid="21" grpId="0" animBg="1"/>
      <p:bldP spid="24" grpId="0" animBg="1"/>
      <p:bldP spid="25" grpId="0" animBg="1"/>
      <p:bldP spid="28" grpId="0" animBg="1"/>
      <p:bldP spid="29" grpId="0" animBg="1"/>
      <p:bldP spid="32" grpId="0" animBg="1"/>
      <p:bldP spid="33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u="sng" dirty="0" smtClean="0"/>
              <a:t>NÁSOBENÍ ČÍSLY 20, 30, 40, 50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700808"/>
            <a:ext cx="89289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JIRKA MÁ 6 OZDOBNÝCH KRABIČEK. DO JEDNÉ KRABIČKY SE VEJDE 20 LÍZÁTEK. KOLIK LÍZÁTEK MÁ JIRKA, KDYŽ VŠECHNY KRABIČKY JSOU PLNÉ?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99695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/>
              <a:t>V</a:t>
            </a:r>
            <a:r>
              <a:rPr lang="cs-CZ" sz="2400" b="1" u="sng" dirty="0" smtClean="0"/>
              <a:t>ÝPOČET: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KRABIČEK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3574740" y="3398478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1520" y="4221088"/>
            <a:ext cx="2858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LÍZÁTEK V JEDNÉ KRABIČCE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74740" y="4131433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01317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JIRKA MÁ LÍZÁTEK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593762" y="4920662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4917548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5573779" y="4918241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6393904" y="4917548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2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7267174" y="4917547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8249638" y="4917548"/>
            <a:ext cx="770384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u="sng" dirty="0" smtClean="0">
                <a:solidFill>
                  <a:srgbClr val="FF0000"/>
                </a:solidFill>
              </a:rPr>
              <a:t>120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35208" y="4986770"/>
            <a:ext cx="42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70196" y="4925216"/>
            <a:ext cx="44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02219" y="4925216"/>
            <a:ext cx="44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5857" y="4963895"/>
            <a:ext cx="42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4963895"/>
            <a:ext cx="42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5877272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JIRKA MÁ 120 LÍZÁTEK.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1520" y="584860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pic>
        <p:nvPicPr>
          <p:cNvPr id="2050" name="Picture 2" descr="C:\Documents and Settings\xp\Local Settings\Temporary Internet Files\Content.IE5\SG82Q74L\MC900232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881" y="2623192"/>
            <a:ext cx="2076261" cy="210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66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10" grpId="0"/>
      <p:bldP spid="11" grpId="0" animBg="1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smtClean="0"/>
              <a:t>PROCVI</a:t>
            </a:r>
            <a:r>
              <a:rPr lang="cs-CZ" dirty="0" smtClean="0"/>
              <a:t>ČOVÁNÍ NÁSOBENÍ</a:t>
            </a:r>
            <a:endParaRPr lang="cs-CZ" dirty="0"/>
          </a:p>
        </p:txBody>
      </p:sp>
      <p:sp>
        <p:nvSpPr>
          <p:cNvPr id="3" name="Pětiúhelník 2"/>
          <p:cNvSpPr/>
          <p:nvPr/>
        </p:nvSpPr>
        <p:spPr>
          <a:xfrm>
            <a:off x="683568" y="1628800"/>
            <a:ext cx="2088232" cy="72008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6 X 30 =</a:t>
            </a:r>
            <a:endParaRPr lang="cs-CZ" sz="2800" dirty="0"/>
          </a:p>
        </p:txBody>
      </p:sp>
      <p:sp>
        <p:nvSpPr>
          <p:cNvPr id="4" name="Pětiúhelník 3"/>
          <p:cNvSpPr/>
          <p:nvPr/>
        </p:nvSpPr>
        <p:spPr>
          <a:xfrm>
            <a:off x="683568" y="2636912"/>
            <a:ext cx="2088232" cy="72008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8 X 20 =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683568" y="3573016"/>
            <a:ext cx="2088232" cy="72008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9 X 40 =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689337" y="4509120"/>
            <a:ext cx="2088232" cy="72008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7 X 50 =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689337" y="5445224"/>
            <a:ext cx="2088232" cy="720080"/>
          </a:xfrm>
          <a:prstGeom prst="homePlat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8 X 40 =</a:t>
            </a:r>
            <a:endParaRPr lang="cs-CZ" sz="2800" dirty="0"/>
          </a:p>
        </p:txBody>
      </p:sp>
      <p:sp>
        <p:nvSpPr>
          <p:cNvPr id="8" name="Pětiúhelník 7"/>
          <p:cNvSpPr/>
          <p:nvPr/>
        </p:nvSpPr>
        <p:spPr>
          <a:xfrm>
            <a:off x="3563888" y="1628800"/>
            <a:ext cx="2088232" cy="72008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6 X 3 X 10 =</a:t>
            </a:r>
            <a:endParaRPr lang="cs-CZ" sz="2800" dirty="0"/>
          </a:p>
        </p:txBody>
      </p:sp>
      <p:sp>
        <p:nvSpPr>
          <p:cNvPr id="9" name="Pětiúhelník 8"/>
          <p:cNvSpPr/>
          <p:nvPr/>
        </p:nvSpPr>
        <p:spPr>
          <a:xfrm>
            <a:off x="3579529" y="2636912"/>
            <a:ext cx="2088232" cy="72008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8 X 2 X 10 =</a:t>
            </a:r>
            <a:endParaRPr lang="cs-CZ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3563888" y="3573016"/>
            <a:ext cx="2088232" cy="72008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9 X 4 X 10 =</a:t>
            </a:r>
            <a:endParaRPr lang="cs-CZ" sz="2800" dirty="0"/>
          </a:p>
        </p:txBody>
      </p:sp>
      <p:sp>
        <p:nvSpPr>
          <p:cNvPr id="11" name="Pětiúhelník 10"/>
          <p:cNvSpPr/>
          <p:nvPr/>
        </p:nvSpPr>
        <p:spPr>
          <a:xfrm>
            <a:off x="3569657" y="4509120"/>
            <a:ext cx="2088232" cy="72008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7 X 5 X 10 =</a:t>
            </a:r>
            <a:endParaRPr lang="cs-CZ" sz="2800" dirty="0"/>
          </a:p>
        </p:txBody>
      </p:sp>
      <p:sp>
        <p:nvSpPr>
          <p:cNvPr id="12" name="Pětiúhelník 11"/>
          <p:cNvSpPr/>
          <p:nvPr/>
        </p:nvSpPr>
        <p:spPr>
          <a:xfrm>
            <a:off x="3569657" y="5445224"/>
            <a:ext cx="2088232" cy="72008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8 X 4 X 10 =</a:t>
            </a:r>
            <a:endParaRPr lang="cs-CZ" sz="2800" dirty="0"/>
          </a:p>
        </p:txBody>
      </p:sp>
      <p:sp>
        <p:nvSpPr>
          <p:cNvPr id="13" name="Pětiúhelník 12"/>
          <p:cNvSpPr/>
          <p:nvPr/>
        </p:nvSpPr>
        <p:spPr>
          <a:xfrm>
            <a:off x="6300192" y="1658211"/>
            <a:ext cx="2088232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180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6300192" y="2666323"/>
            <a:ext cx="2088232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160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6300192" y="3602427"/>
            <a:ext cx="2088232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360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6305961" y="4538531"/>
            <a:ext cx="2088232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350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6305961" y="5474635"/>
            <a:ext cx="2088232" cy="720080"/>
          </a:xfrm>
          <a:prstGeom prst="homePlat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>
                <a:solidFill>
                  <a:srgbClr val="FF0000"/>
                </a:solidFill>
              </a:rPr>
              <a:t>320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15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u="sng" dirty="0" smtClean="0"/>
              <a:t>D</a:t>
            </a:r>
            <a:r>
              <a:rPr lang="cs-CZ" u="sng" dirty="0" smtClean="0"/>
              <a:t>ĚLENÍ ČÍSLY 20, 30, 40, 50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TATÍNEK UTRATIL 450 KORUN ZA AUTÍČKA PRO DĚTI. JEDNO AUTÍČKO STÁLO 50 KORUN. KOLIK AUTÍČEK TATÍNEK KOUPIL?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60341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KOLIK DĚTÍ MÁ TATÍNEK, KDYŽ VŠECHNY DOSTALY STEJNĚ?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74739" y="3398478"/>
            <a:ext cx="804319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450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39847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UTRATIL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205827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JEDNO AUTÍČKO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501317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AUTÍČEK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4740" y="4241232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574740" y="4920662"/>
            <a:ext cx="709228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450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572000" y="4920662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5414573" y="4920662"/>
            <a:ext cx="826188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45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14836" y="4928137"/>
            <a:ext cx="554360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299695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/>
              <a:t>V</a:t>
            </a:r>
            <a:r>
              <a:rPr lang="cs-CZ" sz="2400" b="1" u="sng" dirty="0" smtClean="0"/>
              <a:t>ÝPOČET:</a:t>
            </a:r>
            <a:endParaRPr lang="cs-CZ" sz="24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584860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83622" y="5013176"/>
            <a:ext cx="190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: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068799" y="5072961"/>
            <a:ext cx="406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7911955" y="4924832"/>
            <a:ext cx="694454" cy="55436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u="sng" dirty="0" smtClean="0">
                <a:solidFill>
                  <a:srgbClr val="FF0000"/>
                </a:solidFill>
              </a:rPr>
              <a:t>9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60068" y="5020832"/>
            <a:ext cx="406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=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251019" y="5013176"/>
            <a:ext cx="190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: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339752" y="5949280"/>
            <a:ext cx="9729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TATÍNEK KOUPIL 9 AUTÍČEK.</a:t>
            </a:r>
            <a:endParaRPr lang="cs-CZ" sz="24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586447" y="443325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OBĚ ČÍSLA VYDĚLÍME 10.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441891" y="3227784"/>
            <a:ext cx="2450589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TŘI, NEBO DEVĚT</a:t>
            </a:r>
            <a:endParaRPr lang="cs-CZ" sz="2400" dirty="0"/>
          </a:p>
        </p:txBody>
      </p:sp>
      <p:pic>
        <p:nvPicPr>
          <p:cNvPr id="1026" name="Picture 2" descr="C:\Documents and Settings\xp\Local Settings\Temporary Internet Files\Content.IE5\TOBQEXO8\MM90035447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196" y="5534626"/>
            <a:ext cx="1386104" cy="1215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1686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2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/>
      <p:bldP spid="8" grpId="0"/>
      <p:bldP spid="9" grpId="0" animBg="1"/>
      <p:bldP spid="10" grpId="0" animBg="1"/>
      <p:bldP spid="11" grpId="0" animBg="1"/>
      <p:bldP spid="13" grpId="0" animBg="1"/>
      <p:bldP spid="14" grpId="0" animBg="1"/>
      <p:bldP spid="17" grpId="0"/>
      <p:bldP spid="18" grpId="0"/>
      <p:bldP spid="19" grpId="0"/>
      <p:bldP spid="20" grpId="0"/>
      <p:bldP spid="21" grpId="0" animBg="1"/>
      <p:bldP spid="22" grpId="0"/>
      <p:bldP spid="23" grpId="0"/>
      <p:bldP spid="58" grpId="0"/>
      <p:bldP spid="59" grpId="0"/>
      <p:bldP spid="6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lačítko akce: Vlastní 4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88640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PROCVI</a:t>
            </a:r>
            <a:r>
              <a:rPr lang="cs-CZ" dirty="0" smtClean="0"/>
              <a:t>ČOVÁNÍ DĚLENÍ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23528" y="149785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240 : 30 =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323528" y="211685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350 : 50 =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23528" y="273584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300 : 50 =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323528" y="335484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120 : 40 =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323528" y="397383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150 : 30 =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323528" y="459283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450 : 50 =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323528" y="521182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160 : 40 = 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323528" y="5830823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400 : 20 =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6324395" y="149478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320 : 4 =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6324395" y="211377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210 : 3 =</a:t>
            </a:r>
            <a:endParaRPr lang="cs-CZ" sz="2800" dirty="0"/>
          </a:p>
        </p:txBody>
      </p:sp>
      <p:sp>
        <p:nvSpPr>
          <p:cNvPr id="16" name="Ovál 15"/>
          <p:cNvSpPr/>
          <p:nvPr/>
        </p:nvSpPr>
        <p:spPr>
          <a:xfrm>
            <a:off x="6324395" y="273277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180 : 2 =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6324395" y="335176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200 : 5 =</a:t>
            </a:r>
            <a:endParaRPr lang="cs-CZ" sz="2800" dirty="0"/>
          </a:p>
        </p:txBody>
      </p:sp>
      <p:sp>
        <p:nvSpPr>
          <p:cNvPr id="18" name="Ovál 17"/>
          <p:cNvSpPr/>
          <p:nvPr/>
        </p:nvSpPr>
        <p:spPr>
          <a:xfrm>
            <a:off x="6324395" y="397076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400 : 1 =</a:t>
            </a:r>
            <a:endParaRPr lang="cs-CZ" sz="2800" dirty="0"/>
          </a:p>
        </p:txBody>
      </p:sp>
      <p:sp>
        <p:nvSpPr>
          <p:cNvPr id="19" name="Ovál 18"/>
          <p:cNvSpPr/>
          <p:nvPr/>
        </p:nvSpPr>
        <p:spPr>
          <a:xfrm>
            <a:off x="6324395" y="458975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200 : 2 =</a:t>
            </a:r>
            <a:endParaRPr lang="cs-CZ" sz="2800" dirty="0"/>
          </a:p>
        </p:txBody>
      </p:sp>
      <p:sp>
        <p:nvSpPr>
          <p:cNvPr id="20" name="Ovál 19"/>
          <p:cNvSpPr/>
          <p:nvPr/>
        </p:nvSpPr>
        <p:spPr>
          <a:xfrm>
            <a:off x="6324395" y="520875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300 : 5 =</a:t>
            </a:r>
            <a:endParaRPr lang="cs-CZ" sz="2800" dirty="0"/>
          </a:p>
        </p:txBody>
      </p:sp>
      <p:sp>
        <p:nvSpPr>
          <p:cNvPr id="21" name="Ovál 20"/>
          <p:cNvSpPr/>
          <p:nvPr/>
        </p:nvSpPr>
        <p:spPr>
          <a:xfrm>
            <a:off x="6324395" y="5827746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150 : 3 =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199883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7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80778" y="390269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6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34577" y="492696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4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18134" y="529330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50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4543" y="570012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60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132636" y="4603941"/>
            <a:ext cx="951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100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8579" y="348582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40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38254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3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84365" y="320949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5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436095" y="242747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9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08600" y="57566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20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355975" y="2327170"/>
            <a:ext cx="1048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400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35150" y="149785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90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58308" y="167343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70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39714" y="294099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8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862625" y="2740140"/>
            <a:ext cx="761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80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066034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86127E-6 C 0.00365 0.00532 0.00799 0.0192 0.01111 0.02128 C 0.02084 0.02752 0.03542 0.03053 0.04601 0.03399 C 0.05157 0.03954 0.05643 0.04532 0.06181 0.05087 C 0.06476 0.05388 0.07136 0.0592 0.07136 0.0592 C 0.07466 0.07307 0.06997 0.05966 0.07778 0.06775 C 0.07934 0.06937 0.07969 0.07214 0.08091 0.07399 C 0.08646 0.08232 0.0915 0.08949 0.09844 0.09527 C 0.10643 0.11099 0.11702 0.11168 0.13004 0.11423 C 0.15643 0.13134 0.19445 0.13064 0.22379 0.13318 C 0.24532 0.1392 0.25035 0.14012 0.27622 0.14174 C 0.29462 0.14521 0.28889 0.14521 0.3158 0.14174 C 0.32188 0.14105 0.33334 0.1355 0.33334 0.1355 C 0.33698 0.13041 0.34063 0.12972 0.34445 0.12486 C 0.34705 0.11423 0.34358 0.10798 0.35226 0.10359 C 0.35469 0.09503 0.36025 0.08949 0.36667 0.08671 C 0.36945 0.08093 0.36997 0.07492 0.37448 0.07191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6.35838E-7 C -0.00364 -0.0074 -0.00712 -0.01203 -0.01267 -0.01688 C -0.01909 -0.03446 -0.03628 -0.04671 -0.04757 -0.05711 C -0.05312 -0.0622 -0.05573 -0.07145 -0.06024 -0.07816 C -0.07014 -0.09249 -0.07968 -0.10729 -0.09045 -0.12047 C -0.09323 -0.12394 -0.09705 -0.12579 -0.1 -0.12902 C -0.10764 -0.13711 -0.11354 -0.14798 -0.12066 -0.15654 C -0.12343 -0.16 -0.12725 -0.16162 -0.13021 -0.16486 C -0.1408 -0.17665 -0.14201 -0.18474 -0.15555 -0.18821 C -0.16232 -0.19353 -0.16788 -0.19469 -0.17465 -0.19885 C -0.19375 -0.21041 -0.2151 -0.22197 -0.23646 -0.22197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01156E-6 C -0.03907 -0.00346 -0.07952 0.00533 -0.11598 -0.01479 C -0.12917 -0.0141 -0.14237 -0.01386 -0.15556 -0.01271 C -0.15938 -0.01248 -0.1632 -0.01201 -0.16667 -0.0104 C -0.16806 -0.0097 -0.16997 -0.00623 -0.16997 -0.00623 " pathEditMode="relative" ptsTypes="ffff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98 -0.00462 C -0.04288 -0.01641 -0.0368 -0.00624 -0.04809 -0.01734 C -0.0559 -0.02497 -0.0625 -0.03422 -0.07187 -0.03838 C -0.07934 -0.04555 -0.0868 -0.05225 -0.09566 -0.05526 C -0.10625 -0.06867 -0.0908 -0.05017 -0.10364 -0.06173 C -0.11076 -0.06821 -0.11701 -0.0763 -0.1243 -0.08277 C -0.13003 -0.09433 -0.12569 -0.08786 -0.1401 -0.09757 C -0.14913 -0.10358 -0.15746 -0.11029 -0.16719 -0.11445 C -0.17448 -0.12092 -0.18125 -0.1237 -0.18941 -0.12717 C -0.19253 -0.12994 -0.19687 -0.13156 -0.19896 -0.13572 C -0.20121 -0.14035 -0.20312 -0.14497 -0.20677 -0.14821 C -0.20816 -0.14959 -0.21007 -0.14959 -0.21163 -0.15052 C -0.21337 -0.15167 -0.21475 -0.15306 -0.21632 -0.15468 C -0.22066 -0.15907 -0.22361 -0.16324 -0.22899 -0.16532 C -0.23524 -0.16763 -0.24166 -0.16948 -0.24809 -0.17156 C -0.25139 -0.17272 -0.25451 -0.17433 -0.25764 -0.17572 C -0.2592 -0.17641 -0.26232 -0.1778 -0.26232 -0.1778 C -0.27656 -0.19676 -0.31094 -0.18428 -0.32274 -0.18428 " pathEditMode="relative" ptsTypes="fffffffffffffffff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54 0.0111 C -0.0507 0.00116 -0.06268 -0.00855 -0.07674 -0.01225 C -0.08594 -0.02451 -0.11476 -0.03468 -0.12743 -0.03769 C -0.14063 -0.04069 -0.16719 -0.04601 -0.16719 -0.04601 C -0.17466 -0.05202 -0.18004 -0.05988 -0.18785 -0.0652 C -0.20226 -0.0941 -0.23768 -0.08416 -0.25764 -0.08416 " pathEditMode="relative" ptsTypes="fffff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6763E-6 C -0.01007 0.01341 -0.0184 0.02682 -0.03177 0.03376 C -0.0349 0.03792 -0.03854 0.04162 -0.04115 0.04648 C -0.04236 0.04856 -0.04549 0.05549 -0.04757 0.05711 C -0.04896 0.05827 -0.05087 0.05804 -0.05226 0.05919 C -0.05556 0.06174 -0.05868 0.06474 -0.06181 0.06752 C -0.06302 0.06867 -0.06372 0.07098 -0.06511 0.07191 C -0.07951 0.08162 -0.09583 0.08648 -0.11111 0.09295 C -0.12205 0.10405 -0.13733 0.10752 -0.1507 0.11191 C -0.15695 0.12023 -0.1507 0.11353 -0.16181 0.11838 C -0.17136 0.12255 -0.18073 0.12902 -0.19045 0.13318 C -0.20122 0.14752 -0.21945 0.14405 -0.23333 0.15006 C -0.26736 0.14636 -0.26441 0.14728 -0.28733 0.13734 C -0.2934 0.13202 -0.29792 0.12532 -0.30313 0.11838 C -0.30417 0.117 -0.30625 0.11399 -0.30625 0.11422 C -0.30816 0.10659 -0.31458 0.09665 -0.31892 0.09087 " pathEditMode="relative" rAng="0" ptsTypes="fffffffffffffff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55" y="7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42775E-6 C -0.00087 0.01041 -0.00208 0.04324 -0.00486 0.06081 C -0.01094 0.09873 -0.0217 0.13295 -0.03351 0.16717 C -0.04062 0.18775 -0.04271 0.2074 -0.0559 0.22266 C -0.0618 0.23677 -0.06962 0.24925 -0.07969 0.25572 C -0.08298 0.25757 -0.08628 0.25919 -0.08941 0.26058 C -0.09097 0.26151 -0.0941 0.26312 -0.0941 0.26359 C -0.09479 0.26451 -0.10121 0.27792 -0.10208 0.28093 C -0.10364 0.28671 -0.10364 0.29757 -0.10851 0.30104 C -0.11371 0.30451 -0.13229 0.30613 -0.13403 0.30636 C -0.15937 0.30983 -0.15694 0.30914 -0.18663 0.31122 C -0.1993 0.3163 -0.19566 0.31538 -0.21684 0.3163 C -0.25347 0.31769 -0.32673 0.31885 -0.32673 0.31931 " pathEditMode="relative" rAng="0" ptsTypes="ffffffffffffA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15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5607E-6 C -0.00556 0.00462 -0.0125 0.01156 -0.01927 0.01457 C -0.02465 0.01711 -0.03472 0.01734 -0.03854 0.0178 C -0.04601 0.01873 -0.06094 0.02058 -0.06094 0.02081 C -0.08872 0.02936 -0.0934 0.02821 -0.12969 0.02959 C -0.13924 0.03098 -0.15052 0.03514 -0.16007 0.03537 C -0.17031 0.03607 -0.18021 0.03537 -0.19028 0.03537 " pathEditMode="relative" rAng="0" ptsTypes="ffffffA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4" y="1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96532E-6 C -0.01545 0.01318 -0.02239 0.00925 -0.04444 0.01064 C -0.05191 0.02543 -0.07066 0.02312 -0.08264 0.02543 C -0.10434 0.02474 -0.12587 0.02451 -0.14757 0.02335 C -0.15451 0.02289 -0.16041 0.01572 -0.16666 0.0148 C -0.17725 0.01318 -0.18785 0.01341 -0.19844 0.01272 C -0.20955 0.00971 -0.22048 0.00786 -0.23177 0.00647 C -0.23854 0.00393 -0.24548 0.00231 -0.25243 -1.96532E-6 C -0.2585 -0.00555 -0.26423 -0.00832 -0.27153 -0.00832 " pathEditMode="relative" ptsTypes="ffffffff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16185E-6 C 0.00243 0.00277 0.00399 0.0067 0.00695 0.00855 C 0.01042 0.01063 0.01754 0.01271 0.01754 0.01294 C 0.03351 0.0252 0.00764 0.00601 0.03351 0.01896 C 0.04601 0.0252 0.04132 0.02612 0.04948 0.03375 C 0.05729 0.04115 0.06007 0.04046 0.06545 0.04855 C 0.06684 0.05063 0.06771 0.05341 0.0691 0.05502 C 0.0717 0.0578 0.07518 0.05872 0.07813 0.06127 C 0.0842 0.06682 0.08386 0.07028 0.08872 0.07815 C 0.09445 0.08739 0.10677 0.10682 0.11511 0.11213 C 0.11806 0.11375 0.13177 0.11607 0.13281 0.1163 C 0.14393 0.12485 0.15764 0.12508 0.17014 0.12901 C 0.17761 0.13133 0.18438 0.13502 0.19149 0.13734 C 0.20834 0.14265 0.22969 0.14265 0.24636 0.14381 C 0.28611 0.15537 0.32917 0.15352 0.36893 0.14173 C 0.37743 0.13479 0.38559 0.12647 0.39549 0.12254 C 0.40347 0.11352 0.40295 0.10913 0.41511 0.10566 C 0.41962 0.08878 0.41667 0.07098 0.42413 0.05502 " pathEditMode="relative" rAng="0" ptsTypes="fffffffffffffffffA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7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89 0.05411 C 0.03645 0.06497 0.03889 0.07538 0.046 0.08139 C 0.04895 0.09388 0.05277 0.10682 0.05868 0.11746 C 0.06632 0.14844 0.08507 0.17896 0.10468 0.19769 C 0.11093 0.2037 0.11823 0.2037 0.12534 0.20625 C 0.13316 0.20902 0.13958 0.21249 0.14757 0.21457 C 0.15277 0.22174 0.16128 0.22335 0.16823 0.22729 C 0.17378 0.23052 0.17812 0.23538 0.18402 0.23792 C 0.21111 0.23723 0.23819 0.23769 0.2651 0.23584 C 0.27361 0.23515 0.28975 0.22058 0.29843 0.21688 C 0.30677 0.20902 0.30468 0.20393 0.30468 0.18937 " pathEditMode="relative" ptsTypes="ffffffffffA">
                                      <p:cBhvr>
                                        <p:cTn id="5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0116 C 0.00261 0.01064 0.00834 0.01665 0.01372 0.02428 C 0.01493 0.02613 0.01563 0.0289 0.01702 0.03052 C 0.02084 0.03422 0.02917 0.04093 0.02917 0.04116 C 0.03438 0.05064 0.04532 0.05549 0.0533 0.06382 C 0.05469 0.0652 0.05521 0.06729 0.05677 0.06821 C 0.0599 0.07029 0.06702 0.07237 0.06702 0.0726 C 0.07396 0.08023 0.08195 0.08208 0.09132 0.08486 C 0.10348 0.09919 0.12188 0.09966 0.13785 0.10359 C 0.1467 0.10567 0.15504 0.10914 0.16372 0.11214 C 0.16841 0.11746 0.16858 0.11931 0.17743 0.11838 C 0.18629 0.11746 0.19479 0.11445 0.20348 0.11214 C 0.20521 0.11168 0.20677 0.11006 0.20868 0.10983 C 0.22518 0.10798 0.24202 0.10705 0.25868 0.10567 C 0.26285 0.10405 0.2665 0.10104 0.27066 0.09942 C 0.27587 0.09757 0.28611 0.09526 0.28611 0.09549 C 0.29393 0.08925 0.30191 0.08671 0.31042 0.08278 C 0.31788 0.07931 0.32344 0.07468 0.33108 0.07237 C 0.33872 0.06659 0.34514 0.06312 0.35365 0.05966 C 0.35903 0.05757 0.36233 0.05018 0.36736 0.04717 C 0.38316 0.03769 0.35816 0.05619 0.38108 0.04093 C 0.39948 0.0289 0.38473 0.03515 0.3967 0.03052 C 0.4007 0.02312 0.40382 0.02058 0.41059 0.01781 C 0.4224 0.00856 0.41702 0.01133 0.42604 0.0074 C 0.42778 0.00532 0.429 0.00278 0.43108 0.00116 C 0.43264 -2.08092E-6 0.43507 0.0007 0.43646 -0.00092 C 0.43768 -0.00254 0.43733 -0.00532 0.4382 -0.0074 C 0.43907 -0.00971 0.4408 -0.01133 0.4415 -0.01341 C 0.44306 -0.01757 0.44306 -0.02243 0.44514 -0.02613 C 0.44896 -0.03283 0.44844 -0.02982 0.44844 -0.03422 " pathEditMode="relative" rAng="0" ptsTypes="fffffffffffffffffffffffffffffA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4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04624E-6 C 0.01146 0.00185 0.02257 0.00393 0.03368 0.00809 C 0.04549 0.01988 0.03229 0.00809 0.04618 0.01618 C 0.05504 0.02127 0.06215 0.0289 0.07118 0.0326 C 0.0875 0.05618 0.09149 0.0467 0.12292 0.04878 C 0.13872 0.05687 0.13004 0.05364 0.14983 0.05687 C 0.15833 0.05988 0.16146 0.06427 0.16945 0.06797 C 0.17292 0.06936 0.17656 0.07144 0.18021 0.07329 C 0.18195 0.07398 0.18542 0.07583 0.18542 0.07607 C 0.19236 0.08647 0.20052 0.09479 0.20868 0.10312 C 0.22917 0.12393 0.20903 0.11237 0.22292 0.11953 C 0.23142 0.13202 0.23872 0.14566 0.24792 0.15745 C 0.25642 0.16878 0.2507 0.15607 0.26042 0.17086 C 0.26406 0.17641 0.26354 0.18242 0.26945 0.1845 C 0.27517 0.18659 0.28125 0.18635 0.28733 0.18728 C 0.31354 0.20046 0.34618 0.19468 0.37118 0.1956 C 0.37344 0.20208 0.37708 0.20739 0.3783 0.21456 C 0.3809 0.22867 0.37969 0.23745 0.38368 0.24994 " pathEditMode="relative" rAng="0" ptsTypes="fffffffffffffffffA">
                                      <p:cBhvr>
                                        <p:cTn id="6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1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3306 C 0.0809 0.05109 0.05903 0.03838 0.13107 0.03306 C 0.14531 0.0319 0.15972 0.02959 0.17396 0.02867 C 0.20729 0.02659 0.24062 0.02589 0.27396 0.02451 C 0.29496 0.01988 0.28871 0.02057 0.30243 0.01387 C 0.30486 0.00208 0.30416 0.00832 0.30416 -0.00509 " pathEditMode="relative" ptsTypes="fffffA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92 C 0.0566 0.01132 0.13282 0.00231 0.18177 0.00092 C 0.21979 -0.01064 0.18056 0.00046 0.26945 -0.00671 C 0.28229 -0.00787 0.29514 -0.01087 0.30782 -0.01226 C 0.32448 -0.01966 0.34028 -0.03122 0.35868 -0.03353 C 0.3691 -0.03469 0.37952 -0.03584 0.38993 -0.03723 C 0.39653 -0.03769 0.40278 -0.03839 0.40938 -0.03908 C 0.42066 -0.04024 0.43542 -0.04093 0.44601 -0.04671 C 0.45122 -0.04948 0.46181 -0.05434 0.46181 -0.05411 C 0.47101 -0.06105 0.48282 -0.06567 0.49341 -0.0696 C 0.49896 -0.07376 0.49636 -0.07353 0.50035 -0.07353 " pathEditMode="relative" rAng="0" ptsTypes="ffffffffffA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17" y="-3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36 0.00208 C 0.05729 0.00694 0.06702 -0.00324 0.08038 -0.00832 C 0.09497 -0.01387 0.1099 -0.01919 0.12483 -0.02312 C 0.1408 -0.03399 0.15868 -0.03445 0.1757 -0.04023 C 0.18629 -0.0437 0.19896 -0.04693 0.20903 -0.05272 C 0.21181 -0.05433 0.22691 -0.06543 0.22952 -0.06543 C 0.27448 -0.06751 0.31962 -0.06682 0.36459 -0.06751 C 0.37327 -0.07144 0.38125 -0.07653 0.38993 -0.08023 C 0.3967 -0.08324 0.40382 -0.08393 0.41059 -0.0867 C 0.41754 -0.09272 0.4257 -0.0941 0.43282 -0.09942 C 0.43611 -0.10196 0.44236 -0.10774 0.44236 -0.10774 C 0.44514 -0.1193 0.44775 -0.11191 0.45174 -0.12254 C 0.45955 -0.14312 0.46285 -0.16254 0.46285 -0.18589 " pathEditMode="relative" ptsTypes="ffffffffffffA">
                                      <p:cBhvr>
                                        <p:cTn id="8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lačítko akce: Vlastní 4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88640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PROCVI</a:t>
            </a:r>
            <a:r>
              <a:rPr lang="cs-CZ" dirty="0" smtClean="0"/>
              <a:t>ČOVÁNÍ DĚLENÍ - řešení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23528" y="149785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240 : 30 =</a:t>
            </a:r>
            <a:endParaRPr lang="cs-CZ" sz="2800" dirty="0"/>
          </a:p>
        </p:txBody>
      </p:sp>
      <p:sp>
        <p:nvSpPr>
          <p:cNvPr id="5" name="Ovál 4"/>
          <p:cNvSpPr/>
          <p:nvPr/>
        </p:nvSpPr>
        <p:spPr>
          <a:xfrm>
            <a:off x="323528" y="211685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350 : 50 =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23528" y="273584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300 : 50 =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323528" y="335484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120 : 40 =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323528" y="397383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150 : 30 =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323528" y="4592832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450 : 50 =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323528" y="5211827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160 : 40 = 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323528" y="5830823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400 : 20 =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6324395" y="149478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320 : 4 =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6324395" y="211377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210 : 3 =</a:t>
            </a:r>
            <a:endParaRPr lang="cs-CZ" sz="2800" dirty="0"/>
          </a:p>
        </p:txBody>
      </p:sp>
      <p:sp>
        <p:nvSpPr>
          <p:cNvPr id="16" name="Ovál 15"/>
          <p:cNvSpPr/>
          <p:nvPr/>
        </p:nvSpPr>
        <p:spPr>
          <a:xfrm>
            <a:off x="6324395" y="273277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180 : 2 =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6324395" y="335176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200 : 5 =</a:t>
            </a:r>
            <a:endParaRPr lang="cs-CZ" sz="2800" dirty="0"/>
          </a:p>
        </p:txBody>
      </p:sp>
      <p:sp>
        <p:nvSpPr>
          <p:cNvPr id="18" name="Ovál 17"/>
          <p:cNvSpPr/>
          <p:nvPr/>
        </p:nvSpPr>
        <p:spPr>
          <a:xfrm>
            <a:off x="6324395" y="397076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400 : 1 =</a:t>
            </a:r>
            <a:endParaRPr lang="cs-CZ" sz="2800" dirty="0"/>
          </a:p>
        </p:txBody>
      </p:sp>
      <p:sp>
        <p:nvSpPr>
          <p:cNvPr id="19" name="Ovál 18"/>
          <p:cNvSpPr/>
          <p:nvPr/>
        </p:nvSpPr>
        <p:spPr>
          <a:xfrm>
            <a:off x="6324395" y="4589755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200 : 2 =</a:t>
            </a:r>
            <a:endParaRPr lang="cs-CZ" sz="2800" dirty="0"/>
          </a:p>
        </p:txBody>
      </p:sp>
      <p:sp>
        <p:nvSpPr>
          <p:cNvPr id="20" name="Ovál 19"/>
          <p:cNvSpPr/>
          <p:nvPr/>
        </p:nvSpPr>
        <p:spPr>
          <a:xfrm>
            <a:off x="6324395" y="5208750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300 : 5 =</a:t>
            </a:r>
            <a:endParaRPr lang="cs-CZ" sz="2800" dirty="0"/>
          </a:p>
        </p:txBody>
      </p:sp>
      <p:sp>
        <p:nvSpPr>
          <p:cNvPr id="21" name="Ovál 20"/>
          <p:cNvSpPr/>
          <p:nvPr/>
        </p:nvSpPr>
        <p:spPr>
          <a:xfrm>
            <a:off x="6324395" y="5827746"/>
            <a:ext cx="2376264" cy="50405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 smtClean="0"/>
              <a:t>150 : 3 =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20228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7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10013" y="266913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6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10914" y="51315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4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493261" y="578286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50</a:t>
            </a:r>
            <a:endParaRPr lang="cs-CZ" sz="3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493261" y="509973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60</a:t>
            </a:r>
            <a:endParaRPr lang="cs-CZ" sz="3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24893" y="4589755"/>
            <a:ext cx="9515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100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429582" y="320949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40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09235" y="330916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3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10013" y="394650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5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676650" y="456241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9</a:t>
            </a:r>
            <a:endParaRPr lang="cs-CZ" sz="36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714508" y="571588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20</a:t>
            </a:r>
            <a:endParaRPr lang="cs-CZ" sz="36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23078" y="3899622"/>
            <a:ext cx="1048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400</a:t>
            </a:r>
            <a:endParaRPr lang="cs-CZ" sz="3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493261" y="264857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90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473676" y="204263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70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99792" y="144801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8</a:t>
            </a:r>
            <a:endParaRPr lang="cs-CZ" sz="3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316634" y="1375190"/>
            <a:ext cx="761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80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10297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86127E-6 C 0.00365 0.00532 0.00799 0.0192 0.01111 0.02128 C 0.02084 0.02752 0.03542 0.03053 0.04601 0.03399 C 0.05157 0.03954 0.05643 0.04532 0.06181 0.05087 C 0.06476 0.05388 0.07136 0.0592 0.07136 0.0592 C 0.07466 0.07307 0.06997 0.05966 0.07778 0.06775 C 0.07934 0.06937 0.07969 0.07214 0.08091 0.07399 C 0.08646 0.08232 0.0915 0.08949 0.09844 0.09527 C 0.10643 0.11099 0.11702 0.11168 0.13004 0.11423 C 0.15643 0.13134 0.19445 0.13064 0.22379 0.13318 C 0.24532 0.1392 0.25035 0.14012 0.27622 0.14174 C 0.29462 0.14521 0.28889 0.14521 0.3158 0.14174 C 0.32188 0.14105 0.33334 0.1355 0.33334 0.1355 C 0.33698 0.13041 0.34063 0.12972 0.34445 0.12486 C 0.34705 0.11423 0.34358 0.10798 0.35226 0.10359 C 0.35469 0.09503 0.36025 0.08949 0.36667 0.08671 C 0.36945 0.08093 0.36997 0.07492 0.37448 0.07191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6.35838E-7 C -0.00364 -0.0074 -0.00712 -0.01203 -0.01267 -0.01688 C -0.01909 -0.03446 -0.03628 -0.04671 -0.04757 -0.05711 C -0.05312 -0.0622 -0.05573 -0.07145 -0.06024 -0.07816 C -0.07014 -0.09249 -0.07968 -0.10729 -0.09045 -0.12047 C -0.09323 -0.12394 -0.09705 -0.12579 -0.1 -0.12902 C -0.10764 -0.13711 -0.11354 -0.14798 -0.12066 -0.15654 C -0.12343 -0.16 -0.12725 -0.16162 -0.13021 -0.16486 C -0.1408 -0.17665 -0.14201 -0.18474 -0.15555 -0.18821 C -0.16232 -0.19353 -0.16788 -0.19469 -0.17465 -0.19885 C -0.19375 -0.21041 -0.2151 -0.22197 -0.23646 -0.22197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01156E-6 C -0.03907 -0.00346 -0.07952 0.00533 -0.11598 -0.01479 C -0.12917 -0.0141 -0.14237 -0.01386 -0.15556 -0.01271 C -0.15938 -0.01248 -0.1632 -0.01201 -0.16667 -0.0104 C -0.16806 -0.0097 -0.16997 -0.00623 -0.16997 -0.00623 " pathEditMode="relative" ptsTypes="ffffA">
                                      <p:cBhvr>
                                        <p:cTn id="1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98 -0.00462 C -0.04288 -0.01641 -0.0368 -0.00624 -0.04809 -0.01734 C -0.0559 -0.02497 -0.0625 -0.03422 -0.07187 -0.03838 C -0.07934 -0.04555 -0.0868 -0.05225 -0.09566 -0.05526 C -0.10625 -0.06867 -0.0908 -0.05017 -0.10364 -0.06173 C -0.11076 -0.06821 -0.11701 -0.0763 -0.1243 -0.08277 C -0.13003 -0.09433 -0.12569 -0.08786 -0.1401 -0.09757 C -0.14913 -0.10358 -0.15746 -0.11029 -0.16719 -0.11445 C -0.17448 -0.12092 -0.18125 -0.1237 -0.18941 -0.12717 C -0.19253 -0.12994 -0.19687 -0.13156 -0.19896 -0.13572 C -0.20121 -0.14035 -0.20312 -0.14497 -0.20677 -0.14821 C -0.20816 -0.14959 -0.21007 -0.14959 -0.21163 -0.15052 C -0.21337 -0.15167 -0.21475 -0.15306 -0.21632 -0.15468 C -0.22066 -0.15907 -0.22361 -0.16324 -0.22899 -0.16532 C -0.23524 -0.16763 -0.24166 -0.16948 -0.24809 -0.17156 C -0.25139 -0.17272 -0.25451 -0.17433 -0.25764 -0.17572 C -0.2592 -0.17641 -0.26232 -0.1778 -0.26232 -0.1778 C -0.27656 -0.19676 -0.31094 -0.18428 -0.32274 -0.18428 " pathEditMode="relative" ptsTypes="fffffffffffffffffA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54 0.0111 C -0.0507 0.00116 -0.06268 -0.00855 -0.07674 -0.01225 C -0.08594 -0.02451 -0.11476 -0.03468 -0.12743 -0.03769 C -0.14063 -0.04069 -0.16719 -0.04601 -0.16719 -0.04601 C -0.17466 -0.05202 -0.18004 -0.05988 -0.18785 -0.0652 C -0.20226 -0.0941 -0.23768 -0.08416 -0.25764 -0.08416 " pathEditMode="relative" ptsTypes="fffffA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6763E-6 C -0.01007 0.01341 -0.0184 0.02682 -0.03177 0.03376 C -0.0349 0.03792 -0.03854 0.04162 -0.04115 0.04648 C -0.04236 0.04856 -0.04549 0.05549 -0.04757 0.05711 C -0.04896 0.05827 -0.05087 0.05804 -0.05226 0.05919 C -0.05556 0.06174 -0.05868 0.06474 -0.06181 0.06752 C -0.06302 0.06867 -0.06372 0.07098 -0.06511 0.07191 C -0.07951 0.08162 -0.09583 0.08648 -0.11111 0.09295 C -0.12205 0.10405 -0.13733 0.10752 -0.1507 0.11191 C -0.15695 0.12023 -0.1507 0.11353 -0.16181 0.11838 C -0.17136 0.12255 -0.18073 0.12902 -0.19045 0.13318 C -0.20122 0.14752 -0.21945 0.14405 -0.23333 0.15006 C -0.26736 0.14636 -0.26441 0.14728 -0.28733 0.13734 C -0.2934 0.13202 -0.29792 0.12532 -0.30313 0.11838 C -0.30417 0.117 -0.30625 0.11399 -0.30625 0.11422 C -0.30816 0.10659 -0.31458 0.09665 -0.31892 0.09087 " pathEditMode="relative" rAng="0" ptsTypes="fffffffffffffff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55" y="74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42775E-6 C -0.00087 0.01041 -0.00208 0.04324 -0.00486 0.06081 C -0.01094 0.09873 -0.0217 0.13295 -0.03351 0.16717 C -0.04062 0.18775 -0.04271 0.2074 -0.0559 0.22266 C -0.0618 0.23677 -0.06962 0.24925 -0.07969 0.25572 C -0.08298 0.25757 -0.08628 0.25919 -0.08941 0.26058 C -0.09097 0.26151 -0.0941 0.26312 -0.0941 0.26359 C -0.09479 0.26451 -0.10121 0.27792 -0.10208 0.28093 C -0.10364 0.28671 -0.10364 0.29757 -0.10851 0.30104 C -0.11371 0.30451 -0.13229 0.30613 -0.13403 0.30636 C -0.15937 0.30983 -0.15694 0.30914 -0.18663 0.31122 C -0.1993 0.3163 -0.19566 0.31538 -0.21684 0.3163 C -0.25347 0.31769 -0.32673 0.31885 -0.32673 0.31931 " pathEditMode="relative" rAng="0" ptsTypes="ffffffffffffA">
                                      <p:cBhvr>
                                        <p:cTn id="3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37" y="15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5607E-6 C -0.00556 0.00462 -0.0125 0.01156 -0.01927 0.01457 C -0.02465 0.01711 -0.03472 0.01734 -0.03854 0.0178 C -0.04601 0.01873 -0.06094 0.02058 -0.06094 0.02081 C -0.08872 0.02936 -0.0934 0.02821 -0.12969 0.02959 C -0.13924 0.03098 -0.15052 0.03514 -0.16007 0.03537 C -0.17031 0.03607 -0.18021 0.03537 -0.19028 0.03537 " pathEditMode="relative" rAng="0" ptsTypes="ffffffA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14" y="1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96532E-6 C -0.01545 0.01318 -0.02239 0.00925 -0.04444 0.01064 C -0.05191 0.02543 -0.07066 0.02312 -0.08264 0.02543 C -0.10434 0.02474 -0.12587 0.02451 -0.14757 0.02335 C -0.15451 0.02289 -0.16041 0.01572 -0.16666 0.0148 C -0.17725 0.01318 -0.18785 0.01341 -0.19844 0.01272 C -0.20955 0.00971 -0.22048 0.00786 -0.23177 0.00647 C -0.23854 0.00393 -0.24548 0.00231 -0.25243 -1.96532E-6 C -0.2585 -0.00555 -0.26423 -0.00832 -0.27153 -0.00832 " pathEditMode="relative" ptsTypes="ffffffff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16185E-6 C 0.00243 0.00277 0.00399 0.0067 0.00695 0.00855 C 0.01042 0.01063 0.01754 0.01271 0.01754 0.01294 C 0.03351 0.0252 0.00764 0.00601 0.03351 0.01896 C 0.04601 0.0252 0.04132 0.02612 0.04948 0.03375 C 0.05729 0.04115 0.06007 0.04046 0.06545 0.04855 C 0.06684 0.05063 0.06771 0.05341 0.0691 0.05502 C 0.0717 0.0578 0.07518 0.05872 0.07813 0.06127 C 0.0842 0.06682 0.08386 0.07028 0.08872 0.07815 C 0.09445 0.08739 0.10677 0.10682 0.11511 0.11213 C 0.11806 0.11375 0.13177 0.11607 0.13281 0.1163 C 0.14393 0.12485 0.15764 0.12508 0.17014 0.12901 C 0.17761 0.13133 0.18438 0.13502 0.19149 0.13734 C 0.20834 0.14265 0.22969 0.14265 0.24636 0.14381 C 0.28611 0.15537 0.32917 0.15352 0.36893 0.14173 C 0.37743 0.13479 0.38559 0.12647 0.39549 0.12254 C 0.40347 0.11352 0.40295 0.10913 0.41511 0.10566 C 0.41962 0.08878 0.41667 0.07098 0.42413 0.05502 " pathEditMode="relative" rAng="0" ptsTypes="fffffffffffffffffA">
                                      <p:cBhvr>
                                        <p:cTn id="5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7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489 0.05411 C 0.03645 0.06497 0.03889 0.07538 0.046 0.08139 C 0.04895 0.09388 0.05277 0.10682 0.05868 0.11746 C 0.06632 0.14844 0.08507 0.17896 0.10468 0.19769 C 0.11093 0.2037 0.11823 0.2037 0.12534 0.20625 C 0.13316 0.20902 0.13958 0.21249 0.14757 0.21457 C 0.15277 0.22174 0.16128 0.22335 0.16823 0.22729 C 0.17378 0.23052 0.17812 0.23538 0.18402 0.23792 C 0.21111 0.23723 0.23819 0.23769 0.2651 0.23584 C 0.27361 0.23515 0.28975 0.22058 0.29843 0.21688 C 0.30677 0.20902 0.30468 0.20393 0.30468 0.18937 " pathEditMode="relative" ptsTypes="ffffffffffA">
                                      <p:cBhvr>
                                        <p:cTn id="5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.00116 C 0.00261 0.01064 0.00834 0.01665 0.01372 0.02428 C 0.01493 0.02613 0.01563 0.0289 0.01702 0.03052 C 0.02084 0.03422 0.02917 0.04093 0.02917 0.04116 C 0.03438 0.05064 0.04532 0.05549 0.0533 0.06382 C 0.05469 0.0652 0.05521 0.06729 0.05677 0.06821 C 0.0599 0.07029 0.06702 0.07237 0.06702 0.0726 C 0.07396 0.08023 0.08195 0.08208 0.09132 0.08486 C 0.10348 0.09919 0.12188 0.09966 0.13785 0.10359 C 0.1467 0.10567 0.15504 0.10914 0.16372 0.11214 C 0.16841 0.11746 0.16858 0.11931 0.17743 0.11838 C 0.18629 0.11746 0.19479 0.11445 0.20348 0.11214 C 0.20521 0.11168 0.20677 0.11006 0.20868 0.10983 C 0.22518 0.10798 0.24202 0.10705 0.25868 0.10567 C 0.26285 0.10405 0.2665 0.10104 0.27066 0.09942 C 0.27587 0.09757 0.28611 0.09526 0.28611 0.09549 C 0.29393 0.08925 0.30191 0.08671 0.31042 0.08278 C 0.31788 0.07931 0.32344 0.07468 0.33108 0.07237 C 0.33872 0.06659 0.34514 0.06312 0.35365 0.05966 C 0.35903 0.05757 0.36233 0.05018 0.36736 0.04717 C 0.38316 0.03769 0.35816 0.05619 0.38108 0.04093 C 0.39948 0.0289 0.38473 0.03515 0.3967 0.03052 C 0.4007 0.02312 0.40382 0.02058 0.41059 0.01781 C 0.4224 0.00856 0.41702 0.01133 0.42604 0.0074 C 0.42778 0.00532 0.429 0.00278 0.43108 0.00116 C 0.43264 -2.08092E-6 0.43507 0.0007 0.43646 -0.00092 C 0.43768 -0.00254 0.43733 -0.00532 0.4382 -0.0074 C 0.43907 -0.00971 0.4408 -0.01133 0.4415 -0.01341 C 0.44306 -0.01757 0.44306 -0.02243 0.44514 -0.02613 C 0.44896 -0.03283 0.44844 -0.02982 0.44844 -0.03422 " pathEditMode="relative" rAng="0" ptsTypes="fffffffffffffffffffffffffffffA">
                                      <p:cBhvr>
                                        <p:cTn id="6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4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04624E-6 C 0.01146 0.00185 0.02257 0.00393 0.03368 0.00809 C 0.04549 0.01988 0.03229 0.00809 0.04618 0.01618 C 0.05504 0.02127 0.06215 0.0289 0.07118 0.0326 C 0.0875 0.05618 0.09149 0.0467 0.12292 0.04878 C 0.13872 0.05687 0.13004 0.05364 0.14983 0.05687 C 0.15833 0.05988 0.16146 0.06427 0.16945 0.06797 C 0.17292 0.06936 0.17656 0.07144 0.18021 0.07329 C 0.18195 0.07398 0.18542 0.07583 0.18542 0.07607 C 0.19236 0.08647 0.20052 0.09479 0.20868 0.10312 C 0.22917 0.12393 0.20903 0.11237 0.22292 0.11953 C 0.23142 0.13202 0.23872 0.14566 0.24792 0.15745 C 0.25642 0.16878 0.2507 0.15607 0.26042 0.17086 C 0.26406 0.17641 0.26354 0.18242 0.26945 0.1845 C 0.27517 0.18659 0.28125 0.18635 0.28733 0.18728 C 0.31354 0.20046 0.34618 0.19468 0.37118 0.1956 C 0.37344 0.20208 0.37708 0.20739 0.3783 0.21456 C 0.3809 0.22867 0.37969 0.23745 0.38368 0.24994 " pathEditMode="relative" rAng="0" ptsTypes="fffffffffffffffffA">
                                      <p:cBhvr>
                                        <p:cTn id="6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1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3306 C 0.0809 0.05109 0.05903 0.03838 0.13107 0.03306 C 0.14531 0.0319 0.15972 0.02959 0.17396 0.02867 C 0.20729 0.02659 0.24062 0.02589 0.27396 0.02451 C 0.29496 0.01988 0.28871 0.02057 0.30243 0.01387 C 0.30486 0.00208 0.30416 0.00832 0.30416 -0.00509 " pathEditMode="relative" ptsTypes="fffffA">
                                      <p:cBhvr>
                                        <p:cTn id="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0.00092 C 0.0566 0.01132 0.13282 0.00231 0.18177 0.00092 C 0.21979 -0.01064 0.18056 0.00046 0.26945 -0.00671 C 0.28229 -0.00787 0.29514 -0.01087 0.30782 -0.01226 C 0.32448 -0.01966 0.34028 -0.03122 0.35868 -0.03353 C 0.3691 -0.03469 0.37952 -0.03584 0.38993 -0.03723 C 0.39653 -0.03769 0.40278 -0.03839 0.40938 -0.03908 C 0.42066 -0.04024 0.43542 -0.04093 0.44601 -0.04671 C 0.45122 -0.04948 0.46181 -0.05434 0.46181 -0.05411 C 0.47101 -0.06105 0.48282 -0.06567 0.49341 -0.0696 C 0.49896 -0.07376 0.49636 -0.07353 0.50035 -0.07353 " pathEditMode="relative" rAng="0" ptsTypes="ffffffffffA">
                                      <p:cBhvr>
                                        <p:cTn id="7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17" y="-3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36 0.00208 C 0.05729 0.00694 0.06702 -0.00324 0.08038 -0.00832 C 0.09497 -0.01387 0.1099 -0.01919 0.12483 -0.02312 C 0.1408 -0.03399 0.15868 -0.03445 0.1757 -0.04023 C 0.18629 -0.0437 0.19896 -0.04693 0.20903 -0.05272 C 0.21181 -0.05433 0.22691 -0.06543 0.22952 -0.06543 C 0.27448 -0.06751 0.31962 -0.06682 0.36459 -0.06751 C 0.37327 -0.07144 0.38125 -0.07653 0.38993 -0.08023 C 0.3967 -0.08324 0.40382 -0.08393 0.41059 -0.0867 C 0.41754 -0.09272 0.4257 -0.0941 0.43282 -0.09942 C 0.43611 -0.10196 0.44236 -0.10774 0.44236 -0.10774 C 0.44514 -0.1193 0.44775 -0.11191 0.45174 -0.12254 C 0.45955 -0.14312 0.46285 -0.16254 0.46285 -0.18589 " pathEditMode="relative" ptsTypes="ffffffffffffA">
                                      <p:cBhvr>
                                        <p:cTn id="8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smtClean="0"/>
              <a:t>Ilustrace </a:t>
            </a:r>
            <a:r>
              <a:rPr lang="cs-CZ" sz="2000" smtClean="0">
                <a:hlinkClick r:id="rId2"/>
              </a:rPr>
              <a:t>www.office.microsoft</a:t>
            </a:r>
            <a:r>
              <a:rPr lang="en-US" sz="200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en-US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573394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</TotalTime>
  <Words>690</Words>
  <Application>Microsoft Office PowerPoint</Application>
  <PresentationFormat>Předvádění na obrazovce (4:3)</PresentationFormat>
  <Paragraphs>207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NÁSOBENÍ A DĚLENÍ ČÍSLY 20, 30, 40, 50</vt:lpstr>
      <vt:lpstr>KRÁTKÉ OPAKOVÁNÍ NÁSOBILKY</vt:lpstr>
      <vt:lpstr>KRÁTKÉ OPAKOVÁNÍ NÁSOBENÍ A DĚLENÍ 10 A 100</vt:lpstr>
      <vt:lpstr>NÁSOBENÍ ČÍSLY 20, 30, 40, 50</vt:lpstr>
      <vt:lpstr>PROCVIČOVÁNÍ NÁSOBENÍ</vt:lpstr>
      <vt:lpstr>DĚLENÍ ČÍSLY 20, 30, 40, 50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lazza</cp:lastModifiedBy>
  <cp:revision>21</cp:revision>
  <dcterms:created xsi:type="dcterms:W3CDTF">2013-03-21T16:15:23Z</dcterms:created>
  <dcterms:modified xsi:type="dcterms:W3CDTF">2013-07-31T16:04:25Z</dcterms:modified>
</cp:coreProperties>
</file>