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66" r:id="rId2"/>
    <p:sldId id="265" r:id="rId3"/>
    <p:sldId id="256" r:id="rId4"/>
    <p:sldId id="258" r:id="rId5"/>
    <p:sldId id="257" r:id="rId6"/>
    <p:sldId id="259" r:id="rId7"/>
    <p:sldId id="260" r:id="rId8"/>
    <p:sldId id="264" r:id="rId9"/>
    <p:sldId id="263" r:id="rId10"/>
    <p:sldId id="261" r:id="rId11"/>
    <p:sldId id="268" r:id="rId12"/>
    <p:sldId id="269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0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C39C97-D49C-4DBE-A49F-80A54CF910D6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26EC4C-6E76-4A1B-A9A4-A29E19AADB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072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26EC4C-6E76-4A1B-A9A4-A29E19AADB6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3413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7B810-A254-4229-BC67-08C6225A4F38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DBF-08CD-4971-8F03-F86A8377BD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7B810-A254-4229-BC67-08C6225A4F38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DBF-08CD-4971-8F03-F86A8377BD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7B810-A254-4229-BC67-08C6225A4F38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DBF-08CD-4971-8F03-F86A8377BD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7B810-A254-4229-BC67-08C6225A4F38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DBF-08CD-4971-8F03-F86A8377BD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7B810-A254-4229-BC67-08C6225A4F38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DBF-08CD-4971-8F03-F86A8377BD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7B810-A254-4229-BC67-08C6225A4F38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DBF-08CD-4971-8F03-F86A8377BD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7B810-A254-4229-BC67-08C6225A4F38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DBF-08CD-4971-8F03-F86A8377BD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7B810-A254-4229-BC67-08C6225A4F38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DBF-08CD-4971-8F03-F86A8377BD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7B810-A254-4229-BC67-08C6225A4F38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E0B9DBF-08CD-4971-8F03-F86A8377BD9D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7B810-A254-4229-BC67-08C6225A4F38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DBF-08CD-4971-8F03-F86A8377BD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7B810-A254-4229-BC67-08C6225A4F38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DBF-08CD-4971-8F03-F86A8377BD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AF7B810-A254-4229-BC67-08C6225A4F38}" type="datetimeFigureOut">
              <a:rPr lang="cs-CZ" smtClean="0"/>
              <a:t>31.7.2013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E0B9DBF-08CD-4971-8F03-F86A8377BD9D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4.gif"/><Relationship Id="rId7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gif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5516563"/>
            <a:ext cx="5408613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31" name="Group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3924803"/>
              </p:ext>
            </p:extLst>
          </p:nvPr>
        </p:nvGraphicFramePr>
        <p:xfrm>
          <a:off x="827088" y="692150"/>
          <a:ext cx="7488237" cy="4105278"/>
        </p:xfrm>
        <a:graphic>
          <a:graphicData uri="http://schemas.openxmlformats.org/drawingml/2006/table">
            <a:tbl>
              <a:tblPr/>
              <a:tblGrid>
                <a:gridCol w="7488237"/>
              </a:tblGrid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Škola:           ZŠ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, Školní 112,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Autor:            Mgr. Renata Kučerová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Název:          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VY_32_INOVACE_2B_08_Násobení a dělení čísly 60, 70, 80, 90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Téma:           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Matematika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Datum tvorby:          19.4.2013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Číslo projektu:          CZ.1.07/1.4.00/21.2485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769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850" y="1484784"/>
            <a:ext cx="8686800" cy="4898554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Materiál je určený pro žáky 3. ročníku, předmět matematika – násobení a dělení číslem 60, 70, 80, 90.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Jedná se o prezentaci na interaktivní tabuli.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Prezentace je určena pro opakování učiva a vyložení nové látky.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Na snímku 4  a 5 je opakování probrané látky – samostatná práce do sešitu, následná kontrola na ťuknutí.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Na snímku 6 a 8 je vyložení nové látky pomocí</a:t>
            </a:r>
            <a:r>
              <a:rPr lang="cs-CZ" dirty="0" smtClean="0">
                <a:latin typeface="Arial" charset="0"/>
              </a:rPr>
              <a:t> </a:t>
            </a:r>
            <a:r>
              <a:rPr lang="cs-CZ" dirty="0" smtClean="0"/>
              <a:t>slovních úloh a postupného zobrazování postupu.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Na snímku 7 a 9 je nové učivo procvičováno. Žáci ťukají na odpověď, pokud je správná odkryje se jedno políčko zakrytého obrázku, pokud ne po upozornění se vrátí zpět a zkusí </a:t>
            </a:r>
            <a:r>
              <a:rPr lang="cs-CZ" smtClean="0"/>
              <a:t>to znovu.</a:t>
            </a:r>
            <a:endParaRPr lang="cs-CZ" dirty="0" smtClean="0"/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Pomůcky: interaktivní tabule, interaktivní pero.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Materiál je určen k interaktivní výuce. </a:t>
            </a:r>
          </a:p>
        </p:txBody>
      </p:sp>
    </p:spTree>
    <p:extLst>
      <p:ext uri="{BB962C8B-B14F-4D97-AF65-F5344CB8AC3E}">
        <p14:creationId xmlns:p14="http://schemas.microsoft.com/office/powerpoint/2010/main" val="417359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C:\Documents and Settings\xp\Local Settings\Temporary Internet Files\Content.IE5\C83IBZXI\MP90040026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41447"/>
            <a:ext cx="3079204" cy="461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851648" cy="18288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NÁSOBENÍ A DĚLENÍ ČÍSLEM 60, 70, 80, 90</a:t>
            </a:r>
            <a:endParaRPr lang="cs-CZ" dirty="0"/>
          </a:p>
        </p:txBody>
      </p:sp>
      <p:pic>
        <p:nvPicPr>
          <p:cNvPr id="4101" name="Picture 5" descr="C:\Documents and Settings\xp\Local Settings\Temporary Internet Files\Content.IE5\SG82Q74L\MM900282783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513" y="3442091"/>
            <a:ext cx="127635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Documents and Settings\xp\Local Settings\Temporary Internet Files\Content.IE5\TOBQEXO8\MC90038921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593" y="2379079"/>
            <a:ext cx="1042378" cy="1618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Documents and Settings\xp\Local Settings\Temporary Internet Files\Content.IE5\SG82Q74L\MC90030812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415" y="5029200"/>
            <a:ext cx="1478733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Documents and Settings\xp\Local Settings\Temporary Internet Files\Content.IE5\TOBQEXO8\MP90026274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799" b="89950" l="41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782" y="332656"/>
            <a:ext cx="2213554" cy="1468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Documents and Settings\xp\Local Settings\Temporary Internet Files\Content.IE5\C83IBZXI\MC90029085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410863"/>
            <a:ext cx="1822131" cy="212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26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305800" cy="150077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OPAKOVÁNÍ NÁSOBENÍ ČÍSLEM 20, 30, 40, 50 – POČÍTEJ </a:t>
            </a:r>
            <a:r>
              <a:rPr lang="cs-CZ" smtClean="0"/>
              <a:t>DO SEŠITU.</a:t>
            </a:r>
            <a:endParaRPr lang="cs-CZ" dirty="0"/>
          </a:p>
        </p:txBody>
      </p:sp>
      <p:sp>
        <p:nvSpPr>
          <p:cNvPr id="3" name="Šestiúhelník 2"/>
          <p:cNvSpPr/>
          <p:nvPr/>
        </p:nvSpPr>
        <p:spPr>
          <a:xfrm>
            <a:off x="107504" y="1844824"/>
            <a:ext cx="1728192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 * 20 =</a:t>
            </a:r>
            <a:endParaRPr lang="cs-CZ" sz="2400" dirty="0"/>
          </a:p>
        </p:txBody>
      </p:sp>
      <p:sp>
        <p:nvSpPr>
          <p:cNvPr id="4" name="Šestiúhelník 3"/>
          <p:cNvSpPr/>
          <p:nvPr/>
        </p:nvSpPr>
        <p:spPr>
          <a:xfrm>
            <a:off x="107504" y="2651314"/>
            <a:ext cx="1728192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5*20 = 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107504" y="3457804"/>
            <a:ext cx="1728192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30 *6 =</a:t>
            </a:r>
            <a:endParaRPr lang="cs-CZ" sz="2400" dirty="0"/>
          </a:p>
        </p:txBody>
      </p:sp>
      <p:sp>
        <p:nvSpPr>
          <p:cNvPr id="6" name="Šestiúhelník 5"/>
          <p:cNvSpPr/>
          <p:nvPr/>
        </p:nvSpPr>
        <p:spPr>
          <a:xfrm>
            <a:off x="107504" y="4264294"/>
            <a:ext cx="1728192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9 * 5O =</a:t>
            </a:r>
            <a:endParaRPr lang="cs-CZ" sz="2400" dirty="0"/>
          </a:p>
        </p:txBody>
      </p:sp>
      <p:sp>
        <p:nvSpPr>
          <p:cNvPr id="7" name="Šestiúhelník 6"/>
          <p:cNvSpPr/>
          <p:nvPr/>
        </p:nvSpPr>
        <p:spPr>
          <a:xfrm>
            <a:off x="107504" y="5070784"/>
            <a:ext cx="1728192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8 * 40 =</a:t>
            </a:r>
            <a:endParaRPr lang="cs-CZ" sz="2400" dirty="0"/>
          </a:p>
        </p:txBody>
      </p:sp>
      <p:sp>
        <p:nvSpPr>
          <p:cNvPr id="8" name="Šestiúhelník 7"/>
          <p:cNvSpPr/>
          <p:nvPr/>
        </p:nvSpPr>
        <p:spPr>
          <a:xfrm>
            <a:off x="107504" y="5877272"/>
            <a:ext cx="1728192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9 * 30 =</a:t>
            </a:r>
            <a:endParaRPr lang="cs-CZ" sz="2400" dirty="0"/>
          </a:p>
        </p:txBody>
      </p:sp>
      <p:sp>
        <p:nvSpPr>
          <p:cNvPr id="9" name="Šestiúhelník 8"/>
          <p:cNvSpPr/>
          <p:nvPr/>
        </p:nvSpPr>
        <p:spPr>
          <a:xfrm>
            <a:off x="3276420" y="1846199"/>
            <a:ext cx="1734038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 * 50 = </a:t>
            </a:r>
            <a:endParaRPr lang="cs-CZ" sz="2400" dirty="0"/>
          </a:p>
        </p:txBody>
      </p:sp>
      <p:sp>
        <p:nvSpPr>
          <p:cNvPr id="10" name="Šestiúhelník 9"/>
          <p:cNvSpPr/>
          <p:nvPr/>
        </p:nvSpPr>
        <p:spPr>
          <a:xfrm>
            <a:off x="3275857" y="2651314"/>
            <a:ext cx="1734038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40 * 10 =</a:t>
            </a:r>
            <a:endParaRPr lang="cs-CZ" sz="2400" dirty="0"/>
          </a:p>
        </p:txBody>
      </p:sp>
      <p:sp>
        <p:nvSpPr>
          <p:cNvPr id="11" name="Šestiúhelník 10"/>
          <p:cNvSpPr/>
          <p:nvPr/>
        </p:nvSpPr>
        <p:spPr>
          <a:xfrm>
            <a:off x="3275857" y="3457804"/>
            <a:ext cx="1734038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30 * 8 =</a:t>
            </a:r>
            <a:endParaRPr lang="cs-CZ" sz="2400" dirty="0"/>
          </a:p>
        </p:txBody>
      </p:sp>
      <p:sp>
        <p:nvSpPr>
          <p:cNvPr id="12" name="Šestiúhelník 11"/>
          <p:cNvSpPr/>
          <p:nvPr/>
        </p:nvSpPr>
        <p:spPr>
          <a:xfrm>
            <a:off x="3275857" y="4264294"/>
            <a:ext cx="1734038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50 * 7 =</a:t>
            </a:r>
            <a:endParaRPr lang="cs-CZ" sz="2400" dirty="0"/>
          </a:p>
        </p:txBody>
      </p:sp>
      <p:sp>
        <p:nvSpPr>
          <p:cNvPr id="13" name="Šestiúhelník 12"/>
          <p:cNvSpPr/>
          <p:nvPr/>
        </p:nvSpPr>
        <p:spPr>
          <a:xfrm>
            <a:off x="3275857" y="5070784"/>
            <a:ext cx="1734038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20 * 3 =</a:t>
            </a:r>
            <a:endParaRPr lang="cs-CZ" sz="2400" dirty="0"/>
          </a:p>
        </p:txBody>
      </p:sp>
      <p:sp>
        <p:nvSpPr>
          <p:cNvPr id="14" name="Šestiúhelník 13"/>
          <p:cNvSpPr/>
          <p:nvPr/>
        </p:nvSpPr>
        <p:spPr>
          <a:xfrm>
            <a:off x="3275857" y="5877272"/>
            <a:ext cx="1734038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30 * 7 =</a:t>
            </a:r>
            <a:endParaRPr lang="cs-CZ" sz="2400" dirty="0"/>
          </a:p>
        </p:txBody>
      </p:sp>
      <p:sp>
        <p:nvSpPr>
          <p:cNvPr id="15" name="Šestiúhelník 14"/>
          <p:cNvSpPr/>
          <p:nvPr/>
        </p:nvSpPr>
        <p:spPr>
          <a:xfrm>
            <a:off x="6444208" y="1844824"/>
            <a:ext cx="1675928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9 * 4</a:t>
            </a:r>
            <a:r>
              <a:rPr lang="cs-CZ" sz="2400" dirty="0"/>
              <a:t>0</a:t>
            </a:r>
            <a:r>
              <a:rPr lang="en-US" sz="2400" dirty="0" smtClean="0"/>
              <a:t> =</a:t>
            </a:r>
            <a:endParaRPr lang="cs-CZ" sz="2400" dirty="0"/>
          </a:p>
        </p:txBody>
      </p:sp>
      <p:sp>
        <p:nvSpPr>
          <p:cNvPr id="16" name="Šestiúhelník 15"/>
          <p:cNvSpPr/>
          <p:nvPr/>
        </p:nvSpPr>
        <p:spPr>
          <a:xfrm>
            <a:off x="6444208" y="2651314"/>
            <a:ext cx="1675928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 * 40 =</a:t>
            </a:r>
            <a:endParaRPr lang="cs-CZ" sz="2400" dirty="0"/>
          </a:p>
        </p:txBody>
      </p:sp>
      <p:sp>
        <p:nvSpPr>
          <p:cNvPr id="17" name="Šestiúhelník 16"/>
          <p:cNvSpPr/>
          <p:nvPr/>
        </p:nvSpPr>
        <p:spPr>
          <a:xfrm>
            <a:off x="6444207" y="3457804"/>
            <a:ext cx="1729589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50 * 10 =</a:t>
            </a:r>
            <a:endParaRPr lang="cs-CZ" sz="2400" dirty="0"/>
          </a:p>
        </p:txBody>
      </p:sp>
      <p:sp>
        <p:nvSpPr>
          <p:cNvPr id="18" name="Šestiúhelník 17"/>
          <p:cNvSpPr/>
          <p:nvPr/>
        </p:nvSpPr>
        <p:spPr>
          <a:xfrm>
            <a:off x="6444208" y="4264294"/>
            <a:ext cx="1675928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40 * 4 =</a:t>
            </a:r>
            <a:endParaRPr lang="cs-CZ" sz="2400" dirty="0"/>
          </a:p>
        </p:txBody>
      </p:sp>
      <p:sp>
        <p:nvSpPr>
          <p:cNvPr id="19" name="Šestiúhelník 18"/>
          <p:cNvSpPr/>
          <p:nvPr/>
        </p:nvSpPr>
        <p:spPr>
          <a:xfrm>
            <a:off x="6444208" y="5070784"/>
            <a:ext cx="1675928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30 * 5 =</a:t>
            </a:r>
            <a:endParaRPr lang="cs-CZ" sz="2400" dirty="0"/>
          </a:p>
        </p:txBody>
      </p:sp>
      <p:sp>
        <p:nvSpPr>
          <p:cNvPr id="20" name="Šestiúhelník 19"/>
          <p:cNvSpPr/>
          <p:nvPr/>
        </p:nvSpPr>
        <p:spPr>
          <a:xfrm>
            <a:off x="6444208" y="5877272"/>
            <a:ext cx="1675928" cy="72008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40 * 5 =</a:t>
            </a:r>
            <a:endParaRPr lang="cs-CZ" sz="2400" dirty="0"/>
          </a:p>
        </p:txBody>
      </p:sp>
      <p:sp>
        <p:nvSpPr>
          <p:cNvPr id="21" name="Zaoblený obdélník 20"/>
          <p:cNvSpPr/>
          <p:nvPr/>
        </p:nvSpPr>
        <p:spPr>
          <a:xfrm>
            <a:off x="1835696" y="1830377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80</a:t>
            </a:r>
            <a:endParaRPr lang="cs-CZ" sz="2400" dirty="0"/>
          </a:p>
        </p:txBody>
      </p:sp>
      <p:sp>
        <p:nvSpPr>
          <p:cNvPr id="22" name="Zaoblený obdélník 21"/>
          <p:cNvSpPr/>
          <p:nvPr/>
        </p:nvSpPr>
        <p:spPr>
          <a:xfrm>
            <a:off x="1835696" y="2636867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100</a:t>
            </a:r>
            <a:endParaRPr lang="cs-CZ" sz="2400" dirty="0"/>
          </a:p>
        </p:txBody>
      </p:sp>
      <p:sp>
        <p:nvSpPr>
          <p:cNvPr id="23" name="Zaoblený obdélník 22"/>
          <p:cNvSpPr/>
          <p:nvPr/>
        </p:nvSpPr>
        <p:spPr>
          <a:xfrm>
            <a:off x="1835696" y="3443357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180</a:t>
            </a:r>
            <a:endParaRPr lang="cs-CZ" sz="2400" dirty="0"/>
          </a:p>
        </p:txBody>
      </p:sp>
      <p:sp>
        <p:nvSpPr>
          <p:cNvPr id="24" name="Zaoblený obdélník 23"/>
          <p:cNvSpPr/>
          <p:nvPr/>
        </p:nvSpPr>
        <p:spPr>
          <a:xfrm>
            <a:off x="1835696" y="4249847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450</a:t>
            </a:r>
            <a:endParaRPr lang="cs-CZ" sz="2400" dirty="0"/>
          </a:p>
        </p:txBody>
      </p:sp>
      <p:sp>
        <p:nvSpPr>
          <p:cNvPr id="25" name="Zaoblený obdélník 24"/>
          <p:cNvSpPr/>
          <p:nvPr/>
        </p:nvSpPr>
        <p:spPr>
          <a:xfrm>
            <a:off x="1835696" y="5056337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320</a:t>
            </a:r>
            <a:endParaRPr lang="cs-CZ" sz="2400" dirty="0"/>
          </a:p>
        </p:txBody>
      </p:sp>
      <p:sp>
        <p:nvSpPr>
          <p:cNvPr id="26" name="Zaoblený obdélník 25"/>
          <p:cNvSpPr/>
          <p:nvPr/>
        </p:nvSpPr>
        <p:spPr>
          <a:xfrm>
            <a:off x="1835696" y="5862825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270</a:t>
            </a:r>
            <a:endParaRPr lang="cs-CZ" sz="2400" dirty="0"/>
          </a:p>
        </p:txBody>
      </p:sp>
      <p:sp>
        <p:nvSpPr>
          <p:cNvPr id="27" name="Zaoblený obdélník 26"/>
          <p:cNvSpPr/>
          <p:nvPr/>
        </p:nvSpPr>
        <p:spPr>
          <a:xfrm>
            <a:off x="5017083" y="1884242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300</a:t>
            </a:r>
            <a:endParaRPr lang="cs-CZ" sz="2400" dirty="0"/>
          </a:p>
        </p:txBody>
      </p:sp>
      <p:sp>
        <p:nvSpPr>
          <p:cNvPr id="28" name="Zaoblený obdélník 27"/>
          <p:cNvSpPr/>
          <p:nvPr/>
        </p:nvSpPr>
        <p:spPr>
          <a:xfrm>
            <a:off x="5017083" y="2690732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400</a:t>
            </a:r>
            <a:endParaRPr lang="cs-CZ" sz="2400" dirty="0"/>
          </a:p>
        </p:txBody>
      </p:sp>
      <p:sp>
        <p:nvSpPr>
          <p:cNvPr id="29" name="Zaoblený obdélník 28"/>
          <p:cNvSpPr/>
          <p:nvPr/>
        </p:nvSpPr>
        <p:spPr>
          <a:xfrm>
            <a:off x="5017083" y="3497222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240</a:t>
            </a:r>
            <a:endParaRPr lang="cs-CZ" sz="2400" dirty="0"/>
          </a:p>
        </p:txBody>
      </p:sp>
      <p:sp>
        <p:nvSpPr>
          <p:cNvPr id="30" name="Zaoblený obdélník 29"/>
          <p:cNvSpPr/>
          <p:nvPr/>
        </p:nvSpPr>
        <p:spPr>
          <a:xfrm>
            <a:off x="5017083" y="4303712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350</a:t>
            </a:r>
            <a:endParaRPr lang="cs-CZ" sz="2400" dirty="0"/>
          </a:p>
        </p:txBody>
      </p:sp>
      <p:sp>
        <p:nvSpPr>
          <p:cNvPr id="31" name="Zaoblený obdélník 30"/>
          <p:cNvSpPr/>
          <p:nvPr/>
        </p:nvSpPr>
        <p:spPr>
          <a:xfrm>
            <a:off x="5017083" y="5110202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60</a:t>
            </a:r>
            <a:endParaRPr lang="cs-CZ" sz="2400" dirty="0"/>
          </a:p>
        </p:txBody>
      </p:sp>
      <p:sp>
        <p:nvSpPr>
          <p:cNvPr id="32" name="Zaoblený obdélník 31"/>
          <p:cNvSpPr/>
          <p:nvPr/>
        </p:nvSpPr>
        <p:spPr>
          <a:xfrm>
            <a:off x="5017083" y="5916690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210</a:t>
            </a:r>
            <a:endParaRPr lang="cs-CZ" sz="2400" dirty="0"/>
          </a:p>
        </p:txBody>
      </p:sp>
      <p:sp>
        <p:nvSpPr>
          <p:cNvPr id="39" name="Zaoblený obdélník 38"/>
          <p:cNvSpPr/>
          <p:nvPr/>
        </p:nvSpPr>
        <p:spPr>
          <a:xfrm>
            <a:off x="8173797" y="1844824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360</a:t>
            </a:r>
            <a:endParaRPr lang="cs-CZ" sz="2400" dirty="0"/>
          </a:p>
        </p:txBody>
      </p:sp>
      <p:sp>
        <p:nvSpPr>
          <p:cNvPr id="40" name="Zaoblený obdélník 39"/>
          <p:cNvSpPr/>
          <p:nvPr/>
        </p:nvSpPr>
        <p:spPr>
          <a:xfrm>
            <a:off x="8173797" y="2651314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240</a:t>
            </a:r>
            <a:endParaRPr lang="cs-CZ" sz="2400" dirty="0"/>
          </a:p>
        </p:txBody>
      </p:sp>
      <p:sp>
        <p:nvSpPr>
          <p:cNvPr id="41" name="Zaoblený obdélník 40"/>
          <p:cNvSpPr/>
          <p:nvPr/>
        </p:nvSpPr>
        <p:spPr>
          <a:xfrm>
            <a:off x="8173797" y="3457804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500</a:t>
            </a:r>
            <a:endParaRPr lang="cs-CZ" sz="2400" dirty="0"/>
          </a:p>
        </p:txBody>
      </p:sp>
      <p:sp>
        <p:nvSpPr>
          <p:cNvPr id="42" name="Zaoblený obdélník 41"/>
          <p:cNvSpPr/>
          <p:nvPr/>
        </p:nvSpPr>
        <p:spPr>
          <a:xfrm>
            <a:off x="8173797" y="4264294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160</a:t>
            </a:r>
            <a:endParaRPr lang="cs-CZ" sz="2400" dirty="0"/>
          </a:p>
        </p:txBody>
      </p:sp>
      <p:sp>
        <p:nvSpPr>
          <p:cNvPr id="43" name="Zaoblený obdélník 42"/>
          <p:cNvSpPr/>
          <p:nvPr/>
        </p:nvSpPr>
        <p:spPr>
          <a:xfrm>
            <a:off x="8173797" y="5070784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150</a:t>
            </a:r>
            <a:endParaRPr lang="cs-CZ" sz="2400" dirty="0"/>
          </a:p>
        </p:txBody>
      </p:sp>
      <p:sp>
        <p:nvSpPr>
          <p:cNvPr id="44" name="Zaoblený obdélník 43"/>
          <p:cNvSpPr/>
          <p:nvPr/>
        </p:nvSpPr>
        <p:spPr>
          <a:xfrm>
            <a:off x="8173797" y="5877272"/>
            <a:ext cx="936104" cy="71870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200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68798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95456" cy="1428768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OPAKOVÁNÍ 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</a:t>
            </a:r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ĚLENÍ ČÍSLEM 20, 30, 40, 50 – POČÍTEJ DO SEŠITU.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Ovál 3"/>
          <p:cNvSpPr/>
          <p:nvPr/>
        </p:nvSpPr>
        <p:spPr>
          <a:xfrm>
            <a:off x="39924" y="1698193"/>
            <a:ext cx="2083804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120 : 4 =</a:t>
            </a:r>
            <a:endParaRPr lang="cs-CZ" sz="2400" dirty="0"/>
          </a:p>
        </p:txBody>
      </p:sp>
      <p:sp>
        <p:nvSpPr>
          <p:cNvPr id="5" name="Ovál 4"/>
          <p:cNvSpPr/>
          <p:nvPr/>
        </p:nvSpPr>
        <p:spPr>
          <a:xfrm>
            <a:off x="39924" y="2336352"/>
            <a:ext cx="2083804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360 : 40 =</a:t>
            </a:r>
            <a:endParaRPr lang="cs-CZ" sz="2400" dirty="0"/>
          </a:p>
        </p:txBody>
      </p:sp>
      <p:sp>
        <p:nvSpPr>
          <p:cNvPr id="6" name="Ovál 5"/>
          <p:cNvSpPr/>
          <p:nvPr/>
        </p:nvSpPr>
        <p:spPr>
          <a:xfrm>
            <a:off x="39924" y="3612670"/>
            <a:ext cx="2083804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350 : 5 =</a:t>
            </a:r>
            <a:endParaRPr lang="cs-CZ" sz="2400" dirty="0"/>
          </a:p>
        </p:txBody>
      </p:sp>
      <p:sp>
        <p:nvSpPr>
          <p:cNvPr id="7" name="Ovál 6"/>
          <p:cNvSpPr/>
          <p:nvPr/>
        </p:nvSpPr>
        <p:spPr>
          <a:xfrm>
            <a:off x="39924" y="2974511"/>
            <a:ext cx="2083804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80 : 40 =</a:t>
            </a:r>
            <a:endParaRPr lang="cs-CZ" sz="2400" dirty="0"/>
          </a:p>
        </p:txBody>
      </p:sp>
      <p:sp>
        <p:nvSpPr>
          <p:cNvPr id="8" name="Ovál 7"/>
          <p:cNvSpPr/>
          <p:nvPr/>
        </p:nvSpPr>
        <p:spPr>
          <a:xfrm>
            <a:off x="39924" y="4250829"/>
            <a:ext cx="2083804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400 : 5 =</a:t>
            </a:r>
            <a:endParaRPr lang="cs-CZ" sz="2400" dirty="0"/>
          </a:p>
        </p:txBody>
      </p:sp>
      <p:sp>
        <p:nvSpPr>
          <p:cNvPr id="9" name="Ovál 8"/>
          <p:cNvSpPr/>
          <p:nvPr/>
        </p:nvSpPr>
        <p:spPr>
          <a:xfrm>
            <a:off x="39924" y="4888988"/>
            <a:ext cx="2083804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240 : 40 =</a:t>
            </a:r>
            <a:endParaRPr lang="cs-CZ" sz="2400" dirty="0"/>
          </a:p>
        </p:txBody>
      </p:sp>
      <p:sp>
        <p:nvSpPr>
          <p:cNvPr id="10" name="Ovál 9"/>
          <p:cNvSpPr/>
          <p:nvPr/>
        </p:nvSpPr>
        <p:spPr>
          <a:xfrm>
            <a:off x="39924" y="5527147"/>
            <a:ext cx="2083804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180 : 3 =</a:t>
            </a:r>
            <a:endParaRPr lang="cs-CZ" sz="2400" dirty="0"/>
          </a:p>
        </p:txBody>
      </p:sp>
      <p:sp>
        <p:nvSpPr>
          <p:cNvPr id="11" name="Ovál 10"/>
          <p:cNvSpPr/>
          <p:nvPr/>
        </p:nvSpPr>
        <p:spPr>
          <a:xfrm>
            <a:off x="39924" y="6165304"/>
            <a:ext cx="2083804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80 : 40 =</a:t>
            </a:r>
            <a:endParaRPr lang="cs-CZ" sz="2400" dirty="0"/>
          </a:p>
        </p:txBody>
      </p:sp>
      <p:sp>
        <p:nvSpPr>
          <p:cNvPr id="14" name="Ovál 13"/>
          <p:cNvSpPr/>
          <p:nvPr/>
        </p:nvSpPr>
        <p:spPr>
          <a:xfrm>
            <a:off x="3203848" y="1674471"/>
            <a:ext cx="2016224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270 : 30 =</a:t>
            </a:r>
            <a:endParaRPr lang="cs-CZ" sz="2400" dirty="0"/>
          </a:p>
        </p:txBody>
      </p:sp>
      <p:sp>
        <p:nvSpPr>
          <p:cNvPr id="15" name="Ovál 14"/>
          <p:cNvSpPr/>
          <p:nvPr/>
        </p:nvSpPr>
        <p:spPr>
          <a:xfrm>
            <a:off x="3203848" y="2312630"/>
            <a:ext cx="2016224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320 : 4 =</a:t>
            </a:r>
            <a:endParaRPr lang="cs-CZ" sz="2400" dirty="0"/>
          </a:p>
        </p:txBody>
      </p:sp>
      <p:sp>
        <p:nvSpPr>
          <p:cNvPr id="16" name="Ovál 15"/>
          <p:cNvSpPr/>
          <p:nvPr/>
        </p:nvSpPr>
        <p:spPr>
          <a:xfrm>
            <a:off x="3203848" y="3588948"/>
            <a:ext cx="2016224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120 : 4 =</a:t>
            </a:r>
            <a:endParaRPr lang="cs-CZ" sz="2400" dirty="0"/>
          </a:p>
        </p:txBody>
      </p:sp>
      <p:sp>
        <p:nvSpPr>
          <p:cNvPr id="17" name="Ovál 16"/>
          <p:cNvSpPr/>
          <p:nvPr/>
        </p:nvSpPr>
        <p:spPr>
          <a:xfrm>
            <a:off x="3203848" y="2950789"/>
            <a:ext cx="2016224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210 : 30 =</a:t>
            </a:r>
            <a:endParaRPr lang="cs-CZ" sz="2400" dirty="0"/>
          </a:p>
        </p:txBody>
      </p:sp>
      <p:sp>
        <p:nvSpPr>
          <p:cNvPr id="18" name="Ovál 17"/>
          <p:cNvSpPr/>
          <p:nvPr/>
        </p:nvSpPr>
        <p:spPr>
          <a:xfrm>
            <a:off x="3203848" y="4227107"/>
            <a:ext cx="2256330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240 : 30 =</a:t>
            </a:r>
            <a:endParaRPr lang="cs-CZ" sz="2400" dirty="0"/>
          </a:p>
        </p:txBody>
      </p:sp>
      <p:sp>
        <p:nvSpPr>
          <p:cNvPr id="19" name="Ovál 18"/>
          <p:cNvSpPr/>
          <p:nvPr/>
        </p:nvSpPr>
        <p:spPr>
          <a:xfrm>
            <a:off x="3203848" y="4865266"/>
            <a:ext cx="2160240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800 : 40 =</a:t>
            </a:r>
            <a:endParaRPr lang="cs-CZ" sz="2400" dirty="0"/>
          </a:p>
        </p:txBody>
      </p:sp>
      <p:sp>
        <p:nvSpPr>
          <p:cNvPr id="20" name="Ovál 19"/>
          <p:cNvSpPr/>
          <p:nvPr/>
        </p:nvSpPr>
        <p:spPr>
          <a:xfrm>
            <a:off x="3203848" y="5503425"/>
            <a:ext cx="2016224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350 : 50 =</a:t>
            </a:r>
            <a:endParaRPr lang="cs-CZ" sz="2400" dirty="0"/>
          </a:p>
        </p:txBody>
      </p:sp>
      <p:sp>
        <p:nvSpPr>
          <p:cNvPr id="21" name="Ovál 20"/>
          <p:cNvSpPr/>
          <p:nvPr/>
        </p:nvSpPr>
        <p:spPr>
          <a:xfrm>
            <a:off x="3203848" y="6141582"/>
            <a:ext cx="2016224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100 : 5 =</a:t>
            </a:r>
            <a:endParaRPr lang="cs-CZ" sz="2400" dirty="0"/>
          </a:p>
        </p:txBody>
      </p:sp>
      <p:sp>
        <p:nvSpPr>
          <p:cNvPr id="22" name="Ovál 21"/>
          <p:cNvSpPr/>
          <p:nvPr/>
        </p:nvSpPr>
        <p:spPr>
          <a:xfrm>
            <a:off x="6300192" y="1701464"/>
            <a:ext cx="2376264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1000 : 20 =</a:t>
            </a:r>
            <a:endParaRPr lang="cs-CZ" sz="2400" dirty="0"/>
          </a:p>
        </p:txBody>
      </p:sp>
      <p:sp>
        <p:nvSpPr>
          <p:cNvPr id="23" name="Ovál 22"/>
          <p:cNvSpPr/>
          <p:nvPr/>
        </p:nvSpPr>
        <p:spPr>
          <a:xfrm>
            <a:off x="6300192" y="2339623"/>
            <a:ext cx="2088232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400 : 50 =</a:t>
            </a:r>
            <a:endParaRPr lang="cs-CZ" sz="2400" dirty="0"/>
          </a:p>
        </p:txBody>
      </p:sp>
      <p:sp>
        <p:nvSpPr>
          <p:cNvPr id="24" name="Ovál 23"/>
          <p:cNvSpPr/>
          <p:nvPr/>
        </p:nvSpPr>
        <p:spPr>
          <a:xfrm>
            <a:off x="6300192" y="3615941"/>
            <a:ext cx="2088232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600 : 30 =</a:t>
            </a:r>
            <a:endParaRPr lang="cs-CZ" sz="2400" dirty="0"/>
          </a:p>
        </p:txBody>
      </p:sp>
      <p:sp>
        <p:nvSpPr>
          <p:cNvPr id="25" name="Ovál 24"/>
          <p:cNvSpPr/>
          <p:nvPr/>
        </p:nvSpPr>
        <p:spPr>
          <a:xfrm>
            <a:off x="6300192" y="2977782"/>
            <a:ext cx="1944216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200 : 4 =</a:t>
            </a:r>
            <a:endParaRPr lang="cs-CZ" sz="2400" dirty="0"/>
          </a:p>
        </p:txBody>
      </p:sp>
      <p:sp>
        <p:nvSpPr>
          <p:cNvPr id="26" name="Ovál 25"/>
          <p:cNvSpPr/>
          <p:nvPr/>
        </p:nvSpPr>
        <p:spPr>
          <a:xfrm>
            <a:off x="6300192" y="4254100"/>
            <a:ext cx="2088232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900 : 30 =</a:t>
            </a:r>
            <a:endParaRPr lang="cs-CZ" sz="2400" dirty="0"/>
          </a:p>
        </p:txBody>
      </p:sp>
      <p:sp>
        <p:nvSpPr>
          <p:cNvPr id="27" name="Ovál 26"/>
          <p:cNvSpPr/>
          <p:nvPr/>
        </p:nvSpPr>
        <p:spPr>
          <a:xfrm>
            <a:off x="6300192" y="4892259"/>
            <a:ext cx="1944216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100 : 2 =</a:t>
            </a:r>
            <a:endParaRPr lang="cs-CZ" sz="2400" dirty="0"/>
          </a:p>
        </p:txBody>
      </p:sp>
      <p:sp>
        <p:nvSpPr>
          <p:cNvPr id="28" name="Ovál 27"/>
          <p:cNvSpPr/>
          <p:nvPr/>
        </p:nvSpPr>
        <p:spPr>
          <a:xfrm>
            <a:off x="6300192" y="5530418"/>
            <a:ext cx="2088232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200 : 50 =</a:t>
            </a:r>
            <a:endParaRPr lang="cs-CZ" sz="2400" dirty="0"/>
          </a:p>
        </p:txBody>
      </p:sp>
      <p:sp>
        <p:nvSpPr>
          <p:cNvPr id="29" name="Ovál 28"/>
          <p:cNvSpPr/>
          <p:nvPr/>
        </p:nvSpPr>
        <p:spPr>
          <a:xfrm>
            <a:off x="6300192" y="6168575"/>
            <a:ext cx="1944216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300 : 5 =</a:t>
            </a:r>
            <a:endParaRPr lang="cs-CZ" sz="2400" dirty="0"/>
          </a:p>
        </p:txBody>
      </p:sp>
      <p:sp>
        <p:nvSpPr>
          <p:cNvPr id="38" name="Rovnoramenný trojúhelník 37"/>
          <p:cNvSpPr/>
          <p:nvPr/>
        </p:nvSpPr>
        <p:spPr>
          <a:xfrm>
            <a:off x="1689685" y="1643484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30</a:t>
            </a:r>
            <a:endParaRPr lang="cs-CZ" sz="2400" dirty="0"/>
          </a:p>
        </p:txBody>
      </p:sp>
      <p:sp>
        <p:nvSpPr>
          <p:cNvPr id="39" name="Rovnoramenný trojúhelník 38"/>
          <p:cNvSpPr/>
          <p:nvPr/>
        </p:nvSpPr>
        <p:spPr>
          <a:xfrm>
            <a:off x="1689685" y="2317067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4</a:t>
            </a:r>
            <a:endParaRPr lang="cs-CZ" sz="2400" dirty="0"/>
          </a:p>
        </p:txBody>
      </p:sp>
      <p:sp>
        <p:nvSpPr>
          <p:cNvPr id="40" name="Rovnoramenný trojúhelník 39"/>
          <p:cNvSpPr/>
          <p:nvPr/>
        </p:nvSpPr>
        <p:spPr>
          <a:xfrm>
            <a:off x="1689685" y="2959663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2</a:t>
            </a:r>
            <a:endParaRPr lang="cs-CZ" sz="2400" dirty="0"/>
          </a:p>
        </p:txBody>
      </p:sp>
      <p:sp>
        <p:nvSpPr>
          <p:cNvPr id="41" name="Rovnoramenný trojúhelník 40"/>
          <p:cNvSpPr/>
          <p:nvPr/>
        </p:nvSpPr>
        <p:spPr>
          <a:xfrm>
            <a:off x="1689685" y="3602259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/>
              <a:t>7</a:t>
            </a:r>
            <a:r>
              <a:rPr lang="en-US" sz="2400" dirty="0" smtClean="0"/>
              <a:t>0</a:t>
            </a:r>
            <a:endParaRPr lang="cs-CZ" sz="2400" dirty="0"/>
          </a:p>
        </p:txBody>
      </p:sp>
      <p:sp>
        <p:nvSpPr>
          <p:cNvPr id="42" name="Rovnoramenný trojúhelník 41"/>
          <p:cNvSpPr/>
          <p:nvPr/>
        </p:nvSpPr>
        <p:spPr>
          <a:xfrm>
            <a:off x="1689685" y="4244855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80</a:t>
            </a:r>
            <a:endParaRPr lang="cs-CZ" sz="2400" dirty="0"/>
          </a:p>
        </p:txBody>
      </p:sp>
      <p:sp>
        <p:nvSpPr>
          <p:cNvPr id="43" name="Rovnoramenný trojúhelník 42"/>
          <p:cNvSpPr/>
          <p:nvPr/>
        </p:nvSpPr>
        <p:spPr>
          <a:xfrm>
            <a:off x="1689685" y="4887451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6</a:t>
            </a:r>
            <a:endParaRPr lang="cs-CZ" sz="2400" dirty="0"/>
          </a:p>
        </p:txBody>
      </p:sp>
      <p:sp>
        <p:nvSpPr>
          <p:cNvPr id="44" name="Rovnoramenný trojúhelník 43"/>
          <p:cNvSpPr/>
          <p:nvPr/>
        </p:nvSpPr>
        <p:spPr>
          <a:xfrm>
            <a:off x="1689685" y="5530047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60</a:t>
            </a:r>
            <a:endParaRPr lang="cs-CZ" sz="2400" dirty="0"/>
          </a:p>
        </p:txBody>
      </p:sp>
      <p:sp>
        <p:nvSpPr>
          <p:cNvPr id="45" name="Rovnoramenný trojúhelník 44"/>
          <p:cNvSpPr/>
          <p:nvPr/>
        </p:nvSpPr>
        <p:spPr>
          <a:xfrm>
            <a:off x="1689685" y="6172646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2</a:t>
            </a:r>
            <a:endParaRPr lang="cs-CZ" sz="2400" dirty="0"/>
          </a:p>
        </p:txBody>
      </p:sp>
      <p:sp>
        <p:nvSpPr>
          <p:cNvPr id="46" name="Rovnoramenný trojúhelník 45"/>
          <p:cNvSpPr/>
          <p:nvPr/>
        </p:nvSpPr>
        <p:spPr>
          <a:xfrm>
            <a:off x="4788024" y="1674471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9</a:t>
            </a:r>
            <a:endParaRPr lang="cs-CZ" sz="2400" dirty="0"/>
          </a:p>
        </p:txBody>
      </p:sp>
      <p:sp>
        <p:nvSpPr>
          <p:cNvPr id="47" name="Rovnoramenný trojúhelník 46"/>
          <p:cNvSpPr/>
          <p:nvPr/>
        </p:nvSpPr>
        <p:spPr>
          <a:xfrm>
            <a:off x="4788024" y="2317067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80</a:t>
            </a:r>
            <a:endParaRPr lang="cs-CZ" sz="2400" dirty="0"/>
          </a:p>
        </p:txBody>
      </p:sp>
      <p:sp>
        <p:nvSpPr>
          <p:cNvPr id="48" name="Rovnoramenný trojúhelník 47"/>
          <p:cNvSpPr/>
          <p:nvPr/>
        </p:nvSpPr>
        <p:spPr>
          <a:xfrm>
            <a:off x="4788024" y="2959663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7</a:t>
            </a:r>
            <a:endParaRPr lang="cs-CZ" sz="2400" dirty="0"/>
          </a:p>
        </p:txBody>
      </p:sp>
      <p:sp>
        <p:nvSpPr>
          <p:cNvPr id="49" name="Rovnoramenný trojúhelník 48"/>
          <p:cNvSpPr/>
          <p:nvPr/>
        </p:nvSpPr>
        <p:spPr>
          <a:xfrm>
            <a:off x="4788024" y="3602259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30</a:t>
            </a:r>
            <a:endParaRPr lang="cs-CZ" sz="2400" dirty="0"/>
          </a:p>
        </p:txBody>
      </p:sp>
      <p:sp>
        <p:nvSpPr>
          <p:cNvPr id="50" name="Rovnoramenný trojúhelník 49"/>
          <p:cNvSpPr/>
          <p:nvPr/>
        </p:nvSpPr>
        <p:spPr>
          <a:xfrm>
            <a:off x="4788024" y="4244855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8</a:t>
            </a:r>
            <a:endParaRPr lang="cs-CZ" sz="2400" dirty="0"/>
          </a:p>
        </p:txBody>
      </p:sp>
      <p:sp>
        <p:nvSpPr>
          <p:cNvPr id="51" name="Rovnoramenný trojúhelník 50"/>
          <p:cNvSpPr/>
          <p:nvPr/>
        </p:nvSpPr>
        <p:spPr>
          <a:xfrm>
            <a:off x="4788024" y="4887451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20</a:t>
            </a:r>
            <a:endParaRPr lang="cs-CZ" sz="2400" dirty="0"/>
          </a:p>
        </p:txBody>
      </p:sp>
      <p:sp>
        <p:nvSpPr>
          <p:cNvPr id="52" name="Rovnoramenný trojúhelník 51"/>
          <p:cNvSpPr/>
          <p:nvPr/>
        </p:nvSpPr>
        <p:spPr>
          <a:xfrm>
            <a:off x="4788024" y="5530047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7</a:t>
            </a:r>
            <a:endParaRPr lang="cs-CZ" sz="2400" dirty="0"/>
          </a:p>
        </p:txBody>
      </p:sp>
      <p:sp>
        <p:nvSpPr>
          <p:cNvPr id="53" name="Rovnoramenný trojúhelník 52"/>
          <p:cNvSpPr/>
          <p:nvPr/>
        </p:nvSpPr>
        <p:spPr>
          <a:xfrm>
            <a:off x="4788024" y="6172646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20</a:t>
            </a:r>
            <a:endParaRPr lang="cs-CZ" sz="2400" dirty="0"/>
          </a:p>
        </p:txBody>
      </p:sp>
      <p:sp>
        <p:nvSpPr>
          <p:cNvPr id="54" name="Rovnoramenný trojúhelník 53"/>
          <p:cNvSpPr/>
          <p:nvPr/>
        </p:nvSpPr>
        <p:spPr>
          <a:xfrm>
            <a:off x="7819706" y="1750940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50</a:t>
            </a:r>
            <a:endParaRPr lang="cs-CZ" sz="2400" dirty="0"/>
          </a:p>
        </p:txBody>
      </p:sp>
      <p:sp>
        <p:nvSpPr>
          <p:cNvPr id="55" name="Rovnoramenný trojúhelník 54"/>
          <p:cNvSpPr/>
          <p:nvPr/>
        </p:nvSpPr>
        <p:spPr>
          <a:xfrm>
            <a:off x="7819706" y="2393536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8</a:t>
            </a:r>
            <a:endParaRPr lang="cs-CZ" sz="2400" dirty="0"/>
          </a:p>
        </p:txBody>
      </p:sp>
      <p:sp>
        <p:nvSpPr>
          <p:cNvPr id="56" name="Rovnoramenný trojúhelník 55"/>
          <p:cNvSpPr/>
          <p:nvPr/>
        </p:nvSpPr>
        <p:spPr>
          <a:xfrm>
            <a:off x="7819706" y="3036132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50</a:t>
            </a:r>
            <a:endParaRPr lang="cs-CZ" sz="2400" dirty="0"/>
          </a:p>
        </p:txBody>
      </p:sp>
      <p:sp>
        <p:nvSpPr>
          <p:cNvPr id="57" name="Rovnoramenný trojúhelník 56"/>
          <p:cNvSpPr/>
          <p:nvPr/>
        </p:nvSpPr>
        <p:spPr>
          <a:xfrm>
            <a:off x="7819706" y="3678728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20</a:t>
            </a:r>
            <a:endParaRPr lang="cs-CZ" sz="2400" dirty="0"/>
          </a:p>
        </p:txBody>
      </p:sp>
      <p:sp>
        <p:nvSpPr>
          <p:cNvPr id="58" name="Rovnoramenný trojúhelník 57"/>
          <p:cNvSpPr/>
          <p:nvPr/>
        </p:nvSpPr>
        <p:spPr>
          <a:xfrm>
            <a:off x="7819706" y="4321324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30</a:t>
            </a:r>
            <a:endParaRPr lang="cs-CZ" sz="2400" dirty="0"/>
          </a:p>
        </p:txBody>
      </p:sp>
      <p:sp>
        <p:nvSpPr>
          <p:cNvPr id="59" name="Rovnoramenný trojúhelník 58"/>
          <p:cNvSpPr/>
          <p:nvPr/>
        </p:nvSpPr>
        <p:spPr>
          <a:xfrm>
            <a:off x="7819706" y="4963920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50</a:t>
            </a:r>
            <a:endParaRPr lang="cs-CZ" sz="2400" dirty="0"/>
          </a:p>
        </p:txBody>
      </p:sp>
      <p:sp>
        <p:nvSpPr>
          <p:cNvPr id="60" name="Rovnoramenný trojúhelník 59"/>
          <p:cNvSpPr/>
          <p:nvPr/>
        </p:nvSpPr>
        <p:spPr>
          <a:xfrm>
            <a:off x="7819706" y="5606516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4</a:t>
            </a:r>
            <a:endParaRPr lang="cs-CZ" sz="2400" dirty="0"/>
          </a:p>
        </p:txBody>
      </p:sp>
      <p:sp>
        <p:nvSpPr>
          <p:cNvPr id="61" name="Rovnoramenný trojúhelník 60"/>
          <p:cNvSpPr/>
          <p:nvPr/>
        </p:nvSpPr>
        <p:spPr>
          <a:xfrm>
            <a:off x="7819706" y="6249115"/>
            <a:ext cx="1344308" cy="4893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rtlCol="0" anchor="ctr"/>
          <a:lstStyle/>
          <a:p>
            <a:pPr algn="ctr"/>
            <a:r>
              <a:rPr lang="en-US" sz="2400" dirty="0" smtClean="0"/>
              <a:t>60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9808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305800" cy="866360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</a:t>
            </a:r>
            <a:r>
              <a:rPr lang="cs-CZ" sz="49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ÁSOBENÍ</a:t>
            </a: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ČÍSLEM 60, 70, 80, 90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340768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MAMINKA KOUPILA 7 DRUHŮ SLADKOSTÍ PO 60 KUSECH. KOLIK SLADKOSTÍ KOUPILA?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0670" y="2492896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VÝPOČET:</a:t>
            </a:r>
            <a:endParaRPr lang="cs-CZ" sz="24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5643" y="3041771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DRUHŮ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3681028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 DRUH 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27180" y="3717032"/>
            <a:ext cx="1388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KUSŮ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7504" y="4293096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KUSŮ CELKEM</a:t>
            </a:r>
            <a:endParaRPr lang="cs-CZ" sz="2400" dirty="0"/>
          </a:p>
        </p:txBody>
      </p:sp>
      <p:sp>
        <p:nvSpPr>
          <p:cNvPr id="9" name="Zaoblený obdélník 8"/>
          <p:cNvSpPr/>
          <p:nvPr/>
        </p:nvSpPr>
        <p:spPr>
          <a:xfrm>
            <a:off x="2519558" y="2862228"/>
            <a:ext cx="576064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7</a:t>
            </a:r>
            <a:endParaRPr lang="cs-CZ" sz="2400" dirty="0"/>
          </a:p>
        </p:txBody>
      </p:sp>
      <p:sp>
        <p:nvSpPr>
          <p:cNvPr id="10" name="Zaoblený obdélník 9"/>
          <p:cNvSpPr/>
          <p:nvPr/>
        </p:nvSpPr>
        <p:spPr>
          <a:xfrm>
            <a:off x="2519129" y="3577662"/>
            <a:ext cx="576064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/>
              <a:t>6</a:t>
            </a:r>
            <a:r>
              <a:rPr lang="en-US" sz="2400" dirty="0" smtClean="0"/>
              <a:t>0</a:t>
            </a:r>
            <a:endParaRPr lang="cs-CZ" sz="24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2519129" y="4293096"/>
            <a:ext cx="576064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7</a:t>
            </a:r>
            <a:endParaRPr lang="cs-CZ" sz="24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3527884" y="4293096"/>
            <a:ext cx="576064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/>
              <a:t>6</a:t>
            </a:r>
            <a:r>
              <a:rPr lang="en-US" sz="2400" dirty="0" smtClean="0"/>
              <a:t>0</a:t>
            </a:r>
            <a:endParaRPr lang="cs-CZ" sz="24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4561993" y="4293096"/>
            <a:ext cx="576064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7</a:t>
            </a:r>
            <a:endParaRPr lang="cs-CZ" sz="2400" dirty="0"/>
          </a:p>
        </p:txBody>
      </p:sp>
      <p:sp>
        <p:nvSpPr>
          <p:cNvPr id="14" name="Zaoblený obdélník 13"/>
          <p:cNvSpPr/>
          <p:nvPr/>
        </p:nvSpPr>
        <p:spPr>
          <a:xfrm>
            <a:off x="5395089" y="4293096"/>
            <a:ext cx="576064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</a:t>
            </a:r>
            <a:endParaRPr lang="cs-CZ" sz="2400" dirty="0"/>
          </a:p>
        </p:txBody>
      </p:sp>
      <p:sp>
        <p:nvSpPr>
          <p:cNvPr id="15" name="Zaoblený obdélník 14"/>
          <p:cNvSpPr/>
          <p:nvPr/>
        </p:nvSpPr>
        <p:spPr>
          <a:xfrm>
            <a:off x="6228184" y="4293096"/>
            <a:ext cx="576064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10</a:t>
            </a:r>
            <a:endParaRPr lang="cs-CZ" sz="2400" dirty="0"/>
          </a:p>
        </p:txBody>
      </p:sp>
      <p:sp>
        <p:nvSpPr>
          <p:cNvPr id="16" name="Zaoblený obdélník 15"/>
          <p:cNvSpPr/>
          <p:nvPr/>
        </p:nvSpPr>
        <p:spPr>
          <a:xfrm>
            <a:off x="7524328" y="4285944"/>
            <a:ext cx="936104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u="sng" dirty="0" smtClean="0">
                <a:solidFill>
                  <a:srgbClr val="FF0000"/>
                </a:solidFill>
              </a:rPr>
              <a:t>420</a:t>
            </a:r>
            <a:endParaRPr lang="cs-CZ" sz="3200" u="sng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111049" y="4351363"/>
            <a:ext cx="4322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X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5068894" y="4332529"/>
            <a:ext cx="4322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X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5943949" y="4351363"/>
            <a:ext cx="4322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X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103948" y="4259029"/>
            <a:ext cx="4580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=</a:t>
            </a:r>
            <a:endParaRPr lang="cs-CZ" sz="3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948264" y="4285944"/>
            <a:ext cx="4580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=</a:t>
            </a:r>
            <a:endParaRPr lang="cs-CZ" sz="3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787502" y="3106081"/>
            <a:ext cx="27142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Z</a:t>
            </a:r>
            <a:r>
              <a:rPr lang="cs-CZ" sz="2800" dirty="0" smtClean="0"/>
              <a:t>K.:   420 : 60 = 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60670" y="5070375"/>
            <a:ext cx="2079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ODPOVĚĎ:</a:t>
            </a:r>
            <a:endParaRPr lang="cs-CZ" sz="2400" b="1" u="sng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95536" y="6021288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MAMINKA KOUPILA 420 SLADKOSTÍ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8460432" y="3006297"/>
            <a:ext cx="683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</a:t>
            </a:r>
            <a:endParaRPr lang="cs-CZ" sz="2800" dirty="0"/>
          </a:p>
        </p:txBody>
      </p:sp>
      <p:pic>
        <p:nvPicPr>
          <p:cNvPr id="3077" name="Picture 5" descr="C:\Documents and Settings\xp\Local Settings\Temporary Internet Files\Content.IE5\C83IBZXI\MC9001991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1504" y="1640902"/>
            <a:ext cx="997776" cy="1173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Documents and Settings\xp\Local Settings\Temporary Internet Files\Content.IE5\SG82Q74L\MC90021593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283" y="2294875"/>
            <a:ext cx="1810877" cy="1099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Documents and Settings\xp\Local Settings\Temporary Internet Files\Content.IE5\36UN8RPE\MC90029830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7586" y="5301207"/>
            <a:ext cx="1160925" cy="135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2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000"/>
                            </p:stCondLst>
                            <p:childTnLst>
                              <p:par>
                                <p:cTn id="130" presetID="2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10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10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9" grpId="0"/>
      <p:bldP spid="20" grpId="0"/>
      <p:bldP spid="21" grpId="0"/>
      <p:bldP spid="22" grpId="0"/>
      <p:bldP spid="23" grpId="0"/>
      <p:bldP spid="24" grpId="0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lačítko akce: Vlastní 60">
            <a:hlinkClick r:id="" action="ppaction://noaction" highlightClick="1"/>
          </p:cNvPr>
          <p:cNvSpPr/>
          <p:nvPr/>
        </p:nvSpPr>
        <p:spPr>
          <a:xfrm>
            <a:off x="0" y="0"/>
            <a:ext cx="9113421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398"/>
            <a:ext cx="8305800" cy="135676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VYPOČÍTEJ A OBJEVÍ SE TI OBRÁZEK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957" y="3429000"/>
            <a:ext cx="4256000" cy="3263359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2699792" y="1772816"/>
            <a:ext cx="864096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24</a:t>
            </a:r>
            <a:endParaRPr lang="cs-CZ" sz="2400" dirty="0"/>
          </a:p>
        </p:txBody>
      </p:sp>
      <p:sp>
        <p:nvSpPr>
          <p:cNvPr id="7" name="Ovál 6"/>
          <p:cNvSpPr/>
          <p:nvPr/>
        </p:nvSpPr>
        <p:spPr>
          <a:xfrm>
            <a:off x="3563888" y="1772816"/>
            <a:ext cx="1008112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240</a:t>
            </a:r>
            <a:endParaRPr lang="cs-CZ" sz="2400" dirty="0"/>
          </a:p>
        </p:txBody>
      </p:sp>
      <p:sp>
        <p:nvSpPr>
          <p:cNvPr id="8" name="Ovál 7">
            <a:hlinkClick r:id="rId3" action="ppaction://hlinksldjump"/>
          </p:cNvPr>
          <p:cNvSpPr/>
          <p:nvPr/>
        </p:nvSpPr>
        <p:spPr>
          <a:xfrm>
            <a:off x="2699792" y="2564904"/>
            <a:ext cx="864096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56</a:t>
            </a:r>
            <a:endParaRPr lang="cs-CZ" sz="2400" dirty="0"/>
          </a:p>
        </p:txBody>
      </p:sp>
      <p:sp>
        <p:nvSpPr>
          <p:cNvPr id="9" name="Ovál 8"/>
          <p:cNvSpPr/>
          <p:nvPr/>
        </p:nvSpPr>
        <p:spPr>
          <a:xfrm>
            <a:off x="3563888" y="2564904"/>
            <a:ext cx="1008112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560</a:t>
            </a:r>
            <a:endParaRPr lang="cs-CZ" sz="2400" dirty="0"/>
          </a:p>
        </p:txBody>
      </p:sp>
      <p:sp>
        <p:nvSpPr>
          <p:cNvPr id="10" name="Ovál 9"/>
          <p:cNvSpPr/>
          <p:nvPr/>
        </p:nvSpPr>
        <p:spPr>
          <a:xfrm>
            <a:off x="2699792" y="3429000"/>
            <a:ext cx="864096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72</a:t>
            </a:r>
            <a:endParaRPr lang="cs-CZ" sz="2400" dirty="0"/>
          </a:p>
        </p:txBody>
      </p:sp>
      <p:sp>
        <p:nvSpPr>
          <p:cNvPr id="11" name="Ovál 10">
            <a:hlinkClick r:id="rId3" action="ppaction://hlinksldjump"/>
          </p:cNvPr>
          <p:cNvSpPr/>
          <p:nvPr/>
        </p:nvSpPr>
        <p:spPr>
          <a:xfrm>
            <a:off x="3563888" y="3429000"/>
            <a:ext cx="1008112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720</a:t>
            </a:r>
            <a:endParaRPr lang="cs-CZ" sz="2400" dirty="0"/>
          </a:p>
        </p:txBody>
      </p:sp>
      <p:sp>
        <p:nvSpPr>
          <p:cNvPr id="12" name="Ovál 11">
            <a:hlinkClick r:id="rId3" action="ppaction://hlinksldjump"/>
          </p:cNvPr>
          <p:cNvSpPr/>
          <p:nvPr/>
        </p:nvSpPr>
        <p:spPr>
          <a:xfrm>
            <a:off x="2699792" y="4221088"/>
            <a:ext cx="864096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45</a:t>
            </a:r>
            <a:endParaRPr lang="cs-CZ" sz="2400" dirty="0"/>
          </a:p>
        </p:txBody>
      </p:sp>
      <p:sp>
        <p:nvSpPr>
          <p:cNvPr id="13" name="Ovál 12"/>
          <p:cNvSpPr/>
          <p:nvPr/>
        </p:nvSpPr>
        <p:spPr>
          <a:xfrm>
            <a:off x="3563888" y="4221088"/>
            <a:ext cx="1008112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450</a:t>
            </a:r>
            <a:endParaRPr lang="cs-CZ" sz="2400" dirty="0"/>
          </a:p>
        </p:txBody>
      </p:sp>
      <p:sp>
        <p:nvSpPr>
          <p:cNvPr id="14" name="Ovál 13">
            <a:hlinkClick r:id="rId3" action="ppaction://hlinksldjump"/>
          </p:cNvPr>
          <p:cNvSpPr/>
          <p:nvPr/>
        </p:nvSpPr>
        <p:spPr>
          <a:xfrm>
            <a:off x="2699792" y="5013176"/>
            <a:ext cx="864096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42</a:t>
            </a:r>
            <a:endParaRPr lang="cs-CZ" sz="2400" dirty="0"/>
          </a:p>
        </p:txBody>
      </p:sp>
      <p:sp>
        <p:nvSpPr>
          <p:cNvPr id="15" name="Ovál 14"/>
          <p:cNvSpPr/>
          <p:nvPr/>
        </p:nvSpPr>
        <p:spPr>
          <a:xfrm>
            <a:off x="3563888" y="5013176"/>
            <a:ext cx="1008112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420</a:t>
            </a:r>
            <a:endParaRPr lang="cs-CZ" sz="2400" dirty="0"/>
          </a:p>
        </p:txBody>
      </p:sp>
      <p:sp>
        <p:nvSpPr>
          <p:cNvPr id="16" name="Ovál 15">
            <a:hlinkClick r:id="rId3" action="ppaction://hlinksldjump"/>
          </p:cNvPr>
          <p:cNvSpPr/>
          <p:nvPr/>
        </p:nvSpPr>
        <p:spPr>
          <a:xfrm>
            <a:off x="2699792" y="5805264"/>
            <a:ext cx="864096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40</a:t>
            </a:r>
            <a:endParaRPr lang="cs-CZ" sz="2400" dirty="0"/>
          </a:p>
        </p:txBody>
      </p:sp>
      <p:sp>
        <p:nvSpPr>
          <p:cNvPr id="17" name="Ovál 16"/>
          <p:cNvSpPr/>
          <p:nvPr/>
        </p:nvSpPr>
        <p:spPr>
          <a:xfrm>
            <a:off x="3563888" y="5805264"/>
            <a:ext cx="1008112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400</a:t>
            </a:r>
            <a:endParaRPr lang="cs-CZ" sz="2400" dirty="0"/>
          </a:p>
        </p:txBody>
      </p:sp>
      <p:sp>
        <p:nvSpPr>
          <p:cNvPr id="18" name="Ovál 17">
            <a:hlinkClick r:id="rId3" action="ppaction://hlinksldjump"/>
          </p:cNvPr>
          <p:cNvSpPr/>
          <p:nvPr/>
        </p:nvSpPr>
        <p:spPr>
          <a:xfrm>
            <a:off x="7020272" y="1628800"/>
            <a:ext cx="792088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81</a:t>
            </a:r>
            <a:endParaRPr lang="cs-CZ" sz="2400" dirty="0"/>
          </a:p>
        </p:txBody>
      </p:sp>
      <p:sp>
        <p:nvSpPr>
          <p:cNvPr id="19" name="Ovál 18"/>
          <p:cNvSpPr/>
          <p:nvPr/>
        </p:nvSpPr>
        <p:spPr>
          <a:xfrm>
            <a:off x="7811105" y="1628800"/>
            <a:ext cx="1016895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810</a:t>
            </a:r>
            <a:endParaRPr lang="cs-CZ" sz="2400" dirty="0"/>
          </a:p>
        </p:txBody>
      </p:sp>
      <p:sp>
        <p:nvSpPr>
          <p:cNvPr id="20" name="Ovál 19"/>
          <p:cNvSpPr/>
          <p:nvPr/>
        </p:nvSpPr>
        <p:spPr>
          <a:xfrm>
            <a:off x="7020272" y="2420888"/>
            <a:ext cx="792088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30</a:t>
            </a:r>
            <a:endParaRPr lang="cs-CZ" sz="2400" dirty="0"/>
          </a:p>
        </p:txBody>
      </p:sp>
      <p:sp>
        <p:nvSpPr>
          <p:cNvPr id="21" name="Ovál 20">
            <a:hlinkClick r:id="rId3" action="ppaction://hlinksldjump"/>
          </p:cNvPr>
          <p:cNvSpPr/>
          <p:nvPr/>
        </p:nvSpPr>
        <p:spPr>
          <a:xfrm>
            <a:off x="7811105" y="2420888"/>
            <a:ext cx="1016895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300</a:t>
            </a:r>
            <a:endParaRPr lang="cs-CZ" sz="2400" dirty="0"/>
          </a:p>
        </p:txBody>
      </p:sp>
      <p:sp>
        <p:nvSpPr>
          <p:cNvPr id="22" name="Obdélník 21"/>
          <p:cNvSpPr/>
          <p:nvPr/>
        </p:nvSpPr>
        <p:spPr>
          <a:xfrm>
            <a:off x="467544" y="1772816"/>
            <a:ext cx="22322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 X 60 =</a:t>
            </a:r>
            <a:endParaRPr lang="cs-CZ" sz="2400" dirty="0"/>
          </a:p>
        </p:txBody>
      </p:sp>
      <p:sp>
        <p:nvSpPr>
          <p:cNvPr id="23" name="Obdélník 22"/>
          <p:cNvSpPr/>
          <p:nvPr/>
        </p:nvSpPr>
        <p:spPr>
          <a:xfrm>
            <a:off x="467544" y="2600727"/>
            <a:ext cx="22322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70 X 8 =</a:t>
            </a:r>
            <a:endParaRPr lang="cs-CZ" sz="2400" dirty="0"/>
          </a:p>
        </p:txBody>
      </p:sp>
      <p:sp>
        <p:nvSpPr>
          <p:cNvPr id="24" name="Obdélník 23"/>
          <p:cNvSpPr/>
          <p:nvPr/>
        </p:nvSpPr>
        <p:spPr>
          <a:xfrm>
            <a:off x="467544" y="3429000"/>
            <a:ext cx="22322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8 X 9 =</a:t>
            </a:r>
            <a:endParaRPr lang="cs-CZ" sz="2400" dirty="0"/>
          </a:p>
        </p:txBody>
      </p:sp>
      <p:sp>
        <p:nvSpPr>
          <p:cNvPr id="25" name="Obdélník 24"/>
          <p:cNvSpPr/>
          <p:nvPr/>
        </p:nvSpPr>
        <p:spPr>
          <a:xfrm>
            <a:off x="467544" y="4243953"/>
            <a:ext cx="22322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5 X 90 =</a:t>
            </a:r>
            <a:endParaRPr lang="cs-CZ" sz="2400" dirty="0"/>
          </a:p>
        </p:txBody>
      </p:sp>
      <p:sp>
        <p:nvSpPr>
          <p:cNvPr id="26" name="Obdélník 25"/>
          <p:cNvSpPr/>
          <p:nvPr/>
        </p:nvSpPr>
        <p:spPr>
          <a:xfrm>
            <a:off x="467544" y="5056668"/>
            <a:ext cx="22322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60 X 7=</a:t>
            </a:r>
            <a:endParaRPr lang="cs-CZ" sz="2400" dirty="0"/>
          </a:p>
        </p:txBody>
      </p:sp>
      <p:sp>
        <p:nvSpPr>
          <p:cNvPr id="27" name="Obdélník 26"/>
          <p:cNvSpPr/>
          <p:nvPr/>
        </p:nvSpPr>
        <p:spPr>
          <a:xfrm>
            <a:off x="467544" y="5815682"/>
            <a:ext cx="22322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80 X 5 =</a:t>
            </a:r>
            <a:endParaRPr lang="cs-CZ" sz="2400" dirty="0"/>
          </a:p>
        </p:txBody>
      </p:sp>
      <p:sp>
        <p:nvSpPr>
          <p:cNvPr id="28" name="Obdélník 27"/>
          <p:cNvSpPr/>
          <p:nvPr/>
        </p:nvSpPr>
        <p:spPr>
          <a:xfrm>
            <a:off x="4716016" y="1729448"/>
            <a:ext cx="22322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90 X 9 =</a:t>
            </a:r>
            <a:endParaRPr lang="cs-CZ" sz="2400" dirty="0"/>
          </a:p>
        </p:txBody>
      </p:sp>
      <p:sp>
        <p:nvSpPr>
          <p:cNvPr id="29" name="Obdélník 28"/>
          <p:cNvSpPr/>
          <p:nvPr/>
        </p:nvSpPr>
        <p:spPr>
          <a:xfrm>
            <a:off x="4718698" y="2564904"/>
            <a:ext cx="22322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10 X 3 =</a:t>
            </a:r>
            <a:endParaRPr lang="cs-CZ" sz="2400" dirty="0"/>
          </a:p>
        </p:txBody>
      </p:sp>
      <p:sp>
        <p:nvSpPr>
          <p:cNvPr id="30" name="Obdélník 29"/>
          <p:cNvSpPr/>
          <p:nvPr/>
        </p:nvSpPr>
        <p:spPr>
          <a:xfrm>
            <a:off x="4741957" y="3471100"/>
            <a:ext cx="1092866" cy="159459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4741957" y="5062222"/>
            <a:ext cx="1092866" cy="163013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5834823" y="3474573"/>
            <a:ext cx="1092866" cy="159459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5834823" y="5065695"/>
            <a:ext cx="1092866" cy="163013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6927689" y="3474573"/>
            <a:ext cx="1092866" cy="159459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6927689" y="5065695"/>
            <a:ext cx="1092866" cy="163013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8020555" y="3467627"/>
            <a:ext cx="1092866" cy="159459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/>
          <p:cNvSpPr/>
          <p:nvPr/>
        </p:nvSpPr>
        <p:spPr>
          <a:xfrm>
            <a:off x="8020555" y="5058749"/>
            <a:ext cx="1092866" cy="163013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352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 animBg="1"/>
      <p:bldP spid="12" grpId="0" animBg="1"/>
      <p:bldP spid="14" grpId="0" animBg="1"/>
      <p:bldP spid="16" grpId="0" animBg="1"/>
      <p:bldP spid="18" grpId="0" animBg="1"/>
      <p:bldP spid="21" grpId="0" animBg="1"/>
      <p:bldP spid="30" grpId="0" animBg="1"/>
      <p:bldP spid="35" grpId="0" animBg="1"/>
      <p:bldP spid="45" grpId="0" animBg="1"/>
      <p:bldP spid="47" grpId="0" animBg="1"/>
      <p:bldP spid="49" grpId="0" animBg="1"/>
      <p:bldP spid="51" grpId="0" animBg="1"/>
      <p:bldP spid="53" grpId="0" animBg="1"/>
      <p:bldP spid="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305800" cy="1010376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</a:t>
            </a: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ĚLENÍ ČÍSLEM 60, 70, 80, 90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1488892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HŘEBÍKY SE PRODÁVAJÍ V KRABICI PO 80 KUSECH. KOLIK KRABIC MUSÍM KOUPIT, KDYŽ POTŘEBUJI 480 HŘEBÍKŮ?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251520" y="2420888"/>
            <a:ext cx="16921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u="sng" dirty="0"/>
              <a:t>VÝPOČET:</a:t>
            </a:r>
          </a:p>
        </p:txBody>
      </p:sp>
      <p:sp>
        <p:nvSpPr>
          <p:cNvPr id="6" name="Obdélník 5"/>
          <p:cNvSpPr/>
          <p:nvPr/>
        </p:nvSpPr>
        <p:spPr>
          <a:xfrm>
            <a:off x="222198" y="5157192"/>
            <a:ext cx="18108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u="sng" dirty="0" smtClean="0"/>
              <a:t>ODPOVĚĎ:</a:t>
            </a:r>
            <a:endParaRPr lang="cs-CZ" sz="2400" b="1" u="sng" dirty="0"/>
          </a:p>
        </p:txBody>
      </p:sp>
      <p:sp>
        <p:nvSpPr>
          <p:cNvPr id="7" name="Zaoblený obdélník 6"/>
          <p:cNvSpPr/>
          <p:nvPr/>
        </p:nvSpPr>
        <p:spPr>
          <a:xfrm>
            <a:off x="3284846" y="2793827"/>
            <a:ext cx="576064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80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2985338"/>
            <a:ext cx="2915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JEDNÉ KRABICI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3716938"/>
            <a:ext cx="25380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HŘEBÍKŮ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0834" y="4417480"/>
            <a:ext cx="2664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POČET KRABIC</a:t>
            </a:r>
            <a:endParaRPr lang="cs-CZ" sz="2400" dirty="0"/>
          </a:p>
        </p:txBody>
      </p:sp>
      <p:sp>
        <p:nvSpPr>
          <p:cNvPr id="14" name="Zaoblený obdélník 13"/>
          <p:cNvSpPr/>
          <p:nvPr/>
        </p:nvSpPr>
        <p:spPr>
          <a:xfrm>
            <a:off x="3284846" y="3535041"/>
            <a:ext cx="972616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480</a:t>
            </a:r>
            <a:endParaRPr lang="cs-CZ" sz="2400" dirty="0"/>
          </a:p>
        </p:txBody>
      </p:sp>
      <p:sp>
        <p:nvSpPr>
          <p:cNvPr id="15" name="Zaoblený obdélník 14"/>
          <p:cNvSpPr/>
          <p:nvPr/>
        </p:nvSpPr>
        <p:spPr>
          <a:xfrm>
            <a:off x="3284846" y="4302148"/>
            <a:ext cx="950789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480</a:t>
            </a:r>
            <a:endParaRPr lang="cs-CZ" sz="2400" dirty="0"/>
          </a:p>
        </p:txBody>
      </p:sp>
      <p:sp>
        <p:nvSpPr>
          <p:cNvPr id="16" name="Zaoblený obdélník 15"/>
          <p:cNvSpPr/>
          <p:nvPr/>
        </p:nvSpPr>
        <p:spPr>
          <a:xfrm>
            <a:off x="4632287" y="4302148"/>
            <a:ext cx="576064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80</a:t>
            </a:r>
            <a:endParaRPr lang="cs-CZ" sz="2400" dirty="0"/>
          </a:p>
        </p:txBody>
      </p:sp>
      <p:sp>
        <p:nvSpPr>
          <p:cNvPr id="17" name="Zaoblený obdélník 16"/>
          <p:cNvSpPr/>
          <p:nvPr/>
        </p:nvSpPr>
        <p:spPr>
          <a:xfrm>
            <a:off x="5979727" y="4302148"/>
            <a:ext cx="576064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u="sng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4235636" y="4302148"/>
            <a:ext cx="396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: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364088" y="4293437"/>
            <a:ext cx="771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=</a:t>
            </a:r>
            <a:endParaRPr lang="cs-CZ" sz="3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405615" y="2723728"/>
            <a:ext cx="2300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Z</a:t>
            </a:r>
            <a:r>
              <a:rPr lang="cs-CZ" sz="2800" dirty="0" smtClean="0"/>
              <a:t>K.:   6 X 80= 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690620" y="2651720"/>
            <a:ext cx="10424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480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493964" y="5618857"/>
            <a:ext cx="4276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MUSÍM KOUPIT 6 KRABIC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965792" y="2908226"/>
            <a:ext cx="1068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KUSŮ</a:t>
            </a:r>
            <a:endParaRPr lang="cs-CZ" sz="2400" dirty="0"/>
          </a:p>
        </p:txBody>
      </p:sp>
      <p:pic>
        <p:nvPicPr>
          <p:cNvPr id="2050" name="Picture 2" descr="C:\Documents and Settings\xp\Local Settings\Temporary Internet Files\Content.IE5\TOBQEXO8\MP90030284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120" y="3475916"/>
            <a:ext cx="1889087" cy="1347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xp\Local Settings\Temporary Internet Files\Content.IE5\36UN8RPE\MP90038664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206" b="89720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26" y="5451150"/>
            <a:ext cx="2143338" cy="152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xp\Local Settings\Temporary Internet Files\Content.IE5\C83IBZXI\MM900336372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82" y="5157192"/>
            <a:ext cx="1488242" cy="125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790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8" grpId="0"/>
      <p:bldP spid="9" grpId="0"/>
      <p:bldP spid="10" grpId="0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2" grpId="0"/>
      <p:bldP spid="23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65000" sy="65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398"/>
            <a:ext cx="8305800" cy="135676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VYPOČÍTEJ A OBJEVÍ SE TI OBRÁZEK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Ovál 5">
            <a:hlinkClick r:id="rId3" action="ppaction://hlinksldjump"/>
          </p:cNvPr>
          <p:cNvSpPr/>
          <p:nvPr/>
        </p:nvSpPr>
        <p:spPr>
          <a:xfrm>
            <a:off x="2699792" y="1772816"/>
            <a:ext cx="86409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40</a:t>
            </a:r>
            <a:endParaRPr lang="cs-CZ" sz="2400" dirty="0"/>
          </a:p>
        </p:txBody>
      </p:sp>
      <p:sp>
        <p:nvSpPr>
          <p:cNvPr id="7" name="Ovál 6"/>
          <p:cNvSpPr/>
          <p:nvPr/>
        </p:nvSpPr>
        <p:spPr>
          <a:xfrm>
            <a:off x="3563888" y="1772816"/>
            <a:ext cx="100811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</a:t>
            </a:r>
            <a:endParaRPr lang="cs-CZ" sz="2400" dirty="0"/>
          </a:p>
        </p:txBody>
      </p:sp>
      <p:sp>
        <p:nvSpPr>
          <p:cNvPr id="8" name="Ovál 7">
            <a:hlinkClick r:id="rId3" action="ppaction://hlinksldjump"/>
          </p:cNvPr>
          <p:cNvSpPr/>
          <p:nvPr/>
        </p:nvSpPr>
        <p:spPr>
          <a:xfrm>
            <a:off x="2699792" y="2564904"/>
            <a:ext cx="86409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10</a:t>
            </a:r>
            <a:endParaRPr lang="cs-CZ" sz="2400" dirty="0"/>
          </a:p>
        </p:txBody>
      </p:sp>
      <p:sp>
        <p:nvSpPr>
          <p:cNvPr id="9" name="Ovál 8"/>
          <p:cNvSpPr/>
          <p:nvPr/>
        </p:nvSpPr>
        <p:spPr>
          <a:xfrm>
            <a:off x="3563888" y="2564904"/>
            <a:ext cx="100811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100</a:t>
            </a:r>
            <a:endParaRPr lang="cs-CZ" sz="2400" dirty="0"/>
          </a:p>
        </p:txBody>
      </p:sp>
      <p:sp>
        <p:nvSpPr>
          <p:cNvPr id="10" name="Ovál 9"/>
          <p:cNvSpPr/>
          <p:nvPr/>
        </p:nvSpPr>
        <p:spPr>
          <a:xfrm>
            <a:off x="2699792" y="3429000"/>
            <a:ext cx="86409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</a:t>
            </a:r>
            <a:endParaRPr lang="cs-CZ" sz="2400" dirty="0"/>
          </a:p>
        </p:txBody>
      </p:sp>
      <p:sp>
        <p:nvSpPr>
          <p:cNvPr id="11" name="Ovál 10">
            <a:hlinkClick r:id="rId3" action="ppaction://hlinksldjump"/>
          </p:cNvPr>
          <p:cNvSpPr/>
          <p:nvPr/>
        </p:nvSpPr>
        <p:spPr>
          <a:xfrm>
            <a:off x="3563888" y="3429000"/>
            <a:ext cx="100811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60</a:t>
            </a:r>
            <a:endParaRPr lang="cs-CZ" sz="2400" dirty="0"/>
          </a:p>
        </p:txBody>
      </p:sp>
      <p:sp>
        <p:nvSpPr>
          <p:cNvPr id="12" name="Ovál 11">
            <a:hlinkClick r:id="rId3" action="ppaction://hlinksldjump"/>
          </p:cNvPr>
          <p:cNvSpPr/>
          <p:nvPr/>
        </p:nvSpPr>
        <p:spPr>
          <a:xfrm>
            <a:off x="2699792" y="4221088"/>
            <a:ext cx="86409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</a:t>
            </a:r>
            <a:endParaRPr lang="cs-CZ" sz="2400" dirty="0"/>
          </a:p>
        </p:txBody>
      </p:sp>
      <p:sp>
        <p:nvSpPr>
          <p:cNvPr id="13" name="Ovál 12"/>
          <p:cNvSpPr/>
          <p:nvPr/>
        </p:nvSpPr>
        <p:spPr>
          <a:xfrm>
            <a:off x="3563888" y="4221088"/>
            <a:ext cx="100811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60</a:t>
            </a:r>
            <a:endParaRPr lang="cs-CZ" sz="2400" dirty="0"/>
          </a:p>
        </p:txBody>
      </p:sp>
      <p:sp>
        <p:nvSpPr>
          <p:cNvPr id="14" name="Ovál 13">
            <a:hlinkClick r:id="rId3" action="ppaction://hlinksldjump"/>
          </p:cNvPr>
          <p:cNvSpPr/>
          <p:nvPr/>
        </p:nvSpPr>
        <p:spPr>
          <a:xfrm>
            <a:off x="2699792" y="5013176"/>
            <a:ext cx="86409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</a:t>
            </a:r>
            <a:endParaRPr lang="cs-CZ" sz="2400" dirty="0"/>
          </a:p>
        </p:txBody>
      </p:sp>
      <p:sp>
        <p:nvSpPr>
          <p:cNvPr id="15" name="Ovál 14"/>
          <p:cNvSpPr/>
          <p:nvPr/>
        </p:nvSpPr>
        <p:spPr>
          <a:xfrm>
            <a:off x="3563888" y="5013176"/>
            <a:ext cx="100811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60</a:t>
            </a:r>
            <a:endParaRPr lang="cs-CZ" sz="2400" dirty="0"/>
          </a:p>
        </p:txBody>
      </p:sp>
      <p:sp>
        <p:nvSpPr>
          <p:cNvPr id="16" name="Ovál 15"/>
          <p:cNvSpPr/>
          <p:nvPr/>
        </p:nvSpPr>
        <p:spPr>
          <a:xfrm>
            <a:off x="2699792" y="5805264"/>
            <a:ext cx="86409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9</a:t>
            </a:r>
            <a:endParaRPr lang="cs-CZ" sz="2400" dirty="0"/>
          </a:p>
        </p:txBody>
      </p:sp>
      <p:sp>
        <p:nvSpPr>
          <p:cNvPr id="17" name="Ovál 16">
            <a:hlinkClick r:id="rId3" action="ppaction://hlinksldjump"/>
          </p:cNvPr>
          <p:cNvSpPr/>
          <p:nvPr/>
        </p:nvSpPr>
        <p:spPr>
          <a:xfrm>
            <a:off x="3563888" y="5805264"/>
            <a:ext cx="100811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90</a:t>
            </a:r>
            <a:endParaRPr lang="cs-CZ" sz="2400" dirty="0"/>
          </a:p>
        </p:txBody>
      </p:sp>
      <p:sp>
        <p:nvSpPr>
          <p:cNvPr id="18" name="Ovál 17">
            <a:hlinkClick r:id="rId3" action="ppaction://hlinksldjump"/>
          </p:cNvPr>
          <p:cNvSpPr/>
          <p:nvPr/>
        </p:nvSpPr>
        <p:spPr>
          <a:xfrm>
            <a:off x="7020272" y="1628800"/>
            <a:ext cx="792088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7</a:t>
            </a:r>
            <a:endParaRPr lang="cs-CZ" sz="2400" dirty="0"/>
          </a:p>
        </p:txBody>
      </p:sp>
      <p:sp>
        <p:nvSpPr>
          <p:cNvPr id="19" name="Ovál 18"/>
          <p:cNvSpPr/>
          <p:nvPr/>
        </p:nvSpPr>
        <p:spPr>
          <a:xfrm>
            <a:off x="7811105" y="1628800"/>
            <a:ext cx="1016895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70</a:t>
            </a:r>
            <a:endParaRPr lang="cs-CZ" sz="2400" dirty="0"/>
          </a:p>
        </p:txBody>
      </p:sp>
      <p:sp>
        <p:nvSpPr>
          <p:cNvPr id="20" name="Ovál 19"/>
          <p:cNvSpPr/>
          <p:nvPr/>
        </p:nvSpPr>
        <p:spPr>
          <a:xfrm>
            <a:off x="7020272" y="2420888"/>
            <a:ext cx="792088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9</a:t>
            </a:r>
            <a:endParaRPr lang="cs-CZ" sz="2400" dirty="0"/>
          </a:p>
        </p:txBody>
      </p:sp>
      <p:sp>
        <p:nvSpPr>
          <p:cNvPr id="21" name="Ovál 20">
            <a:hlinkClick r:id="rId3" action="ppaction://hlinksldjump"/>
          </p:cNvPr>
          <p:cNvSpPr/>
          <p:nvPr/>
        </p:nvSpPr>
        <p:spPr>
          <a:xfrm>
            <a:off x="7811105" y="2420888"/>
            <a:ext cx="1016895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90</a:t>
            </a:r>
            <a:endParaRPr lang="cs-CZ" sz="2400" dirty="0"/>
          </a:p>
        </p:txBody>
      </p:sp>
      <p:sp>
        <p:nvSpPr>
          <p:cNvPr id="22" name="Obdélník 21"/>
          <p:cNvSpPr/>
          <p:nvPr/>
        </p:nvSpPr>
        <p:spPr>
          <a:xfrm>
            <a:off x="467544" y="1772816"/>
            <a:ext cx="2232248" cy="64807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240 : 60 =</a:t>
            </a:r>
            <a:endParaRPr lang="cs-CZ" sz="2400" dirty="0"/>
          </a:p>
        </p:txBody>
      </p:sp>
      <p:sp>
        <p:nvSpPr>
          <p:cNvPr id="23" name="Obdélník 22"/>
          <p:cNvSpPr/>
          <p:nvPr/>
        </p:nvSpPr>
        <p:spPr>
          <a:xfrm>
            <a:off x="467544" y="2600727"/>
            <a:ext cx="2232248" cy="64807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600 : 6 =</a:t>
            </a:r>
            <a:endParaRPr lang="cs-CZ" sz="2400" dirty="0"/>
          </a:p>
        </p:txBody>
      </p:sp>
      <p:sp>
        <p:nvSpPr>
          <p:cNvPr id="24" name="Obdélník 23"/>
          <p:cNvSpPr/>
          <p:nvPr/>
        </p:nvSpPr>
        <p:spPr>
          <a:xfrm>
            <a:off x="467544" y="3429000"/>
            <a:ext cx="2232248" cy="64807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540 : 90 =</a:t>
            </a:r>
            <a:endParaRPr lang="cs-CZ" sz="2400" dirty="0"/>
          </a:p>
        </p:txBody>
      </p:sp>
      <p:sp>
        <p:nvSpPr>
          <p:cNvPr id="25" name="Obdélník 24"/>
          <p:cNvSpPr/>
          <p:nvPr/>
        </p:nvSpPr>
        <p:spPr>
          <a:xfrm>
            <a:off x="467544" y="4243953"/>
            <a:ext cx="2232248" cy="64807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360 : 6 =</a:t>
            </a:r>
            <a:endParaRPr lang="cs-CZ" sz="2400" dirty="0"/>
          </a:p>
        </p:txBody>
      </p:sp>
      <p:sp>
        <p:nvSpPr>
          <p:cNvPr id="26" name="Obdélník 25"/>
          <p:cNvSpPr/>
          <p:nvPr/>
        </p:nvSpPr>
        <p:spPr>
          <a:xfrm>
            <a:off x="467544" y="5056668"/>
            <a:ext cx="2232248" cy="64807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420 : 7 =</a:t>
            </a:r>
            <a:endParaRPr lang="cs-CZ" sz="2400" dirty="0"/>
          </a:p>
        </p:txBody>
      </p:sp>
      <p:sp>
        <p:nvSpPr>
          <p:cNvPr id="27" name="Obdélník 26"/>
          <p:cNvSpPr/>
          <p:nvPr/>
        </p:nvSpPr>
        <p:spPr>
          <a:xfrm>
            <a:off x="467544" y="5815682"/>
            <a:ext cx="2232248" cy="64807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630 : 70 =</a:t>
            </a:r>
            <a:endParaRPr lang="cs-CZ" sz="2400" dirty="0"/>
          </a:p>
        </p:txBody>
      </p:sp>
      <p:sp>
        <p:nvSpPr>
          <p:cNvPr id="28" name="Obdélník 27"/>
          <p:cNvSpPr/>
          <p:nvPr/>
        </p:nvSpPr>
        <p:spPr>
          <a:xfrm>
            <a:off x="4716016" y="1729448"/>
            <a:ext cx="2232248" cy="64807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560 : 8 =</a:t>
            </a:r>
            <a:endParaRPr lang="cs-CZ" sz="2400" dirty="0"/>
          </a:p>
        </p:txBody>
      </p:sp>
      <p:sp>
        <p:nvSpPr>
          <p:cNvPr id="29" name="Obdélník 28"/>
          <p:cNvSpPr/>
          <p:nvPr/>
        </p:nvSpPr>
        <p:spPr>
          <a:xfrm>
            <a:off x="4718698" y="2564904"/>
            <a:ext cx="2232248" cy="64807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810 : 90 =</a:t>
            </a:r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590169"/>
            <a:ext cx="4177840" cy="25133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8" name="Obdélník 107"/>
          <p:cNvSpPr/>
          <p:nvPr/>
        </p:nvSpPr>
        <p:spPr>
          <a:xfrm>
            <a:off x="6779062" y="4764753"/>
            <a:ext cx="1118740" cy="163013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Obdélník 109"/>
          <p:cNvSpPr/>
          <p:nvPr/>
        </p:nvSpPr>
        <p:spPr>
          <a:xfrm>
            <a:off x="7871928" y="4766168"/>
            <a:ext cx="1092866" cy="163013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Obdélník 110"/>
          <p:cNvSpPr/>
          <p:nvPr/>
        </p:nvSpPr>
        <p:spPr>
          <a:xfrm>
            <a:off x="4593330" y="3166685"/>
            <a:ext cx="1092866" cy="159459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" name="Obdélník 111"/>
          <p:cNvSpPr/>
          <p:nvPr/>
        </p:nvSpPr>
        <p:spPr>
          <a:xfrm>
            <a:off x="4593330" y="4766168"/>
            <a:ext cx="1092866" cy="163013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3" name="Obdélník 112"/>
          <p:cNvSpPr/>
          <p:nvPr/>
        </p:nvSpPr>
        <p:spPr>
          <a:xfrm>
            <a:off x="5686196" y="3170158"/>
            <a:ext cx="1092866" cy="159459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4" name="Obdélník 113"/>
          <p:cNvSpPr/>
          <p:nvPr/>
        </p:nvSpPr>
        <p:spPr>
          <a:xfrm>
            <a:off x="5686196" y="4766168"/>
            <a:ext cx="1092866" cy="163013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Obdélník 114"/>
          <p:cNvSpPr/>
          <p:nvPr/>
        </p:nvSpPr>
        <p:spPr>
          <a:xfrm>
            <a:off x="6779062" y="3170158"/>
            <a:ext cx="1092866" cy="159459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6" name="Obdélník 115"/>
          <p:cNvSpPr/>
          <p:nvPr/>
        </p:nvSpPr>
        <p:spPr>
          <a:xfrm>
            <a:off x="7871928" y="3163212"/>
            <a:ext cx="1092866" cy="159459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9884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 animBg="1"/>
      <p:bldP spid="12" grpId="0" animBg="1"/>
      <p:bldP spid="14" grpId="0" animBg="1"/>
      <p:bldP spid="16" grpId="0" animBg="1"/>
      <p:bldP spid="18" grpId="0" animBg="1"/>
      <p:bldP spid="21" grpId="0" animBg="1"/>
      <p:bldP spid="108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SMŮLA, ZKUS TO ZNOVU.</a:t>
            </a:r>
            <a:endParaRPr lang="cs-CZ" dirty="0"/>
          </a:p>
        </p:txBody>
      </p:sp>
      <p:sp>
        <p:nvSpPr>
          <p:cNvPr id="5" name="Zkosené hrany 4">
            <a:hlinkClick r:id="" action="ppaction://hlinkshowjump?jump=lastslideviewed" highlightClick="1"/>
          </p:cNvPr>
          <p:cNvSpPr/>
          <p:nvPr/>
        </p:nvSpPr>
        <p:spPr>
          <a:xfrm>
            <a:off x="6372200" y="4005064"/>
            <a:ext cx="1872208" cy="1042416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" action="ppaction://hlinkshowjump?jump=previousslide"/>
              </a:rPr>
              <a:t>KLIKNI</a:t>
            </a:r>
            <a:endParaRPr lang="cs-CZ" dirty="0"/>
          </a:p>
        </p:txBody>
      </p:sp>
      <p:pic>
        <p:nvPicPr>
          <p:cNvPr id="1026" name="Picture 2" descr="C:\Documents and Settings\xp\Local Settings\Temporary Internet Files\Content.IE5\C83IBZXI\MC9002860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727" y="3061868"/>
            <a:ext cx="3899588" cy="310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xp\Local Settings\Temporary Internet Files\Content.IE5\SG82Q74L\MC90039856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277" y="1967788"/>
            <a:ext cx="1599286" cy="2188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291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lačítko akce: Vlastní 60">
            <a:hlinkClick r:id="" action="ppaction://noaction" highlightClick="1"/>
          </p:cNvPr>
          <p:cNvSpPr/>
          <p:nvPr/>
        </p:nvSpPr>
        <p:spPr>
          <a:xfrm>
            <a:off x="0" y="0"/>
            <a:ext cx="9113421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398"/>
            <a:ext cx="8305800" cy="135676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VYPOČÍTEJ A OBJEVÍ SE TI OBRÁZEK - řešení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957" y="3429000"/>
            <a:ext cx="4256000" cy="3263359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sp>
        <p:nvSpPr>
          <p:cNvPr id="7" name="Ovál 6"/>
          <p:cNvSpPr/>
          <p:nvPr/>
        </p:nvSpPr>
        <p:spPr>
          <a:xfrm>
            <a:off x="3563888" y="1772816"/>
            <a:ext cx="1008112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240</a:t>
            </a:r>
            <a:endParaRPr lang="cs-CZ" sz="2400" dirty="0"/>
          </a:p>
        </p:txBody>
      </p:sp>
      <p:sp>
        <p:nvSpPr>
          <p:cNvPr id="9" name="Ovál 8"/>
          <p:cNvSpPr/>
          <p:nvPr/>
        </p:nvSpPr>
        <p:spPr>
          <a:xfrm>
            <a:off x="3563888" y="2564904"/>
            <a:ext cx="1008112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560</a:t>
            </a:r>
            <a:endParaRPr lang="cs-CZ" sz="2400" dirty="0"/>
          </a:p>
        </p:txBody>
      </p:sp>
      <p:sp>
        <p:nvSpPr>
          <p:cNvPr id="10" name="Ovál 9"/>
          <p:cNvSpPr/>
          <p:nvPr/>
        </p:nvSpPr>
        <p:spPr>
          <a:xfrm>
            <a:off x="2699792" y="3429000"/>
            <a:ext cx="864096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72</a:t>
            </a:r>
            <a:endParaRPr lang="cs-CZ" sz="2400" dirty="0"/>
          </a:p>
        </p:txBody>
      </p:sp>
      <p:sp>
        <p:nvSpPr>
          <p:cNvPr id="13" name="Ovál 12"/>
          <p:cNvSpPr/>
          <p:nvPr/>
        </p:nvSpPr>
        <p:spPr>
          <a:xfrm>
            <a:off x="3563888" y="4221088"/>
            <a:ext cx="1008112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450</a:t>
            </a:r>
            <a:endParaRPr lang="cs-CZ" sz="2400" dirty="0"/>
          </a:p>
        </p:txBody>
      </p:sp>
      <p:sp>
        <p:nvSpPr>
          <p:cNvPr id="15" name="Ovál 14"/>
          <p:cNvSpPr/>
          <p:nvPr/>
        </p:nvSpPr>
        <p:spPr>
          <a:xfrm>
            <a:off x="3563888" y="5013176"/>
            <a:ext cx="1008112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420</a:t>
            </a:r>
            <a:endParaRPr lang="cs-CZ" sz="2400" dirty="0"/>
          </a:p>
        </p:txBody>
      </p:sp>
      <p:sp>
        <p:nvSpPr>
          <p:cNvPr id="17" name="Ovál 16"/>
          <p:cNvSpPr/>
          <p:nvPr/>
        </p:nvSpPr>
        <p:spPr>
          <a:xfrm>
            <a:off x="3563888" y="5805264"/>
            <a:ext cx="1008112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400</a:t>
            </a:r>
            <a:endParaRPr lang="cs-CZ" sz="2400" dirty="0"/>
          </a:p>
        </p:txBody>
      </p:sp>
      <p:sp>
        <p:nvSpPr>
          <p:cNvPr id="19" name="Ovál 18"/>
          <p:cNvSpPr/>
          <p:nvPr/>
        </p:nvSpPr>
        <p:spPr>
          <a:xfrm>
            <a:off x="7811105" y="1628800"/>
            <a:ext cx="1016895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810</a:t>
            </a:r>
            <a:endParaRPr lang="cs-CZ" sz="2400" dirty="0"/>
          </a:p>
        </p:txBody>
      </p:sp>
      <p:sp>
        <p:nvSpPr>
          <p:cNvPr id="20" name="Ovál 19"/>
          <p:cNvSpPr/>
          <p:nvPr/>
        </p:nvSpPr>
        <p:spPr>
          <a:xfrm>
            <a:off x="7020272" y="2420888"/>
            <a:ext cx="792088" cy="64807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30</a:t>
            </a:r>
            <a:endParaRPr lang="cs-CZ" sz="2400" dirty="0"/>
          </a:p>
        </p:txBody>
      </p:sp>
      <p:sp>
        <p:nvSpPr>
          <p:cNvPr id="22" name="Obdélník 21"/>
          <p:cNvSpPr/>
          <p:nvPr/>
        </p:nvSpPr>
        <p:spPr>
          <a:xfrm>
            <a:off x="467544" y="1772816"/>
            <a:ext cx="22322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 X 60 =</a:t>
            </a:r>
            <a:endParaRPr lang="cs-CZ" sz="2400" dirty="0"/>
          </a:p>
        </p:txBody>
      </p:sp>
      <p:sp>
        <p:nvSpPr>
          <p:cNvPr id="23" name="Obdélník 22"/>
          <p:cNvSpPr/>
          <p:nvPr/>
        </p:nvSpPr>
        <p:spPr>
          <a:xfrm>
            <a:off x="467544" y="2600727"/>
            <a:ext cx="22322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70 X 8 =</a:t>
            </a:r>
            <a:endParaRPr lang="cs-CZ" sz="2400" dirty="0"/>
          </a:p>
        </p:txBody>
      </p:sp>
      <p:sp>
        <p:nvSpPr>
          <p:cNvPr id="24" name="Obdélník 23"/>
          <p:cNvSpPr/>
          <p:nvPr/>
        </p:nvSpPr>
        <p:spPr>
          <a:xfrm>
            <a:off x="467544" y="3429000"/>
            <a:ext cx="22322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8 X 9 =</a:t>
            </a:r>
            <a:endParaRPr lang="cs-CZ" sz="2400" dirty="0"/>
          </a:p>
        </p:txBody>
      </p:sp>
      <p:sp>
        <p:nvSpPr>
          <p:cNvPr id="25" name="Obdélník 24"/>
          <p:cNvSpPr/>
          <p:nvPr/>
        </p:nvSpPr>
        <p:spPr>
          <a:xfrm>
            <a:off x="467544" y="4243953"/>
            <a:ext cx="22322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5 X 90 =</a:t>
            </a:r>
            <a:endParaRPr lang="cs-CZ" sz="2400" dirty="0"/>
          </a:p>
        </p:txBody>
      </p:sp>
      <p:sp>
        <p:nvSpPr>
          <p:cNvPr id="26" name="Obdélník 25"/>
          <p:cNvSpPr/>
          <p:nvPr/>
        </p:nvSpPr>
        <p:spPr>
          <a:xfrm>
            <a:off x="467544" y="5056668"/>
            <a:ext cx="22322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60 X 7=</a:t>
            </a:r>
            <a:endParaRPr lang="cs-CZ" sz="2400" dirty="0"/>
          </a:p>
        </p:txBody>
      </p:sp>
      <p:sp>
        <p:nvSpPr>
          <p:cNvPr id="27" name="Obdélník 26"/>
          <p:cNvSpPr/>
          <p:nvPr/>
        </p:nvSpPr>
        <p:spPr>
          <a:xfrm>
            <a:off x="467544" y="5815682"/>
            <a:ext cx="22322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80 X 5 =</a:t>
            </a:r>
            <a:endParaRPr lang="cs-CZ" sz="2400" dirty="0"/>
          </a:p>
        </p:txBody>
      </p:sp>
      <p:sp>
        <p:nvSpPr>
          <p:cNvPr id="28" name="Obdélník 27"/>
          <p:cNvSpPr/>
          <p:nvPr/>
        </p:nvSpPr>
        <p:spPr>
          <a:xfrm>
            <a:off x="4716016" y="1729448"/>
            <a:ext cx="22322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90 X 9 =</a:t>
            </a:r>
            <a:endParaRPr lang="cs-CZ" sz="2400" dirty="0"/>
          </a:p>
        </p:txBody>
      </p:sp>
      <p:sp>
        <p:nvSpPr>
          <p:cNvPr id="29" name="Obdélník 28"/>
          <p:cNvSpPr/>
          <p:nvPr/>
        </p:nvSpPr>
        <p:spPr>
          <a:xfrm>
            <a:off x="4718698" y="2564904"/>
            <a:ext cx="22322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10 X 3 =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3068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398"/>
            <a:ext cx="8305800" cy="135676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VYPOČÍTEJ A OBJEVÍ SE TI OBRÁZEK - řešení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Ovál 6"/>
          <p:cNvSpPr/>
          <p:nvPr/>
        </p:nvSpPr>
        <p:spPr>
          <a:xfrm>
            <a:off x="3563888" y="1772816"/>
            <a:ext cx="100811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</a:t>
            </a:r>
            <a:endParaRPr lang="cs-CZ" sz="2400" dirty="0"/>
          </a:p>
        </p:txBody>
      </p:sp>
      <p:sp>
        <p:nvSpPr>
          <p:cNvPr id="9" name="Ovál 8"/>
          <p:cNvSpPr/>
          <p:nvPr/>
        </p:nvSpPr>
        <p:spPr>
          <a:xfrm>
            <a:off x="3563888" y="2564904"/>
            <a:ext cx="100811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100</a:t>
            </a:r>
            <a:endParaRPr lang="cs-CZ" sz="2400" dirty="0"/>
          </a:p>
        </p:txBody>
      </p:sp>
      <p:sp>
        <p:nvSpPr>
          <p:cNvPr id="10" name="Ovál 9"/>
          <p:cNvSpPr/>
          <p:nvPr/>
        </p:nvSpPr>
        <p:spPr>
          <a:xfrm>
            <a:off x="2699792" y="3429000"/>
            <a:ext cx="86409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</a:t>
            </a:r>
            <a:endParaRPr lang="cs-CZ" sz="2400" dirty="0"/>
          </a:p>
        </p:txBody>
      </p:sp>
      <p:sp>
        <p:nvSpPr>
          <p:cNvPr id="13" name="Ovál 12"/>
          <p:cNvSpPr/>
          <p:nvPr/>
        </p:nvSpPr>
        <p:spPr>
          <a:xfrm>
            <a:off x="3563888" y="4221088"/>
            <a:ext cx="100811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60</a:t>
            </a:r>
            <a:endParaRPr lang="cs-CZ" sz="2400" dirty="0"/>
          </a:p>
        </p:txBody>
      </p:sp>
      <p:sp>
        <p:nvSpPr>
          <p:cNvPr id="15" name="Ovál 14"/>
          <p:cNvSpPr/>
          <p:nvPr/>
        </p:nvSpPr>
        <p:spPr>
          <a:xfrm>
            <a:off x="3563888" y="5013176"/>
            <a:ext cx="1008112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60</a:t>
            </a:r>
            <a:endParaRPr lang="cs-CZ" sz="2400" dirty="0"/>
          </a:p>
        </p:txBody>
      </p:sp>
      <p:sp>
        <p:nvSpPr>
          <p:cNvPr id="16" name="Ovál 15"/>
          <p:cNvSpPr/>
          <p:nvPr/>
        </p:nvSpPr>
        <p:spPr>
          <a:xfrm>
            <a:off x="2699792" y="5805264"/>
            <a:ext cx="86409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9</a:t>
            </a:r>
            <a:endParaRPr lang="cs-CZ" sz="2400" dirty="0"/>
          </a:p>
        </p:txBody>
      </p:sp>
      <p:sp>
        <p:nvSpPr>
          <p:cNvPr id="19" name="Ovál 18"/>
          <p:cNvSpPr/>
          <p:nvPr/>
        </p:nvSpPr>
        <p:spPr>
          <a:xfrm>
            <a:off x="7811105" y="1628800"/>
            <a:ext cx="1016895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70</a:t>
            </a:r>
            <a:endParaRPr lang="cs-CZ" sz="2400" dirty="0"/>
          </a:p>
        </p:txBody>
      </p:sp>
      <p:sp>
        <p:nvSpPr>
          <p:cNvPr id="20" name="Ovál 19"/>
          <p:cNvSpPr/>
          <p:nvPr/>
        </p:nvSpPr>
        <p:spPr>
          <a:xfrm>
            <a:off x="7020272" y="2420888"/>
            <a:ext cx="792088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9</a:t>
            </a:r>
            <a:endParaRPr lang="cs-CZ" sz="2400" dirty="0"/>
          </a:p>
        </p:txBody>
      </p:sp>
      <p:sp>
        <p:nvSpPr>
          <p:cNvPr id="22" name="Obdélník 21"/>
          <p:cNvSpPr/>
          <p:nvPr/>
        </p:nvSpPr>
        <p:spPr>
          <a:xfrm>
            <a:off x="467544" y="1772816"/>
            <a:ext cx="2232248" cy="64807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240 : 60 =</a:t>
            </a:r>
            <a:endParaRPr lang="cs-CZ" sz="2400" dirty="0"/>
          </a:p>
        </p:txBody>
      </p:sp>
      <p:sp>
        <p:nvSpPr>
          <p:cNvPr id="23" name="Obdélník 22"/>
          <p:cNvSpPr/>
          <p:nvPr/>
        </p:nvSpPr>
        <p:spPr>
          <a:xfrm>
            <a:off x="467544" y="2600727"/>
            <a:ext cx="2232248" cy="64807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600 : 6 =</a:t>
            </a:r>
            <a:endParaRPr lang="cs-CZ" sz="2400" dirty="0"/>
          </a:p>
        </p:txBody>
      </p:sp>
      <p:sp>
        <p:nvSpPr>
          <p:cNvPr id="24" name="Obdélník 23"/>
          <p:cNvSpPr/>
          <p:nvPr/>
        </p:nvSpPr>
        <p:spPr>
          <a:xfrm>
            <a:off x="467544" y="3429000"/>
            <a:ext cx="2232248" cy="64807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540 : 90 =</a:t>
            </a:r>
            <a:endParaRPr lang="cs-CZ" sz="2400" dirty="0"/>
          </a:p>
        </p:txBody>
      </p:sp>
      <p:sp>
        <p:nvSpPr>
          <p:cNvPr id="25" name="Obdélník 24"/>
          <p:cNvSpPr/>
          <p:nvPr/>
        </p:nvSpPr>
        <p:spPr>
          <a:xfrm>
            <a:off x="467544" y="4243953"/>
            <a:ext cx="2232248" cy="64807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360 : 6 =</a:t>
            </a:r>
            <a:endParaRPr lang="cs-CZ" sz="2400" dirty="0"/>
          </a:p>
        </p:txBody>
      </p:sp>
      <p:sp>
        <p:nvSpPr>
          <p:cNvPr id="26" name="Obdélník 25"/>
          <p:cNvSpPr/>
          <p:nvPr/>
        </p:nvSpPr>
        <p:spPr>
          <a:xfrm>
            <a:off x="467544" y="5056668"/>
            <a:ext cx="2232248" cy="64807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420 : 7 =</a:t>
            </a:r>
            <a:endParaRPr lang="cs-CZ" sz="2400" dirty="0"/>
          </a:p>
        </p:txBody>
      </p:sp>
      <p:sp>
        <p:nvSpPr>
          <p:cNvPr id="27" name="Obdélník 26"/>
          <p:cNvSpPr/>
          <p:nvPr/>
        </p:nvSpPr>
        <p:spPr>
          <a:xfrm>
            <a:off x="467544" y="5815682"/>
            <a:ext cx="2232248" cy="64807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630 : 70 =</a:t>
            </a:r>
            <a:endParaRPr lang="cs-CZ" sz="2400" dirty="0"/>
          </a:p>
        </p:txBody>
      </p:sp>
      <p:sp>
        <p:nvSpPr>
          <p:cNvPr id="28" name="Obdélník 27"/>
          <p:cNvSpPr/>
          <p:nvPr/>
        </p:nvSpPr>
        <p:spPr>
          <a:xfrm>
            <a:off x="4716016" y="1729448"/>
            <a:ext cx="2232248" cy="64807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560 : 8 =</a:t>
            </a:r>
            <a:endParaRPr lang="cs-CZ" sz="2400" dirty="0"/>
          </a:p>
        </p:txBody>
      </p:sp>
      <p:sp>
        <p:nvSpPr>
          <p:cNvPr id="29" name="Obdélník 28"/>
          <p:cNvSpPr/>
          <p:nvPr/>
        </p:nvSpPr>
        <p:spPr>
          <a:xfrm>
            <a:off x="4718698" y="2564904"/>
            <a:ext cx="2232248" cy="64807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810 : 90 =</a:t>
            </a:r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590169"/>
            <a:ext cx="4177840" cy="25133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45898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000" smtClean="0"/>
              <a:t>Ilustrace </a:t>
            </a:r>
            <a:r>
              <a:rPr lang="cs-CZ" sz="2000" smtClean="0">
                <a:hlinkClick r:id="rId2"/>
              </a:rPr>
              <a:t>www.office.microsoft</a:t>
            </a:r>
            <a:r>
              <a:rPr lang="en-US" sz="2000" smtClean="0">
                <a:hlinkClick r:id="rId2"/>
              </a:rPr>
              <a:t>-</a:t>
            </a:r>
            <a:r>
              <a:rPr lang="en-US" sz="2000" dirty="0" err="1" smtClean="0">
                <a:hlinkClick r:id="rId2"/>
              </a:rPr>
              <a:t>klipart</a:t>
            </a:r>
            <a:r>
              <a:rPr lang="en-US" sz="2000" dirty="0" smtClean="0">
                <a:hlinkClick r:id="rId2"/>
              </a:rPr>
              <a:t>.</a:t>
            </a:r>
            <a:r>
              <a:rPr lang="cs-CZ" sz="2000" dirty="0" err="1" smtClean="0">
                <a:hlinkClick r:id="rId2"/>
              </a:rPr>
              <a:t>com</a:t>
            </a:r>
            <a:endParaRPr lang="cs-CZ" sz="2000" dirty="0" smtClean="0">
              <a:hlinkClick r:id="rId2"/>
            </a:endParaRPr>
          </a:p>
          <a:p>
            <a:r>
              <a:rPr lang="cs-CZ" sz="2000" dirty="0" smtClean="0"/>
              <a:t>Obrázky jsou použité ze zakoupeného CD PRVOUKA, rok.v.2011, </a:t>
            </a:r>
            <a:r>
              <a:rPr lang="cs-CZ" sz="2000" dirty="0" err="1" smtClean="0"/>
              <a:t>Mediadida</a:t>
            </a:r>
            <a:r>
              <a:rPr lang="cs-CZ" sz="2000" dirty="0" smtClean="0"/>
              <a:t> s.r.o. - společností je udělen písemný souhlas s využitím do projektu OPVK</a:t>
            </a:r>
          </a:p>
          <a:p>
            <a:pPr eaLnBrk="1" hangingPunct="1"/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60304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326</TotalTime>
  <Words>787</Words>
  <Application>Microsoft Office PowerPoint</Application>
  <PresentationFormat>Předvádění na obrazovce (4:3)</PresentationFormat>
  <Paragraphs>234</Paragraphs>
  <Slides>13</Slides>
  <Notes>1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Tok</vt:lpstr>
      <vt:lpstr>Prezentace aplikace PowerPoint</vt:lpstr>
      <vt:lpstr>Anotace:</vt:lpstr>
      <vt:lpstr>NÁSOBENÍ A DĚLENÍ ČÍSLEM 60, 70, 80, 90</vt:lpstr>
      <vt:lpstr>OPAKOVÁNÍ NÁSOBENÍ ČÍSLEM 20, 30, 40, 50 – POČÍTEJ DO SEŠITU.</vt:lpstr>
      <vt:lpstr>OPAKOVÁNÍ DĚLENÍ ČÍSLEM 20, 30, 40, 50 – POČÍTEJ DO SEŠITU.</vt:lpstr>
      <vt:lpstr>NÁSOBENÍ  ČÍSLEM 60, 70, 80, 90</vt:lpstr>
      <vt:lpstr>VYPOČÍTEJ A OBJEVÍ SE TI OBRÁZEK</vt:lpstr>
      <vt:lpstr>DĚLENÍ ČÍSLEM 60, 70, 80, 90</vt:lpstr>
      <vt:lpstr>VYPOČÍTEJ A OBJEVÍ SE TI OBRÁZEK</vt:lpstr>
      <vt:lpstr>SMŮLA, ZKUS TO ZNOVU.</vt:lpstr>
      <vt:lpstr>VYPOČÍTEJ A OBJEVÍ SE TI OBRÁZEK - řešení</vt:lpstr>
      <vt:lpstr>VYPOČÍTEJ A OBJEVÍ SE TI OBRÁZEK - řešení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lazza</cp:lastModifiedBy>
  <cp:revision>17</cp:revision>
  <dcterms:created xsi:type="dcterms:W3CDTF">2013-04-19T13:32:05Z</dcterms:created>
  <dcterms:modified xsi:type="dcterms:W3CDTF">2013-07-31T16:04:58Z</dcterms:modified>
</cp:coreProperties>
</file>