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20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1213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6976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253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471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9869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0767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872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7189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0025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821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76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D2409B-C09B-44E3-A6EA-7D1C689518E3}" type="datetimeFigureOut">
              <a:rPr lang="cs-CZ" smtClean="0"/>
              <a:t>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D7063-8952-4FD4-8EDA-BC1CC3DC3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069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gif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8.wmf"/><Relationship Id="rId4" Type="http://schemas.openxmlformats.org/officeDocument/2006/relationships/image" Target="../media/image17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22.png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-obrazek.com/" TargetMode="External"/><Relationship Id="rId2" Type="http://schemas.openxmlformats.org/officeDocument/2006/relationships/hyperlink" Target="http://www.office.microsoft-klipar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7976172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Renata Kučerová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VY_32_INOVACE_2B_12_Slovní </a:t>
                      </a: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úlohy – násobení a dělení do 1000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19.4.2013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420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84784"/>
            <a:ext cx="8686800" cy="4898554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určený pro žáky </a:t>
            </a:r>
            <a:r>
              <a:rPr lang="cs-CZ" dirty="0"/>
              <a:t>3</a:t>
            </a:r>
            <a:r>
              <a:rPr lang="cs-CZ" dirty="0" smtClean="0"/>
              <a:t>. ročníku, předmět matematika – násobení do 1000.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Jedná se o prezentaci na interaktivní tabuli.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Prezentace je určena pro opakování učiva.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Na snímku 4  - 8 je opakování probrané látky pomocí</a:t>
            </a:r>
            <a:r>
              <a:rPr lang="cs-CZ" dirty="0" smtClean="0">
                <a:latin typeface="Arial" charset="0"/>
              </a:rPr>
              <a:t> </a:t>
            </a:r>
            <a:r>
              <a:rPr lang="cs-CZ" dirty="0" smtClean="0"/>
              <a:t>slovních úloh. První slovní úlohu řešíme společně, následující samostatně do sešitu, vždy následuje kontrola na ťuknutí. Na snímku 7 a </a:t>
            </a:r>
            <a:r>
              <a:rPr lang="cs-CZ" smtClean="0"/>
              <a:t>8 je za </a:t>
            </a:r>
            <a:r>
              <a:rPr lang="cs-CZ" dirty="0" smtClean="0"/>
              <a:t>odměnu pohybující se obrázek.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Pomůcky: interaktivní tabule, interaktivní pero.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r>
              <a:rPr lang="cs-CZ" dirty="0" smtClean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171727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105400"/>
            <a:ext cx="6400800" cy="1752600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US" dirty="0" smtClean="0"/>
              <a:t>SLOVN</a:t>
            </a:r>
            <a:r>
              <a:rPr lang="cs-CZ" dirty="0" smtClean="0"/>
              <a:t>Í ÚLOHY </a:t>
            </a:r>
          </a:p>
          <a:p>
            <a:r>
              <a:rPr lang="cs-CZ" dirty="0" smtClean="0"/>
              <a:t>NÁSOBENÍ A DĚLENÍ </a:t>
            </a:r>
          </a:p>
          <a:p>
            <a:r>
              <a:rPr lang="cs-CZ" dirty="0" smtClean="0"/>
              <a:t>ČÍSLEM 20 - 90</a:t>
            </a:r>
            <a:endParaRPr lang="cs-CZ" dirty="0"/>
          </a:p>
        </p:txBody>
      </p:sp>
      <p:pic>
        <p:nvPicPr>
          <p:cNvPr id="6146" name="Picture 2" descr="C:\Documents and Settings\xp\Local Settings\Temporary Internet Files\Content.IE5\C83IBZXI\MP9003995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13715" y="1556792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xp\Local Settings\Temporary Internet Files\Content.IE5\36UN8RPE\MM900284113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5483214"/>
            <a:ext cx="1049270" cy="10881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8028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404664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BABIČKA ZASADILA DO ZÁHONU JAHODY. V KAŽDÉM ŘÁDKU BYLO 30 SAZENIC. KOLIK POTŘEBOVALA SAZENIC NA CELÝ ZÁHON, KDYŽ VYSÁZELA 6 ŘÁDKŮ?</a:t>
            </a:r>
            <a:endParaRPr lang="cs-CZ" sz="2800" dirty="0"/>
          </a:p>
        </p:txBody>
      </p:sp>
      <p:pic>
        <p:nvPicPr>
          <p:cNvPr id="1026" name="Picture 2" descr="C:\Documents and Settings\xp\Local Settings\Temporary Internet Files\Content.IE5\36UN8RPE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1214" y="1150573"/>
            <a:ext cx="1001266" cy="1001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xp\Local Settings\Temporary Internet Files\Content.IE5\36UN8RPE\MC900436899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32408">
            <a:off x="-67626" y="5338282"/>
            <a:ext cx="1343336" cy="1343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9352" y="2151839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ŘEŠENÍ: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2780928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JEDNOM ŘÁDKU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89605" y="2780927"/>
            <a:ext cx="12704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SAZENIC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4675" y="3465004"/>
            <a:ext cx="24071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ŘÁDKŮ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2954" y="4149080"/>
            <a:ext cx="268487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POTŘEBOVALA JAHOD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2987824" y="2613504"/>
            <a:ext cx="626368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30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2987824" y="3382652"/>
            <a:ext cx="626368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2987824" y="4149080"/>
            <a:ext cx="626368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30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3911634" y="4149080"/>
            <a:ext cx="626368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076056" y="4134139"/>
            <a:ext cx="1008112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/>
              <a:t>180</a:t>
            </a:r>
            <a:endParaRPr lang="cs-CZ" sz="2800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89605" y="4237535"/>
            <a:ext cx="297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08004" y="4149080"/>
            <a:ext cx="4680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=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381578" y="489969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ODPOVĚĎ:</a:t>
            </a:r>
            <a:endParaRPr lang="cs-CZ" sz="2400" b="1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27584" y="5130523"/>
            <a:ext cx="55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BABIČKA POTŘEBOVALA 180 SAZENIC.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084168" y="2613504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ZK.:</a:t>
            </a:r>
            <a:endParaRPr lang="cs-CZ" sz="24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228184" y="3242593"/>
            <a:ext cx="16630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180 : 6 =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715040" y="3242593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30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83468" y="5733256"/>
            <a:ext cx="7409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KOLIK BY JICH POTŘEBOVALA, KDYBY BYLO 8 ŘÁDKŮ?</a:t>
            </a:r>
            <a:endParaRPr lang="cs-CZ" sz="2400" b="1" dirty="0"/>
          </a:p>
        </p:txBody>
      </p:sp>
      <p:sp>
        <p:nvSpPr>
          <p:cNvPr id="27" name="Zaoblený obdélník 26"/>
          <p:cNvSpPr/>
          <p:nvPr/>
        </p:nvSpPr>
        <p:spPr>
          <a:xfrm>
            <a:off x="1619672" y="6200289"/>
            <a:ext cx="626368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30</a:t>
            </a:r>
            <a:endParaRPr lang="cs-CZ" sz="2800" dirty="0"/>
          </a:p>
        </p:txBody>
      </p:sp>
      <p:sp>
        <p:nvSpPr>
          <p:cNvPr id="28" name="Zaoblený obdélník 27"/>
          <p:cNvSpPr/>
          <p:nvPr/>
        </p:nvSpPr>
        <p:spPr>
          <a:xfrm>
            <a:off x="2527584" y="6200289"/>
            <a:ext cx="626368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3543942" y="6200289"/>
            <a:ext cx="884041" cy="626368"/>
          </a:xfrm>
          <a:prstGeom prst="round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/>
              <a:t>240</a:t>
            </a:r>
            <a:endParaRPr lang="cs-CZ" sz="2800" u="sng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210652" y="6251863"/>
            <a:ext cx="2974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121553" y="6200289"/>
            <a:ext cx="4680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=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4690532" y="6251863"/>
            <a:ext cx="43544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POTŘEBOVALA BY 240 SAZENIC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4414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1" grpId="0" animBg="1"/>
      <p:bldP spid="13" grpId="0" animBg="1"/>
      <p:bldP spid="14" grpId="0" animBg="1"/>
      <p:bldP spid="15" grpId="0" animBg="1"/>
      <p:bldP spid="16" grpId="0" animBg="1"/>
      <p:bldP spid="12" grpId="0"/>
      <p:bldP spid="17" grpId="0"/>
      <p:bldP spid="21" grpId="0"/>
      <p:bldP spid="22" grpId="0"/>
      <p:bldP spid="24" grpId="0"/>
      <p:bldP spid="27" grpId="0" animBg="1"/>
      <p:bldP spid="28" grpId="0" animBg="1"/>
      <p:bldP spid="29" grpId="0" animBg="1"/>
      <p:bldP spid="30" grpId="0"/>
      <p:bldP spid="31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86967" y="419569"/>
            <a:ext cx="6925394" cy="1143000"/>
          </a:xfrm>
        </p:spPr>
        <p:txBody>
          <a:bodyPr>
            <a:noAutofit/>
          </a:bodyPr>
          <a:lstStyle/>
          <a:p>
            <a:r>
              <a:rPr lang="cs-CZ" sz="2800" dirty="0" smtClean="0"/>
              <a:t>ANEŽKA MĚLA 240  KORÁLKŮ. OD KAŽDÉ BARVY MĚLA STEJNĚ. KOLIK MĚLA OD KAŽDÉ BARVY, KDYŽ MĚLA BÍLÉ, RŮŽOVÉ, ŽLUTÉ A FIALOVÉ KORÁLKY?</a:t>
            </a:r>
            <a:endParaRPr lang="cs-CZ" sz="2800" dirty="0"/>
          </a:p>
        </p:txBody>
      </p:sp>
      <p:pic>
        <p:nvPicPr>
          <p:cNvPr id="2050" name="Picture 2" descr="C:\Documents and Settings\xp\Local Settings\Temporary Internet Files\Content.IE5\C83IBZXI\MC90024624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64704"/>
            <a:ext cx="886968" cy="764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xp\Local Settings\Temporary Internet Files\Content.IE5\SG82Q74L\MC9002905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1406" y="0"/>
            <a:ext cx="1300681" cy="1960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xp\Local Settings\Temporary Internet Files\Content.IE5\TOBQEXO8\MC9002905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5916914">
            <a:off x="108875" y="5351016"/>
            <a:ext cx="1324782" cy="1564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39352" y="196007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ŘEŠENÍ: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636912"/>
            <a:ext cx="2563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KORÁLKŮ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332989"/>
            <a:ext cx="4104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 KAŽDÉ BARVY STEJNĚ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4029066"/>
            <a:ext cx="35213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MĚLA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94521" y="3972719"/>
            <a:ext cx="18019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BARVY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4725144"/>
            <a:ext cx="2992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OD KAŽDÉ BARVY</a:t>
            </a:r>
            <a:endParaRPr lang="cs-CZ" sz="24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735974" y="2472209"/>
            <a:ext cx="988154" cy="62636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240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735974" y="3794654"/>
            <a:ext cx="626368" cy="62636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3247200" y="4725144"/>
            <a:ext cx="957724" cy="62636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240</a:t>
            </a:r>
            <a:endParaRPr lang="cs-CZ" sz="28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4735974" y="4725144"/>
            <a:ext cx="626368" cy="62636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4</a:t>
            </a:r>
          </a:p>
        </p:txBody>
      </p:sp>
      <p:sp>
        <p:nvSpPr>
          <p:cNvPr id="18" name="Zaoblený obdélník 17"/>
          <p:cNvSpPr/>
          <p:nvPr/>
        </p:nvSpPr>
        <p:spPr>
          <a:xfrm>
            <a:off x="5982315" y="4711704"/>
            <a:ext cx="626368" cy="626368"/>
          </a:xfrm>
          <a:prstGeom prst="round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/>
              <a:t>60</a:t>
            </a:r>
            <a:endParaRPr lang="cs-CZ" sz="2800" u="sng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82487" y="4689024"/>
            <a:ext cx="5310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/>
              <a:t>: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471982" y="4705181"/>
            <a:ext cx="5877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=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483468" y="5530148"/>
            <a:ext cx="1555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ODPOVĚĎ:</a:t>
            </a:r>
            <a:endParaRPr lang="cs-CZ" sz="2400" b="1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84146" y="6116068"/>
            <a:ext cx="6408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ANEŽKA MĚLA OD KAŽDÉ BARVY 60 KORÁLKŮ.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516216" y="2190907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ZK.: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2867744"/>
            <a:ext cx="13628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60 X 4 =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879062" y="2871324"/>
            <a:ext cx="6639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240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6388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4" grpId="0"/>
      <p:bldP spid="7" grpId="0"/>
      <p:bldP spid="8" grpId="0"/>
      <p:bldP spid="9" grpId="0"/>
      <p:bldP spid="13" grpId="0" animBg="1"/>
      <p:bldP spid="15" grpId="0" animBg="1"/>
      <p:bldP spid="16" grpId="0" animBg="1"/>
      <p:bldP spid="17" grpId="0" animBg="1"/>
      <p:bldP spid="18" grpId="0" animBg="1"/>
      <p:bldP spid="10" grpId="0"/>
      <p:bldP spid="11" grpId="0"/>
      <p:bldP spid="21" grpId="0"/>
      <p:bldP spid="12" grpId="0"/>
      <p:bldP spid="19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74638"/>
            <a:ext cx="7139136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KAŽDÝ DEN NAVŠTÍVÍ EIFFELOVU VĚŽ 90 NÁVŠTĚVNÍKŮ.</a:t>
            </a:r>
            <a:br>
              <a:rPr lang="cs-CZ" sz="2400" dirty="0" smtClean="0"/>
            </a:br>
            <a:r>
              <a:rPr lang="cs-CZ" sz="2400" dirty="0" smtClean="0"/>
              <a:t>KOLIK TURISTŮ JI NAVŠTÍVÍ ZA TÝDEN?</a:t>
            </a:r>
            <a:endParaRPr lang="cs-CZ" sz="2400" dirty="0"/>
          </a:p>
        </p:txBody>
      </p:sp>
      <p:pic>
        <p:nvPicPr>
          <p:cNvPr id="3074" name="Picture 2" descr="C:\Documents and Settings\xp\Local Settings\Temporary Internet Files\Content.IE5\TOBQEXO8\MP90040488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5321979"/>
            <a:ext cx="2121901" cy="1515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Documents and Settings\xp\Local Settings\Temporary Internet Files\Content.IE5\TOBQEXO8\MP90040527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71" y="347464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xp\Local Settings\Temporary Internet Files\Content.IE5\SG82Q74L\MP9004052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764" y="5589240"/>
            <a:ext cx="1040160" cy="10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39352" y="196007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ŘEŠENÍ:</a:t>
            </a:r>
            <a:endParaRPr lang="cs-CZ" sz="2400" b="1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2636912"/>
            <a:ext cx="2563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JEDEN DEN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059832" y="2484194"/>
            <a:ext cx="626368" cy="62636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90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46388" y="2648897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NÁVŠTĚVNÍKŮ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0844" y="3356992"/>
            <a:ext cx="2563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TÝDEN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3059832" y="3274640"/>
            <a:ext cx="626368" cy="62636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90</a:t>
            </a:r>
            <a:endParaRPr lang="cs-CZ" sz="28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3995936" y="3274640"/>
            <a:ext cx="626368" cy="62636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</a:t>
            </a:r>
            <a:endParaRPr lang="cs-CZ" sz="28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5154500" y="3274640"/>
            <a:ext cx="1008112" cy="62636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/>
              <a:t>630</a:t>
            </a:r>
            <a:endParaRPr lang="cs-CZ" sz="2800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86200" y="3416062"/>
            <a:ext cx="309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3336524"/>
            <a:ext cx="532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1444824"/>
            <a:ext cx="7920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ZK.: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08204" y="2190907"/>
            <a:ext cx="16010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630 : 90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961982" y="2190907"/>
            <a:ext cx="8112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7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7484" y="4221088"/>
            <a:ext cx="17962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ODPOVĚĎ:</a:t>
            </a:r>
            <a:endParaRPr lang="cs-CZ" sz="2400" b="1" u="sng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411760" y="4221088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 TÝDEN JI NAVŠTÍVÍ 630 NÁVŠTĚVNÍKŮ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013176"/>
            <a:ext cx="58326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KOLIK TURISTŮ JI NAVŠTÍVÍ ZA 4 DNY?</a:t>
            </a:r>
            <a:endParaRPr lang="cs-CZ" sz="24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1731132" y="5796136"/>
            <a:ext cx="626368" cy="62636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90</a:t>
            </a:r>
            <a:endParaRPr lang="cs-CZ" sz="28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2667236" y="5796136"/>
            <a:ext cx="626368" cy="62636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/>
              <a:t>4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357500" y="5937558"/>
            <a:ext cx="309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X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87316" y="5858020"/>
            <a:ext cx="5321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=</a:t>
            </a:r>
            <a:endParaRPr lang="cs-CZ" sz="3200" dirty="0"/>
          </a:p>
        </p:txBody>
      </p:sp>
      <p:sp>
        <p:nvSpPr>
          <p:cNvPr id="29" name="Zaoblený obdélník 28"/>
          <p:cNvSpPr/>
          <p:nvPr/>
        </p:nvSpPr>
        <p:spPr>
          <a:xfrm>
            <a:off x="3887924" y="5791504"/>
            <a:ext cx="1008112" cy="626368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/>
              <a:t>360</a:t>
            </a:r>
            <a:endParaRPr lang="cs-CZ" sz="2800" u="sng" dirty="0"/>
          </a:p>
        </p:txBody>
      </p:sp>
    </p:spTree>
    <p:extLst>
      <p:ext uri="{BB962C8B-B14F-4D97-AF65-F5344CB8AC3E}">
        <p14:creationId xmlns:p14="http://schemas.microsoft.com/office/powerpoint/2010/main" val="13053473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 animBg="1"/>
      <p:bldP spid="3" grpId="0"/>
      <p:bldP spid="12" grpId="0"/>
      <p:bldP spid="14" grpId="0" animBg="1"/>
      <p:bldP spid="15" grpId="0" animBg="1"/>
      <p:bldP spid="16" grpId="0" animBg="1"/>
      <p:bldP spid="4" grpId="0"/>
      <p:bldP spid="5" grpId="0"/>
      <p:bldP spid="6" grpId="0"/>
      <p:bldP spid="7" grpId="0"/>
      <p:bldP spid="11" grpId="0"/>
      <p:bldP spid="22" grpId="0"/>
      <p:bldP spid="17" grpId="0"/>
      <p:bldP spid="18" grpId="0"/>
      <p:bldP spid="25" grpId="0" animBg="1"/>
      <p:bldP spid="26" grpId="0" animBg="1"/>
      <p:bldP spid="27" grpId="0"/>
      <p:bldP spid="28" grpId="0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61949" y="0"/>
            <a:ext cx="5646913" cy="1969909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 FARMĚ CHOVAJÍ 720 OVCÍ. V KAŽDÉ OHRADĚ JE 80 OVCÍ. KOLIK MAJÍ NA FARMĚ OHRAD, KDYŽ VŠECHNY JSOU PLNÉ?</a:t>
            </a:r>
            <a:endParaRPr lang="cs-CZ" sz="2800" dirty="0"/>
          </a:p>
        </p:txBody>
      </p:sp>
      <p:pic>
        <p:nvPicPr>
          <p:cNvPr id="4104" name="Picture 8" descr="C:\Documents and Settings\xp\Local Settings\Temporary Internet Files\Content.IE5\36UN8RPE\MC9002908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187921" cy="2458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C:\Documents and Settings\xp\Local Settings\Temporary Internet Files\Content.IE5\SG82Q74L\MC9003302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44502">
            <a:off x="6892142" y="5278826"/>
            <a:ext cx="1791077" cy="160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Documents and Settings\xp\Local Settings\Temporary Internet Files\Content.IE5\TOBQEXO8\MC90019834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6665" y="236170"/>
            <a:ext cx="1157335" cy="118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279201" y="264889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ŘEŠENÍ:</a:t>
            </a:r>
            <a:endParaRPr lang="cs-CZ" sz="2400" b="1" u="sng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9733" y="3325733"/>
            <a:ext cx="2563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OVCÍ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2899680" y="3173015"/>
            <a:ext cx="808223" cy="6263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720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9733" y="4077072"/>
            <a:ext cx="2563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OHRADĚ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09733" y="4854349"/>
            <a:ext cx="2563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OHRAD</a:t>
            </a:r>
            <a:endParaRPr lang="cs-CZ" sz="2400" dirty="0"/>
          </a:p>
        </p:txBody>
      </p:sp>
      <p:sp>
        <p:nvSpPr>
          <p:cNvPr id="21" name="Zaoblený obdélník 20"/>
          <p:cNvSpPr/>
          <p:nvPr/>
        </p:nvSpPr>
        <p:spPr>
          <a:xfrm>
            <a:off x="2888943" y="3994720"/>
            <a:ext cx="818960" cy="6263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80</a:t>
            </a:r>
            <a:endParaRPr lang="cs-CZ" sz="28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2888943" y="4771997"/>
            <a:ext cx="818960" cy="6263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720</a:t>
            </a:r>
            <a:endParaRPr lang="cs-CZ" sz="28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4139952" y="4771997"/>
            <a:ext cx="818960" cy="6263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80</a:t>
            </a:r>
            <a:endParaRPr lang="cs-CZ" sz="28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5292080" y="4771997"/>
            <a:ext cx="818960" cy="62636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/>
              <a:t>9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707903" y="4750816"/>
            <a:ext cx="4320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958912" y="4828403"/>
            <a:ext cx="333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2420888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ZK.: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3173015"/>
            <a:ext cx="1512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 X 80 =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945072" y="3198013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720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79512" y="5398365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ODPOVĚĎ:</a:t>
            </a:r>
            <a:endParaRPr lang="cs-CZ" sz="24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91549" y="5879984"/>
            <a:ext cx="37302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FARMĚ MAJÍ 9 OHRAD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24296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1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50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499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 animBg="1"/>
      <p:bldP spid="17" grpId="0"/>
      <p:bldP spid="18" grpId="0"/>
      <p:bldP spid="21" grpId="0" animBg="1"/>
      <p:bldP spid="22" grpId="0" animBg="1"/>
      <p:bldP spid="23" grpId="0" animBg="1"/>
      <p:bldP spid="24" grpId="0" animBg="1"/>
      <p:bldP spid="3" grpId="0"/>
      <p:bldP spid="4" grpId="0"/>
      <p:bldP spid="5" grpId="0"/>
      <p:bldP spid="7" grpId="0"/>
      <p:bldP spid="31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923112" cy="1143000"/>
          </a:xfrm>
        </p:spPr>
        <p:txBody>
          <a:bodyPr>
            <a:normAutofit/>
          </a:bodyPr>
          <a:lstStyle/>
          <a:p>
            <a:r>
              <a:rPr lang="cs-CZ" sz="2400" dirty="0" smtClean="0"/>
              <a:t>V PEKÁRNĚ UPEKLY 800 VĚNEČKŮ. POUŽILI 40 PLECHŮ. KOLIK VĚNEČKŮ SE VEJDE NA 1 PLECH?</a:t>
            </a:r>
            <a:endParaRPr lang="cs-CZ" sz="2400" dirty="0"/>
          </a:p>
        </p:txBody>
      </p:sp>
      <p:pic>
        <p:nvPicPr>
          <p:cNvPr id="5122" name="Picture 2" descr="C:\Documents and Settings\xp\Local Settings\Temporary Internet Files\Content.IE5\SG82Q74L\MC90014992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1763662" cy="150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Documents and Settings\xp\Local Settings\Temporary Internet Files\Content.IE5\C83IBZXI\MC90029028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725144"/>
            <a:ext cx="2086664" cy="1896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79201" y="1916832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ŘEŠENÍ: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6048" y="2492896"/>
            <a:ext cx="2563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VĚNEČKŮ</a:t>
            </a:r>
            <a:endParaRPr lang="cs-CZ" sz="2400" dirty="0"/>
          </a:p>
        </p:txBody>
      </p:sp>
      <p:sp>
        <p:nvSpPr>
          <p:cNvPr id="7" name="Zaoblený obdélník 6"/>
          <p:cNvSpPr/>
          <p:nvPr/>
        </p:nvSpPr>
        <p:spPr>
          <a:xfrm>
            <a:off x="2899679" y="2328193"/>
            <a:ext cx="808223" cy="62636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800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9201" y="3212976"/>
            <a:ext cx="25636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POUŽILI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9200" y="3933056"/>
            <a:ext cx="28526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JEDNOM PLECHU</a:t>
            </a:r>
            <a:endParaRPr lang="cs-CZ" sz="2400" dirty="0"/>
          </a:p>
        </p:txBody>
      </p:sp>
      <p:sp>
        <p:nvSpPr>
          <p:cNvPr id="10" name="Zaoblený obdélník 9"/>
          <p:cNvSpPr/>
          <p:nvPr/>
        </p:nvSpPr>
        <p:spPr>
          <a:xfrm>
            <a:off x="2899680" y="3130624"/>
            <a:ext cx="808223" cy="62636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3928" y="3212976"/>
            <a:ext cx="1281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PLECHŮ</a:t>
            </a:r>
            <a:endParaRPr lang="cs-CZ" sz="24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303790" y="3933056"/>
            <a:ext cx="808223" cy="62636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800</a:t>
            </a:r>
            <a:endParaRPr lang="cs-CZ" sz="28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4475654" y="3933056"/>
            <a:ext cx="808223" cy="62636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40</a:t>
            </a:r>
            <a:endParaRPr lang="cs-CZ" sz="28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5652120" y="3933056"/>
            <a:ext cx="808223" cy="626368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u="sng" dirty="0" smtClean="0"/>
              <a:t>20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12013" y="3933056"/>
            <a:ext cx="36364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: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83877" y="3994611"/>
            <a:ext cx="3682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=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83877" y="1916832"/>
            <a:ext cx="7723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ZK.: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868144" y="2641377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20 x 40 =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21060" y="2641377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800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4725144"/>
            <a:ext cx="17636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ODPOVĚĎ:</a:t>
            </a:r>
            <a:endParaRPr lang="cs-CZ" sz="2400" b="1" u="sng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561017" y="5373216"/>
            <a:ext cx="5243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JEDEN PLECH SE VEJDE 20 VĚNEČKŮ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4" name="Picture 4" descr="C:\Documents and Settings\xp\Local Settings\Temporary Internet Files\Content.IE5\SG82Q74L\MC90044473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000" b="90000" l="6906" r="9453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6039" y="4481858"/>
            <a:ext cx="1840193" cy="2382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452320" y="4256221"/>
            <a:ext cx="1333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MŇAM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3077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9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1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500"/>
                            </p:stCondLst>
                            <p:childTnLst>
                              <p:par>
                                <p:cTn id="113" presetID="8" presetClass="emph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14" dur="2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16" presetID="6" presetClass="exit" presetSubtype="32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7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500"/>
                            </p:stCondLst>
                            <p:childTnLst>
                              <p:par>
                                <p:cTn id="120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  <p:bldP spid="10" grpId="0" animBg="1"/>
      <p:bldP spid="11" grpId="0"/>
      <p:bldP spid="12" grpId="0" animBg="1"/>
      <p:bldP spid="13" grpId="0" animBg="1"/>
      <p:bldP spid="14" grpId="0" animBg="1"/>
      <p:bldP spid="3" grpId="0"/>
      <p:bldP spid="4" grpId="0"/>
      <p:bldP spid="15" grpId="0"/>
      <p:bldP spid="17" grpId="0"/>
      <p:bldP spid="20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TextovéPole 3"/>
          <p:cNvSpPr txBox="1"/>
          <p:nvPr/>
        </p:nvSpPr>
        <p:spPr>
          <a:xfrm>
            <a:off x="1619672" y="4869160"/>
            <a:ext cx="60486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ZVLÁDLI JSTE TO VÝBORNĚ!</a:t>
            </a:r>
            <a:endParaRPr lang="cs-CZ" sz="6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xp\Local Settings\Temporary Internet Files\Content.IE5\7HVI75T5\MM900284138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0688"/>
            <a:ext cx="1741056" cy="1661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6931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</a:t>
            </a:r>
            <a:r>
              <a:rPr lang="en-US" sz="2000" dirty="0" smtClean="0">
                <a:hlinkClick r:id="rId2"/>
              </a:rPr>
              <a:t>-</a:t>
            </a:r>
            <a:r>
              <a:rPr lang="en-US" sz="2000" dirty="0" err="1" smtClean="0">
                <a:hlinkClick r:id="rId2"/>
              </a:rPr>
              <a:t>klipart</a:t>
            </a:r>
            <a:r>
              <a:rPr lang="cs-CZ" sz="2000" dirty="0" smtClean="0">
                <a:hlinkClick r:id="rId2"/>
              </a:rPr>
              <a:t>.</a:t>
            </a:r>
            <a:r>
              <a:rPr lang="cs-CZ" sz="2000" dirty="0" err="1" smtClean="0">
                <a:hlinkClick r:id="rId2"/>
              </a:rPr>
              <a:t>com</a:t>
            </a:r>
            <a:endParaRPr lang="en-US" sz="2000" dirty="0" smtClean="0"/>
          </a:p>
          <a:p>
            <a:r>
              <a:rPr lang="cs-CZ" sz="2000" dirty="0" smtClean="0"/>
              <a:t>Ilustrace </a:t>
            </a:r>
            <a:r>
              <a:rPr lang="cs-CZ" sz="2000" dirty="0" smtClean="0">
                <a:hlinkClick r:id="rId3"/>
              </a:rPr>
              <a:t>www.office.microsoft</a:t>
            </a:r>
            <a:r>
              <a:rPr lang="en-US" sz="2000" dirty="0" smtClean="0">
                <a:hlinkClick r:id="rId3"/>
              </a:rPr>
              <a:t>-</a:t>
            </a:r>
            <a:r>
              <a:rPr lang="en-US" sz="2000" dirty="0" err="1" smtClean="0">
                <a:hlinkClick r:id="rId3"/>
              </a:rPr>
              <a:t>obrazek</a:t>
            </a:r>
            <a:r>
              <a:rPr lang="cs-CZ" sz="2000" dirty="0" smtClean="0">
                <a:hlinkClick r:id="rId3"/>
              </a:rPr>
              <a:t>.</a:t>
            </a:r>
            <a:r>
              <a:rPr lang="cs-CZ" sz="2000" dirty="0" err="1" smtClean="0">
                <a:hlinkClick r:id="rId3"/>
              </a:rPr>
              <a:t>com</a:t>
            </a:r>
            <a:endParaRPr lang="cs-CZ" sz="2000" dirty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83135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296</TotalTime>
  <Words>443</Words>
  <Application>Microsoft Office PowerPoint</Application>
  <PresentationFormat>Předvádění na obrazovce (4:3)</PresentationFormat>
  <Paragraphs>122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ANEŽKA MĚLA 240  KORÁLKŮ. OD KAŽDÉ BARVY MĚLA STEJNĚ. KOLIK MĚLA OD KAŽDÉ BARVY, KDYŽ MĚLA BÍLÉ, RŮŽOVÉ, ŽLUTÉ A FIALOVÉ KORÁLKY?</vt:lpstr>
      <vt:lpstr>KAŽDÝ DEN NAVŠTÍVÍ EIFFELOVU VĚŽ 90 NÁVŠTĚVNÍKŮ. KOLIK TURISTŮ JI NAVŠTÍVÍ ZA TÝDEN?</vt:lpstr>
      <vt:lpstr>NA FARMĚ CHOVAJÍ 720 OVCÍ. V KAŽDÉ OHRADĚ JE 80 OVCÍ. KOLIK MAJÍ NA FARMĚ OHRAD, KDYŽ VŠECHNY JSOU PLNÉ?</vt:lpstr>
      <vt:lpstr>V PEKÁRNĚ UPEKLY 800 VĚNEČKŮ. POUŽILI 40 PLECHŮ. KOLIK VĚNEČKŮ SE VEJDE NA 1 PLECH?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ucitel</dc:creator>
  <cp:lastModifiedBy>lazza</cp:lastModifiedBy>
  <cp:revision>22</cp:revision>
  <dcterms:created xsi:type="dcterms:W3CDTF">2013-04-19T13:32:33Z</dcterms:created>
  <dcterms:modified xsi:type="dcterms:W3CDTF">2013-08-01T05:15:17Z</dcterms:modified>
</cp:coreProperties>
</file>