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81" r:id="rId2"/>
    <p:sldId id="282" r:id="rId3"/>
    <p:sldId id="256" r:id="rId4"/>
    <p:sldId id="257" r:id="rId5"/>
    <p:sldId id="258" r:id="rId6"/>
    <p:sldId id="278" r:id="rId7"/>
    <p:sldId id="261" r:id="rId8"/>
    <p:sldId id="263" r:id="rId9"/>
    <p:sldId id="264" r:id="rId10"/>
    <p:sldId id="265" r:id="rId11"/>
    <p:sldId id="266" r:id="rId12"/>
    <p:sldId id="272" r:id="rId13"/>
    <p:sldId id="273" r:id="rId14"/>
    <p:sldId id="274" r:id="rId15"/>
    <p:sldId id="267" r:id="rId16"/>
    <p:sldId id="275" r:id="rId17"/>
    <p:sldId id="270" r:id="rId18"/>
    <p:sldId id="276" r:id="rId19"/>
    <p:sldId id="277" r:id="rId20"/>
    <p:sldId id="259" r:id="rId21"/>
    <p:sldId id="260" r:id="rId22"/>
    <p:sldId id="279" r:id="rId23"/>
    <p:sldId id="262" r:id="rId24"/>
    <p:sldId id="280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2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894AF-12BC-419E-8D5D-F79965519E98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429FB48-0A02-4DF6-896E-9EEB0050FF0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894AF-12BC-419E-8D5D-F79965519E98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429FB48-0A02-4DF6-896E-9EEB0050FF04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894AF-12BC-419E-8D5D-F79965519E98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429FB48-0A02-4DF6-896E-9EEB0050FF04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894AF-12BC-419E-8D5D-F79965519E98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429FB48-0A02-4DF6-896E-9EEB0050FF0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894AF-12BC-419E-8D5D-F79965519E98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429FB48-0A02-4DF6-896E-9EEB0050FF04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894AF-12BC-419E-8D5D-F79965519E98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429FB48-0A02-4DF6-896E-9EEB0050FF0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894AF-12BC-419E-8D5D-F79965519E98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429FB48-0A02-4DF6-896E-9EEB0050FF0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894AF-12BC-419E-8D5D-F79965519E98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429FB48-0A02-4DF6-896E-9EEB0050FF0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894AF-12BC-419E-8D5D-F79965519E98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429FB48-0A02-4DF6-896E-9EEB0050FF04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894AF-12BC-419E-8D5D-F79965519E98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9FB48-0A02-4DF6-896E-9EEB0050FF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894AF-12BC-419E-8D5D-F79965519E98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9FB48-0A02-4DF6-896E-9EEB0050FF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A6D894AF-12BC-419E-8D5D-F79965519E98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1429FB48-0A02-4DF6-896E-9EEB0050FF0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6.wmf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-obrazek.com/" TargetMode="External"/><Relationship Id="rId2" Type="http://schemas.openxmlformats.org/officeDocument/2006/relationships/hyperlink" Target="http://www.office.microsoft-klipar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9873814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Renata Kučerová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VY_32_INOVACE_2B_13_Jednotky délky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19.4.2013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0662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484784"/>
            <a:ext cx="8686800" cy="4898554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určený pro žáky 3. ročníku, předmět matematika – jednotky délky.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Jedná se o prezentaci na interaktivní tabuli.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Prezentace je určena pro výklad a procvičení učiva.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4  je seznámení žáků s jednotkami.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5 a 6 je upevňování probrané látky pomocí</a:t>
            </a:r>
            <a:r>
              <a:rPr lang="cs-CZ" dirty="0" smtClean="0">
                <a:latin typeface="Arial" charset="0"/>
              </a:rPr>
              <a:t> jednoduchých převodů. Společně, na ťuknutí se objevují správné výsledky.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endParaRPr lang="cs-CZ" dirty="0">
              <a:latin typeface="Arial" charset="0"/>
            </a:endParaRP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7 – 19 vyhledávání správného výsledku, po správné odpovědi  zmizí špatné možnosti v koši a  žák se dostane na další snímek, po špatné musí pokus opakovat.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20 – 21 Samostatná práce do sešitu. Následná kontrola na ťuknutí.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889198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5" y="0"/>
            <a:ext cx="9144000" cy="6858000"/>
          </a:xfrm>
          <a:prstGeom prst="rect">
            <a:avLst/>
          </a:prstGeom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5115" y="4653136"/>
            <a:ext cx="6400800" cy="1752600"/>
          </a:xfrm>
        </p:spPr>
        <p:txBody>
          <a:bodyPr>
            <a:noAutofit/>
          </a:bodyPr>
          <a:lstStyle/>
          <a:p>
            <a:r>
              <a:rPr lang="cs-CZ" sz="72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JEDNOTKY DÉLKY</a:t>
            </a:r>
            <a:endParaRPr lang="cs-CZ" sz="72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pic>
        <p:nvPicPr>
          <p:cNvPr id="1027" name="Picture 3" descr="C:\Documents and Settings\xp\Local Settings\Temporary Internet Files\Content.IE5\RTO91NJY\MM900282782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00198"/>
            <a:ext cx="2654399" cy="2535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6688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xp\Local Settings\Temporary Internet Files\Content.IE5\36UN8RPE\MC90043384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9590" y="-285374"/>
            <a:ext cx="2862252" cy="2862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xp\Local Settings\Temporary Internet Files\Content.IE5\C83IBZXI\MC9002960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08" y="4086528"/>
            <a:ext cx="3168073" cy="2402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xp\Local Settings\Temporary Internet Files\Content.IE5\SG82Q74L\MC9002417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2943" y="5011391"/>
            <a:ext cx="1808683" cy="1763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xp\Local Settings\Temporary Internet Files\Content.IE5\SG82Q74L\MC9003520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0057" y="5011391"/>
            <a:ext cx="1249378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xp\Local Settings\Temporary Internet Files\Content.IE5\SG82Q74L\MC9003835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16078">
            <a:off x="271314" y="2126917"/>
            <a:ext cx="837590" cy="831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prava 2"/>
          <p:cNvSpPr/>
          <p:nvPr/>
        </p:nvSpPr>
        <p:spPr>
          <a:xfrm>
            <a:off x="3021" y="1733951"/>
            <a:ext cx="1815825" cy="631820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10</a:t>
            </a:r>
            <a:r>
              <a:rPr lang="cs-CZ" sz="2400" b="1" dirty="0" smtClean="0"/>
              <a:t> mm =</a:t>
            </a:r>
            <a:endParaRPr lang="cs-CZ" sz="2400" b="1" dirty="0"/>
          </a:p>
        </p:txBody>
      </p:sp>
      <p:pic>
        <p:nvPicPr>
          <p:cNvPr id="12" name="Picture 9" descr="C:\Documents and Settings\xp\Local Settings\Temporary Internet Files\Content.IE5\SG82Q74L\MC9003835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16078">
            <a:off x="2025741" y="2661855"/>
            <a:ext cx="837590" cy="831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Šipka doprava 12"/>
          <p:cNvSpPr/>
          <p:nvPr/>
        </p:nvSpPr>
        <p:spPr>
          <a:xfrm>
            <a:off x="1907704" y="1691664"/>
            <a:ext cx="1815825" cy="631820"/>
          </a:xfrm>
          <a:prstGeom prst="righ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</a:t>
            </a:r>
            <a:r>
              <a:rPr lang="cs-CZ" sz="2400" b="1" dirty="0" smtClean="0"/>
              <a:t> cm </a:t>
            </a:r>
            <a:endParaRPr lang="cs-CZ" sz="2400" b="1" dirty="0"/>
          </a:p>
        </p:txBody>
      </p:sp>
      <p:sp>
        <p:nvSpPr>
          <p:cNvPr id="14" name="Šipka doprava 13"/>
          <p:cNvSpPr/>
          <p:nvPr/>
        </p:nvSpPr>
        <p:spPr>
          <a:xfrm>
            <a:off x="1907703" y="2297802"/>
            <a:ext cx="1815825" cy="631820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10</a:t>
            </a:r>
            <a:r>
              <a:rPr lang="cs-CZ" sz="2400" b="1" dirty="0" smtClean="0"/>
              <a:t> cm =</a:t>
            </a:r>
            <a:endParaRPr lang="cs-CZ" sz="2400" b="1" dirty="0"/>
          </a:p>
        </p:txBody>
      </p:sp>
      <p:pic>
        <p:nvPicPr>
          <p:cNvPr id="15" name="Picture 9" descr="C:\Documents and Settings\xp\Local Settings\Temporary Internet Files\Content.IE5\SG82Q74L\MC9003835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16078">
            <a:off x="3775252" y="3404327"/>
            <a:ext cx="837590" cy="831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Šipka doprava 15"/>
          <p:cNvSpPr/>
          <p:nvPr/>
        </p:nvSpPr>
        <p:spPr>
          <a:xfrm>
            <a:off x="3758430" y="2355859"/>
            <a:ext cx="1815825" cy="631820"/>
          </a:xfrm>
          <a:prstGeom prst="righ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</a:rPr>
              <a:t>1</a:t>
            </a:r>
            <a:r>
              <a:rPr lang="cs-CZ" sz="2400" b="1" dirty="0" smtClean="0"/>
              <a:t> dm </a:t>
            </a:r>
            <a:endParaRPr lang="cs-CZ" sz="2400" b="1" dirty="0"/>
          </a:p>
        </p:txBody>
      </p:sp>
      <p:sp>
        <p:nvSpPr>
          <p:cNvPr id="17" name="Šipka doprava 16"/>
          <p:cNvSpPr/>
          <p:nvPr/>
        </p:nvSpPr>
        <p:spPr>
          <a:xfrm>
            <a:off x="3747011" y="3001896"/>
            <a:ext cx="1815825" cy="631820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10</a:t>
            </a:r>
            <a:r>
              <a:rPr lang="cs-CZ" sz="2400" b="1" dirty="0" smtClean="0"/>
              <a:t> dm =</a:t>
            </a:r>
            <a:endParaRPr lang="cs-CZ" sz="2400" b="1" dirty="0"/>
          </a:p>
        </p:txBody>
      </p:sp>
      <p:sp>
        <p:nvSpPr>
          <p:cNvPr id="18" name="Šipka doprava 17"/>
          <p:cNvSpPr/>
          <p:nvPr/>
        </p:nvSpPr>
        <p:spPr>
          <a:xfrm>
            <a:off x="5597738" y="3059953"/>
            <a:ext cx="1815825" cy="631820"/>
          </a:xfrm>
          <a:prstGeom prst="righ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</a:t>
            </a:r>
            <a:r>
              <a:rPr lang="cs-CZ" sz="2400" b="1" dirty="0" smtClean="0"/>
              <a:t> m </a:t>
            </a:r>
            <a:endParaRPr lang="cs-CZ" sz="2400" b="1" dirty="0"/>
          </a:p>
        </p:txBody>
      </p:sp>
      <p:pic>
        <p:nvPicPr>
          <p:cNvPr id="19" name="Picture 9" descr="C:\Documents and Settings\xp\Local Settings\Temporary Internet Files\Content.IE5\SG82Q74L\MC9003835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16078">
            <a:off x="5997472" y="4309549"/>
            <a:ext cx="837590" cy="831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Šipka doprava 19"/>
          <p:cNvSpPr/>
          <p:nvPr/>
        </p:nvSpPr>
        <p:spPr>
          <a:xfrm>
            <a:off x="5562836" y="3633716"/>
            <a:ext cx="1815825" cy="631820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1000</a:t>
            </a:r>
            <a:r>
              <a:rPr lang="cs-CZ" sz="2400" b="1" dirty="0" smtClean="0"/>
              <a:t> m =</a:t>
            </a:r>
            <a:endParaRPr lang="cs-CZ" sz="2400" b="1" dirty="0"/>
          </a:p>
        </p:txBody>
      </p:sp>
      <p:pic>
        <p:nvPicPr>
          <p:cNvPr id="21" name="Picture 9" descr="C:\Documents and Settings\xp\Local Settings\Temporary Internet Files\Content.IE5\SG82Q74L\MC9003835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16078">
            <a:off x="7905134" y="4137813"/>
            <a:ext cx="837590" cy="831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Šipka doprava 21"/>
          <p:cNvSpPr/>
          <p:nvPr/>
        </p:nvSpPr>
        <p:spPr>
          <a:xfrm>
            <a:off x="7416017" y="3702560"/>
            <a:ext cx="1620479" cy="631820"/>
          </a:xfrm>
          <a:prstGeom prst="righ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</a:t>
            </a:r>
            <a:r>
              <a:rPr lang="cs-CZ" sz="2400" b="1" dirty="0" smtClean="0"/>
              <a:t> km </a:t>
            </a:r>
            <a:endParaRPr lang="cs-CZ" sz="2400" b="1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369590" y="548680"/>
            <a:ext cx="866706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5076056" y="188640"/>
            <a:ext cx="1429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 mm</a:t>
            </a:r>
            <a:endParaRPr lang="cs-CZ" sz="2400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 flipV="1">
            <a:off x="7092280" y="1556792"/>
            <a:ext cx="694817" cy="450782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7564573" y="1340768"/>
            <a:ext cx="222524" cy="666806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7787097" y="2039751"/>
            <a:ext cx="9477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 cm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7239" y="1465912"/>
            <a:ext cx="14726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milimetr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907704" y="1465912"/>
            <a:ext cx="15432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centimetr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758430" y="2113136"/>
            <a:ext cx="14963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decimetr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597738" y="2771063"/>
            <a:ext cx="16385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metr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439688" y="3375863"/>
            <a:ext cx="1421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kilometr</a:t>
            </a:r>
            <a:endParaRPr lang="cs-CZ" sz="2400" dirty="0"/>
          </a:p>
        </p:txBody>
      </p:sp>
      <p:pic>
        <p:nvPicPr>
          <p:cNvPr id="1036" name="Picture 12" descr="C:\Documents and Settings\xp\Local Settings\Temporary Internet Files\Content.IE5\36UN8RPE\MP90040285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>
                        <a14:foregroundMark x1="60840" y1="64323" x2="65723" y2="48047"/>
                        <a14:foregroundMark x1="37012" y1="67708" x2="45117" y2="71094"/>
                        <a14:backgroundMark x1="66309" y1="32813" x2="67969" y2="42578"/>
                        <a14:backgroundMark x1="42578" y1="72005" x2="52246" y2="74089"/>
                        <a14:backgroundMark x1="60156" y1="64063" x2="62109" y2="62240"/>
                        <a14:backgroundMark x1="61230" y1="63672" x2="62891" y2="63542"/>
                        <a14:backgroundMark x1="81152" y1="22005" x2="81152" y2="220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638" y="980728"/>
            <a:ext cx="797835" cy="598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4067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1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1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2000"/>
                            </p:stCondLst>
                            <p:childTnLst>
                              <p:par>
                                <p:cTn id="147" presetID="0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2.77778E-7 -2.83237E-6 C 0.00885 -0.003 0.01302 -0.01248 0.02205 -0.01572 C 0.03611 -0.02104 0.05 -0.02196 0.06441 -0.02474 C 0.09045 -0.02335 0.11649 -0.02312 0.14236 -0.01803 C 0.14878 -0.01503 0.16128 -0.00555 0.16771 -2.83237E-6 C 0.1717 0.01572 0.16736 -0.00277 0.17118 0.02705 C 0.1724 0.03676 0.17309 0.03168 0.17621 0.04069 C 0.18038 0.05318 0.17969 0.05179 0.17969 0.06335 C 0.18403 0.05087 0.18802 0.03815 0.19826 0.03399 C 0.20174 0.03098 0.20625 0.0296 0.20851 0.02497 C 0.21371 0.01411 0.21996 0.00971 0.22882 0.00671 C 0.24427 -0.0067 0.27413 0.00162 0.28819 0.00231 C 0.29271 0.01133 0.29705 0.01202 0.30503 0.01572 C 0.32378 0.02474 0.3408 0.02728 0.36094 0.02937 C 0.36146 0.0296 0.37187 0.03283 0.37292 0.03399 C 0.37448 0.03561 0.375 0.03861 0.37621 0.04069 C 0.38038 0.04717 0.38437 0.05387 0.38976 0.05873 C 0.39236 0.07191 0.39757 0.08116 0.4033 0.09249 C 0.40451 0.0948 0.40677 0.09942 0.40677 0.09942 C 0.4099 0.12023 0.41024 0.14127 0.41024 0.16254 C 0.41076 0.15885 0.41042 0.15445 0.4118 0.15122 C 0.41371 0.14682 0.42101 0.14567 0.42378 0.14451 C 0.42726 0.14312 0.4309 0.14243 0.43385 0.13989 C 0.43559 0.1385 0.43698 0.13642 0.43889 0.13549 C 0.44618 0.13156 0.45191 0.13064 0.45937 0.12879 C 0.48038 0.13017 0.49496 0.13318 0.51528 0.13549 C 0.52413 0.13942 0.53351 0.14058 0.54236 0.14451 C 0.54965 0.14775 0.55694 0.15098 0.56441 0.15353 C 0.57535 0.16347 0.57847 0.17341 0.58472 0.1896 C 0.58576 0.19237 0.58802 0.19399 0.58976 0.19653 C 0.59219 0.20069 0.59427 0.20555 0.59635 0.20994 C 0.59774 0.21226 0.59983 0.21665 0.59983 0.21665 C 0.60486 0.23676 0.60503 0.237 0.60503 0.25965 C 0.61667 0.24925 0.62917 0.24116 0.64236 0.23468 C 0.65 0.23098 0.66615 0.22775 0.66615 0.22775 C 0.7026 0.23098 0.71441 0.23283 0.7441 0.237 C 0.75521 0.24208 0.76111 0.24393 0.76944 0.25503 C 0.77274 0.26798 0.77621 0.27399 0.78472 0.28 C 0.78524 0.28231 0.78542 0.28486 0.78646 0.28648 C 0.78767 0.28879 0.79062 0.28879 0.79149 0.29133 C 0.7974 0.30913 0.78941 0.30636 0.8 0.32046 C 0.80312 0.33318 0.80174 0.32486 0.80174 0.34543 C 0.80538 0.32971 0.81389 0.32694 0.82205 0.31607 C 0.82743 0.29526 0.84549 0.29064 0.85937 0.28439 C 0.90069 0.26567 0.8441 0.2837 0.88819 0.27098 C 0.89045 0.26844 0.89236 0.26567 0.89496 0.26405 C 0.89705 0.26243 0.89965 0.26335 0.90174 0.26197 C 0.91771 0.24971 0.89097 0.25757 0.91858 0.25295 C 0.94861 0.237 0.93976 0.24162 0.98472 0.24162 " pathEditMode="relative" ptsTypes="ffffffffffffffffffffffffffffffffffffffffffffffffA">
                                      <p:cBhvr>
                                        <p:cTn id="148" dur="525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20" grpId="0" animBg="1"/>
      <p:bldP spid="22" grpId="0" animBg="1"/>
      <p:bldP spid="6" grpId="0"/>
      <p:bldP spid="23" grpId="0"/>
      <p:bldP spid="24" grpId="0"/>
      <p:bldP spid="25" grpId="0"/>
      <p:bldP spid="26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DOPLŇ TABULKU</a:t>
            </a:r>
            <a:endParaRPr lang="cs-CZ" dirty="0"/>
          </a:p>
        </p:txBody>
      </p:sp>
      <p:pic>
        <p:nvPicPr>
          <p:cNvPr id="3" name="Picture 8" descr="C:\Documents and Settings\xp\Local Settings\Temporary Internet Files\Content.IE5\C83IBZXI\MC9003796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486416"/>
            <a:ext cx="1664208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Documents and Settings\xp\Local Settings\Temporary Internet Files\Content.IE5\SG82Q74L\MC9003234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277" y="188640"/>
            <a:ext cx="1425914" cy="1258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se zakulaceným příčným rohem 4"/>
          <p:cNvSpPr/>
          <p:nvPr/>
        </p:nvSpPr>
        <p:spPr>
          <a:xfrm>
            <a:off x="2629544" y="500136"/>
            <a:ext cx="862336" cy="624608"/>
          </a:xfrm>
          <a:prstGeom prst="round2Diag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dm</a:t>
            </a:r>
            <a:endParaRPr lang="cs-CZ" sz="2400" dirty="0"/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3853680" y="500136"/>
            <a:ext cx="862336" cy="624608"/>
          </a:xfrm>
          <a:prstGeom prst="round2Diag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cm</a:t>
            </a:r>
            <a:endParaRPr lang="cs-CZ" sz="2400" dirty="0"/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5077816" y="500136"/>
            <a:ext cx="862336" cy="624608"/>
          </a:xfrm>
          <a:prstGeom prst="round2Diag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m</a:t>
            </a:r>
            <a:r>
              <a:rPr lang="cs-CZ" sz="2400" dirty="0" smtClean="0"/>
              <a:t>m</a:t>
            </a:r>
            <a:endParaRPr lang="cs-CZ" sz="2400" dirty="0"/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1403648" y="1340768"/>
            <a:ext cx="984648" cy="624608"/>
          </a:xfrm>
          <a:prstGeom prst="round2Diag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 m</a:t>
            </a:r>
            <a:endParaRPr lang="cs-CZ" sz="2400" dirty="0"/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1403648" y="2228867"/>
            <a:ext cx="984648" cy="624608"/>
          </a:xfrm>
          <a:prstGeom prst="round2Diag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 dm</a:t>
            </a:r>
            <a:endParaRPr lang="cs-CZ" sz="2400" dirty="0"/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1403648" y="3116966"/>
            <a:ext cx="984648" cy="624608"/>
          </a:xfrm>
          <a:prstGeom prst="round2Diag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 cm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29544" y="1477735"/>
            <a:ext cx="862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10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77816" y="3198437"/>
            <a:ext cx="862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10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853680" y="1477735"/>
            <a:ext cx="862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100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77816" y="1477735"/>
            <a:ext cx="862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1000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822913" y="2255584"/>
            <a:ext cx="862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10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077816" y="2255584"/>
            <a:ext cx="862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100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4160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20" grpId="0"/>
      <p:bldP spid="21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96752"/>
            <a:ext cx="2210584" cy="8500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/>
                <a:solidFill>
                  <a:schemeClr val="accent3"/>
                </a:solidFill>
                <a:effectLst/>
              </a:rPr>
              <a:t>4 m</a:t>
            </a:r>
            <a:endParaRPr lang="cs-CZ" b="1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3" name="Ovál 2"/>
          <p:cNvSpPr/>
          <p:nvPr/>
        </p:nvSpPr>
        <p:spPr>
          <a:xfrm>
            <a:off x="2771800" y="25908"/>
            <a:ext cx="1368152" cy="91440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C00000"/>
                </a:solidFill>
              </a:rPr>
              <a:t>m</a:t>
            </a:r>
          </a:p>
        </p:txBody>
      </p:sp>
      <p:sp>
        <p:nvSpPr>
          <p:cNvPr id="4" name="Ovál 3"/>
          <p:cNvSpPr/>
          <p:nvPr/>
        </p:nvSpPr>
        <p:spPr>
          <a:xfrm>
            <a:off x="4355976" y="59565"/>
            <a:ext cx="1368152" cy="91440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dm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012160" y="28569"/>
            <a:ext cx="1368152" cy="91440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cm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7596336" y="59565"/>
            <a:ext cx="1368152" cy="91440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mm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79512" y="2420888"/>
            <a:ext cx="2210584" cy="850032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9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ln/>
                <a:solidFill>
                  <a:schemeClr val="accent3"/>
                </a:solidFill>
                <a:effectLst/>
              </a:rPr>
              <a:t>50 dm</a:t>
            </a:r>
            <a:endParaRPr lang="cs-CZ" b="1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179512" y="3645024"/>
            <a:ext cx="2210584" cy="850032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9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ln/>
                <a:solidFill>
                  <a:schemeClr val="accent3"/>
                </a:solidFill>
                <a:effectLst/>
              </a:rPr>
              <a:t>300 cm</a:t>
            </a:r>
            <a:endParaRPr lang="cs-CZ" b="1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179512" y="4869160"/>
            <a:ext cx="2210584" cy="850032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900" kern="1200">
                <a:solidFill>
                  <a:schemeClr val="l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dirty="0" smtClean="0">
                <a:ln/>
                <a:solidFill>
                  <a:schemeClr val="accent3"/>
                </a:solidFill>
                <a:effectLst/>
              </a:rPr>
              <a:t>2000 mm</a:t>
            </a:r>
            <a:endParaRPr lang="cs-CZ" sz="3600" b="1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099567" y="1247205"/>
            <a:ext cx="1152128" cy="93610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7705776" y="1185212"/>
            <a:ext cx="1152128" cy="93610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4000</a:t>
            </a:r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7705776" y="2461200"/>
            <a:ext cx="1152128" cy="93610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5000</a:t>
            </a:r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2804701" y="2502529"/>
            <a:ext cx="1152128" cy="93610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2804701" y="3757853"/>
            <a:ext cx="1152128" cy="93610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7705776" y="3737188"/>
            <a:ext cx="1152128" cy="93610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3000</a:t>
            </a:r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4472090" y="3757853"/>
            <a:ext cx="1152128" cy="93610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26" name="Zaoblený obdélník 25"/>
          <p:cNvSpPr/>
          <p:nvPr/>
        </p:nvSpPr>
        <p:spPr>
          <a:xfrm>
            <a:off x="4472090" y="1247205"/>
            <a:ext cx="1152128" cy="93610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4472090" y="5013176"/>
            <a:ext cx="1152128" cy="93610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28" name="Zaoblený obdélník 27"/>
          <p:cNvSpPr/>
          <p:nvPr/>
        </p:nvSpPr>
        <p:spPr>
          <a:xfrm>
            <a:off x="2804701" y="5013176"/>
            <a:ext cx="1152128" cy="93610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0" name="Zaoblený obdélník 29"/>
          <p:cNvSpPr/>
          <p:nvPr/>
        </p:nvSpPr>
        <p:spPr>
          <a:xfrm>
            <a:off x="6099567" y="5013176"/>
            <a:ext cx="1152128" cy="93610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32" name="Zaoblený obdélník 31"/>
          <p:cNvSpPr/>
          <p:nvPr/>
        </p:nvSpPr>
        <p:spPr>
          <a:xfrm>
            <a:off x="6099567" y="2502529"/>
            <a:ext cx="1152128" cy="93610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pic>
        <p:nvPicPr>
          <p:cNvPr id="4098" name="Picture 2" descr="C:\Documents and Settings\xp\Local Settings\Temporary Internet Files\Content.IE5\TOBQEXO8\MC9002381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922" y="6016028"/>
            <a:ext cx="1546634" cy="841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9392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3000"/>
                            </p:stCondLst>
                            <p:childTnLst>
                              <p:par>
                                <p:cTn id="70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6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6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59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20" grpId="0" animBg="1"/>
      <p:bldP spid="21" grpId="0" animBg="1"/>
      <p:bldP spid="22" grpId="0" animBg="1"/>
      <p:bldP spid="23" grpId="0" animBg="1"/>
      <p:bldP spid="26" grpId="0" animBg="1"/>
      <p:bldP spid="27" grpId="0" animBg="1"/>
      <p:bldP spid="28" grpId="0" animBg="1"/>
      <p:bldP spid="30" grpId="0" animBg="1"/>
      <p:bldP spid="3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490" y="116632"/>
            <a:ext cx="9144000" cy="914400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VYBER SPRÁVNÝ VÝSLEDEK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1" name="Picture 3" descr="C:\Documents and Settings\xp\Local Settings\Temporary Internet Files\Content.IE5\TOBQEXO8\MC9004418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91090">
            <a:off x="-73154" y="2241021"/>
            <a:ext cx="3673685" cy="3673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4083169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5 cm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1115616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50 m</a:t>
            </a:r>
            <a:endParaRPr lang="cs-CZ" sz="2800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3491880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50 dm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868144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5o mm</a:t>
            </a:r>
            <a:endParaRPr lang="cs-CZ" sz="2800" dirty="0"/>
          </a:p>
        </p:txBody>
      </p:sp>
      <p:sp>
        <p:nvSpPr>
          <p:cNvPr id="6" name="Vývojový diagram: ruční operace 5"/>
          <p:cNvSpPr/>
          <p:nvPr/>
        </p:nvSpPr>
        <p:spPr>
          <a:xfrm>
            <a:off x="4932040" y="5171329"/>
            <a:ext cx="3888432" cy="1686671"/>
          </a:xfrm>
          <a:prstGeom prst="flowChartManualOperation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2492896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1 cm = 10 mm x 5 = 50 mm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5259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36994E-6 C 0.01198 0.00208 0.02171 0.00786 0.03334 0.01179 C 0.03629 0.01434 0.04011 0.01572 0.04271 0.01896 C 0.04393 0.02081 0.04323 0.02428 0.04462 0.02636 C 0.04705 0.03029 0.05851 0.03838 0.06129 0.04046 C 0.07049 0.0585 0.06511 0.05156 0.07622 0.0622 C 0.08803 0.08509 0.06823 0.0474 0.0875 0.07908 C 0.09653 0.09364 0.09011 0.08717 0.09671 0.10289 C 0.10348 0.11954 0.11407 0.13341 0.12275 0.14844 C 0.12622 0.15445 0.13664 0.1637 0.13959 0.1674 C 0.14254 0.1711 0.14497 0.17526 0.14705 0.17942 C 0.14862 0.18243 0.14879 0.18636 0.1507 0.18914 C 0.15834 0.20046 0.16841 0.20717 0.17483 0.22012 C 0.18091 0.24994 0.17223 0.21179 0.18056 0.23677 C 0.18629 0.25388 0.17709 0.23977 0.18803 0.25364 C 0.19393 0.2689 0.20122 0.28 0.2066 0.29665 C 0.21025 0.30798 0.21025 0.31399 0.21789 0.3207 C 0.22066 0.33156 0.22171 0.33757 0.22726 0.34682 C 0.22917 0.35468 0.23646 0.36856 0.23646 0.36879 C 0.23785 0.37434 0.24098 0.37919 0.24202 0.3852 C 0.24341 0.39214 0.24306 0.39954 0.24393 0.40671 C 0.24584 0.42127 0.24948 0.43538 0.25139 0.44994 C 0.25278 0.50567 0.25591 0.54983 0.25313 0.60532 C 0.25261 0.61526 0.24792 0.62312 0.24202 0.62914 C 0.24028 0.63075 0.23646 0.63376 0.23646 0.63399 " pathEditMode="relative" rAng="0" ptsTypes="ffffffffffffffffffffffffA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795" y="31676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-1.32948E-6 C 0.01232 0.00047 0.04479 -0.00393 0.06267 0.00671 C 0.07621 0.01457 0.06336 0.00786 0.07447 0.01573 C 0.08003 0.01966 0.09149 0.02706 0.09149 0.02706 C 0.0993 0.04278 0.11614 0.04578 0.12708 0.05642 C 0.14652 0.07515 0.16475 0.08417 0.18801 0.09249 C 0.19861 0.09642 0.20676 0.10336 0.21683 0.10844 C 0.2335 0.11677 0.23888 0.11538 0.2559 0.13087 C 0.26822 0.1422 0.25156 0.12625 0.27117 0.14891 C 0.28524 0.16509 0.30121 0.17804 0.31354 0.1963 C 0.31614 0.20023 0.31892 0.2044 0.32204 0.20763 C 0.32742 0.21341 0.33888 0.22336 0.33888 0.22336 C 0.3467 0.25411 0.33663 0.22497 0.34913 0.24162 C 0.35364 0.24763 0.35642 0.25573 0.36093 0.26174 C 0.37031 0.27422 0.37864 0.28763 0.38801 0.30012 C 0.39131 0.30451 0.39236 0.31076 0.39479 0.31607 C 0.40069 0.32902 0.40746 0.34729 0.41683 0.35654 C 0.42065 0.37596 0.41527 0.357 0.42361 0.37018 C 0.42933 0.37943 0.42708 0.3859 0.43715 0.39052 C 0.44097 0.4007 0.44426 0.40486 0.45242 0.40856 C 0.46197 0.42706 0.44687 0.4007 0.46597 0.41989 C 0.46805 0.42197 0.4677 0.42659 0.46944 0.42891 C 0.47395 0.43492 0.47968 0.43931 0.48472 0.44463 C 0.49513 0.4555 0.50416 0.46821 0.51354 0.4807 C 0.51492 0.48255 0.51718 0.48324 0.51857 0.48532 C 0.53628 0.51191 0.521 0.49087 0.53038 0.51006 C 0.53611 0.52162 0.5427 0.53295 0.54913 0.54405 C 0.55173 0.55399 0.55798 0.56023 0.56267 0.56879 C 0.56458 0.57619 0.57117 0.58914 0.57117 0.58914 C 0.57551 0.6074 0.56336 0.61688 0.5559 0.62983 C 0.55381 0.6333 0.55295 0.63769 0.55086 0.64116 C 0.54774 0.64602 0.54461 0.6511 0.54062 0.65457 C 0.53715 0.65758 0.53038 0.66359 0.53038 0.66359 C 0.52933 0.6659 0.52881 0.66891 0.52708 0.67029 C 0.52517 0.67191 0.52031 0.6726 0.52031 0.6726 " pathEditMode="relative" ptsTypes="ffffffffffffffffffffffffffffffffff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490" y="116632"/>
            <a:ext cx="9144000" cy="914400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VYBER SPRÁVNÝ VÝSLEDEK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1" name="Picture 3" descr="C:\Documents and Settings\xp\Local Settings\Temporary Internet Files\Content.IE5\TOBQEXO8\MC9004418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91090">
            <a:off x="-73154" y="2241021"/>
            <a:ext cx="3673685" cy="3673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4083169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60 cm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1115616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6 m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491880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6 dm</a:t>
            </a:r>
            <a:endParaRPr lang="cs-CZ" sz="2800" dirty="0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5868144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6 mm</a:t>
            </a:r>
            <a:endParaRPr lang="cs-CZ" sz="2800" dirty="0"/>
          </a:p>
        </p:txBody>
      </p:sp>
      <p:sp>
        <p:nvSpPr>
          <p:cNvPr id="6" name="Vývojový diagram: ruční operace 5"/>
          <p:cNvSpPr/>
          <p:nvPr/>
        </p:nvSpPr>
        <p:spPr>
          <a:xfrm>
            <a:off x="4932040" y="5171329"/>
            <a:ext cx="3888432" cy="1686671"/>
          </a:xfrm>
          <a:prstGeom prst="flowChartManualOperation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2492896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10 cm = 1 dm x 6 = 6 dm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066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1.44509E-6 C 0.00504 0.00231 0.01024 0.00463 0.01528 0.00694 C 0.01701 0.00763 0.02031 0.00902 0.02031 0.00902 C 0.02448 0.01341 0.02969 0.01595 0.03386 0.02035 C 0.0441 0.03145 0.02917 0.02428 0.0441 0.02937 C 0.0559 0.04162 0.06649 0.0548 0.07795 0.06775 C 0.09757 0.08971 0.06354 0.0548 0.08976 0.08578 C 0.09219 0.08879 0.09566 0.09017 0.09826 0.09272 C 0.10677 0.10127 0.10833 0.10913 0.11858 0.11746 C 0.12795 0.13619 0.13368 0.13595 0.1474 0.14913 C 0.15677 0.15815 0.16528 0.16971 0.17465 0.1785 C 0.18611 0.18937 0.20556 0.19006 0.21858 0.19653 C 0.22934 0.20185 0.24879 0.20994 0.25938 0.21688 C 0.28351 0.23283 0.25087 0.21249 0.27622 0.23491 C 0.28142 0.23954 0.28872 0.23792 0.29497 0.23931 C 0.30417 0.24116 0.31163 0.24393 0.32031 0.24832 C 0.32535 0.25503 0.33056 0.26197 0.33559 0.26867 C 0.33681 0.27029 0.33906 0.26983 0.34063 0.27098 C 0.34427 0.27353 0.3474 0.277 0.35087 0.28 C 0.35278 0.28185 0.35399 0.28486 0.3559 0.28671 C 0.3592 0.28994 0.3625 0.29318 0.36615 0.29572 C 0.3684 0.29734 0.37083 0.29827 0.37292 0.30035 C 0.37483 0.3022 0.37604 0.3052 0.37795 0.30705 C 0.38386 0.3126 0.39149 0.31746 0.39826 0.32069 C 0.40365 0.32763 0.40816 0.33318 0.41528 0.33642 C 0.41927 0.34174 0.42309 0.34682 0.42708 0.35214 C 0.42882 0.35445 0.43229 0.35908 0.43229 0.35908 C 0.43663 0.37087 0.43924 0.38289 0.44236 0.39515 C 0.4441 0.4111 0.44653 0.42543 0.45087 0.44023 C 0.45504 0.4548 0.45573 0.46867 0.46267 0.48093 C 0.4658 0.49295 0.46719 0.50197 0.47292 0.51237 C 0.47535 0.52208 0.4783 0.52902 0.48299 0.53734 C 0.48542 0.54682 0.48958 0.55283 0.49497 0.55977 C 0.49809 0.56856 0.50156 0.57549 0.50677 0.58243 " pathEditMode="relative" ptsTypes="fffffffffffffffffffffffffffffffff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504 0.04716 0.01788 0.09156 0.02535 0.1378 C 0.02691 0.16439 0.03038 0.19005 0.03229 0.21664 C 0.03351 0.25757 0.03698 0.29618 0.04236 0.33641 C 0.04375 0.37641 0.04913 0.42057 0.04913 0.46057 C 0.04913 0.52069 0.04913 0.58104 0.04913 0.64115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490" y="116632"/>
            <a:ext cx="9144000" cy="914400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VYBER SPRÁVNÝ VÝSLEDEK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1" name="Picture 3" descr="C:\Documents and Settings\xp\Local Settings\Temporary Internet Files\Content.IE5\TOBQEXO8\MC9004418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91090">
            <a:off x="-73154" y="2241021"/>
            <a:ext cx="3673685" cy="3673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4083169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400 cm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115616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 m</a:t>
            </a:r>
            <a:endParaRPr lang="cs-CZ" sz="2800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3491880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 dm</a:t>
            </a:r>
            <a:endParaRPr lang="cs-CZ" sz="2800" dirty="0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5868144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 mm</a:t>
            </a:r>
            <a:endParaRPr lang="cs-CZ" sz="2800" dirty="0"/>
          </a:p>
        </p:txBody>
      </p:sp>
      <p:sp>
        <p:nvSpPr>
          <p:cNvPr id="6" name="Vývojový diagram: ruční operace 5"/>
          <p:cNvSpPr/>
          <p:nvPr/>
        </p:nvSpPr>
        <p:spPr>
          <a:xfrm>
            <a:off x="4932040" y="5171329"/>
            <a:ext cx="3888432" cy="1686671"/>
          </a:xfrm>
          <a:prstGeom prst="flowChartManualOperation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2492896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100 cm = 1 m x 4 = 4 m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066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6.12717E-6 C 0.0132 0.00347 0.02431 0.01226 0.03386 0.02498 C 0.03664 0.03978 0.04618 0.05087 0.05261 0.06336 C 0.05764 0.07307 0.06146 0.08186 0.06789 0.09041 C 0.07257 0.1066 0.07813 0.12278 0.08473 0.13781 C 0.0875 0.16232 0.08507 0.14845 0.09323 0.17827 C 0.09618 0.18914 0.10348 0.197 0.10677 0.20764 C 0.11059 0.22035 0.11233 0.23376 0.11702 0.24602 C 0.13091 0.28255 0.1099 0.21897 0.13056 0.28001 C 0.14775 0.33041 0.16181 0.37804 0.17292 0.43122 C 0.17466 0.43954 0.18177 0.44394 0.18473 0.45157 C 0.19167 0.4696 0.20018 0.4844 0.20851 0.50128 C 0.21077 0.5133 0.2158 0.52324 0.21875 0.53504 C 0.21997 0.54012 0.22066 0.54567 0.22205 0.55076 C 0.225 0.56162 0.23039 0.56625 0.23386 0.57781 C 0.23507 0.58151 0.23611 0.58544 0.23733 0.58914 C 0.23941 0.59515 0.2441 0.60717 0.2441 0.60717 C 0.24601 0.63214 0.24584 0.6222 0.24584 0.63654 " pathEditMode="relative" ptsTypes="fffffffffffffffff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173 0.00069 0.00416 0.00023 0.0052 0.00231 C 0.01232 0.01757 0.01597 0.03884 0.01875 0.05641 C 0.01927 0.06613 0.01892 0.0763 0.02048 0.08578 C 0.02118 0.09017 0.02448 0.09295 0.02552 0.09711 C 0.02882 0.11029 0.02934 0.12624 0.03229 0.13988 C 0.03472 0.16855 0.03784 0.19746 0.04236 0.22566 C 0.04444 0.25456 0.04861 0.28277 0.05086 0.31144 C 0.05208 0.32717 0.05434 0.35884 0.05434 0.35884 C 0.05486 0.37757 0.05573 0.39653 0.05607 0.41526 C 0.05694 0.4726 0.04323 0.56509 0.06788 0.62751 " pathEditMode="relative" ptsTypes="ffffffffff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490" y="116632"/>
            <a:ext cx="9144000" cy="914400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VYBER SPRÁVNÝ VÝSLEDEK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1" name="Picture 3" descr="C:\Documents and Settings\xp\Local Settings\Temporary Internet Files\Content.IE5\TOBQEXO8\MC9004418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91090">
            <a:off x="-73154" y="2241021"/>
            <a:ext cx="3673685" cy="3673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4083169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600 mm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1115616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6 m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491880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6 dm</a:t>
            </a:r>
            <a:endParaRPr lang="cs-CZ" sz="2800" dirty="0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5868144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6 cm</a:t>
            </a:r>
            <a:endParaRPr lang="cs-CZ" sz="2800" dirty="0"/>
          </a:p>
        </p:txBody>
      </p:sp>
      <p:sp>
        <p:nvSpPr>
          <p:cNvPr id="6" name="Vývojový diagram: ruční operace 5"/>
          <p:cNvSpPr/>
          <p:nvPr/>
        </p:nvSpPr>
        <p:spPr>
          <a:xfrm>
            <a:off x="4932040" y="5171329"/>
            <a:ext cx="3888432" cy="1686671"/>
          </a:xfrm>
          <a:prstGeom prst="flowChartManualOperation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2492895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100 </a:t>
            </a:r>
            <a:r>
              <a:rPr lang="cs-CZ" sz="2400" dirty="0">
                <a:solidFill>
                  <a:srgbClr val="FFFF00"/>
                </a:solidFill>
              </a:rPr>
              <a:t>m</a:t>
            </a:r>
            <a:r>
              <a:rPr lang="cs-CZ" sz="2400" dirty="0" smtClean="0">
                <a:solidFill>
                  <a:srgbClr val="FFFF00"/>
                </a:solidFill>
              </a:rPr>
              <a:t>m = 10 cm = 1 dm x 6 = 6 dm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066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1.32948E-6 C 0.01667 0.00578 0.0342 0.00717 0.05087 0.01341 C 0.05851 0.01619 0.06407 0.02289 0.07118 0.02706 C 0.07657 0.03029 0.0842 0.03191 0.08993 0.03376 C 0.10695 0.0511 0.12639 0.06474 0.1441 0.08116 C 0.15226 0.08879 0.16545 0.09781 0.17292 0.10844 C 0.17674 0.11399 0.17934 0.12093 0.18316 0.12648 C 0.19549 0.14474 0.2099 0.15792 0.22205 0.17596 C 0.22448 0.17943 0.22604 0.18405 0.22882 0.18729 C 0.23802 0.19815 0.25139 0.20625 0.25938 0.21896 C 0.26459 0.22706 0.27136 0.2333 0.27639 0.24162 C 0.27969 0.24717 0.28143 0.25411 0.28473 0.25966 C 0.29497 0.27746 0.31563 0.29966 0.33229 0.30706 C 0.33872 0.31353 0.34445 0.3207 0.35087 0.32717 C 0.36164 0.35607 0.38473 0.3748 0.4 0.39954 C 0.41233 0.41943 0.42518 0.4407 0.43559 0.46266 C 0.44063 0.4733 0.44341 0.48417 0.44914 0.49434 C 0.45226 0.50613 0.45903 0.51954 0.46441 0.53041 C 0.46667 0.54197 0.47188 0.55076 0.47466 0.56208 C 0.47917 0.57989 0.48177 0.59815 0.48993 0.61365 C 0.49045 0.61665 0.49063 0.61989 0.4915 0.62289 C 0.49236 0.62613 0.49497 0.63168 0.49497 0.63168 " pathEditMode="relative" ptsTypes="fffffffffffffffffffff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591 0.03469 0.00486 0.07076 0.00677 0.10613 C 0.00799 0.12879 0.00903 0.15122 0.01007 0.17388 C 0.01059 0.18521 0.01181 0.20787 0.01181 0.20787 C 0.01302 0.33318 0.00851 0.43469 0.03386 0.55099 C 0.03577 0.62544 0.03559 0.59469 0.03559 0.64347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490" y="116632"/>
            <a:ext cx="9144000" cy="914400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VYBER SPRÁVNÝ VÝSLEDEK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1" name="Picture 3" descr="C:\Documents and Settings\xp\Local Settings\Temporary Internet Files\Content.IE5\TOBQEXO8\MC9004418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91090">
            <a:off x="-73154" y="2241021"/>
            <a:ext cx="3673685" cy="3673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4083169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90 mm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1115616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9 m</a:t>
            </a:r>
            <a:endParaRPr lang="cs-CZ" sz="2800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3491880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/>
              <a:t>9</a:t>
            </a:r>
            <a:r>
              <a:rPr lang="cs-CZ" sz="2800" dirty="0" smtClean="0"/>
              <a:t> dm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868144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/>
              <a:t>9</a:t>
            </a:r>
            <a:r>
              <a:rPr lang="cs-CZ" sz="2800" dirty="0" smtClean="0"/>
              <a:t> cm</a:t>
            </a:r>
            <a:endParaRPr lang="cs-CZ" sz="2800" dirty="0"/>
          </a:p>
        </p:txBody>
      </p:sp>
      <p:sp>
        <p:nvSpPr>
          <p:cNvPr id="6" name="Vývojový diagram: ruční operace 5"/>
          <p:cNvSpPr/>
          <p:nvPr/>
        </p:nvSpPr>
        <p:spPr>
          <a:xfrm>
            <a:off x="4932040" y="5171329"/>
            <a:ext cx="3888432" cy="1686671"/>
          </a:xfrm>
          <a:prstGeom prst="flowChartManualOperation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2492896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10 mm = 1 cm x 9 = 9 cm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066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1.84971E-6 C 0.0125 0.00162 0.02222 0.0037 0.03386 0.00902 C 0.05261 0.02751 0.02778 0.00416 0.04913 0.02035 C 0.05452 0.02428 0.05834 0.0326 0.06441 0.03376 C 0.07587 0.03607 0.08698 0.03954 0.09827 0.04278 C 0.1132 0.05804 0.13386 0.06867 0.14913 0.08347 C 0.16198 0.09595 0.17257 0.11491 0.18472 0.12856 C 0.19011 0.13457 0.19636 0.13873 0.20174 0.14451 C 0.225 0.16994 0.24462 0.20301 0.26788 0.22798 C 0.29757 0.25965 0.32396 0.29595 0.35087 0.33179 C 0.35955 0.34335 0.36198 0.36139 0.36945 0.37457 C 0.37865 0.39075 0.3882 0.40832 0.39497 0.42659 C 0.40157 0.44416 0.40521 0.46335 0.41181 0.48069 C 0.41684 0.49387 0.43229 0.51445 0.43559 0.52578 C 0.44167 0.54659 0.4474 0.56555 0.45591 0.58451 C 0.45903 0.60046 0.46163 0.61595 0.46441 0.63191 C 0.46632 0.64301 0.46615 0.63538 0.46615 0.64093 " pathEditMode="relative" ptsTypes="ffffffffffffffff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5E-6 4.50867E-6 C 0.00174 0.0037 0.00313 0.00786 0.00522 0.01133 C 0.0066 0.01387 0.00921 0.01526 0.01025 0.01803 C 0.01147 0.0215 0.01094 0.02589 0.01199 0.02936 C 0.01442 0.03722 0.01772 0.04439 0.02049 0.05179 C 0.02223 0.05641 0.02553 0.06543 0.02553 0.06543 C 0.03004 0.10566 0.02344 0.05572 0.0323 0.09711 C 0.03334 0.10219 0.03247 0.10797 0.03403 0.11283 C 0.03594 0.11884 0.03976 0.123 0.04237 0.12855 C 0.05035 0.14589 0.05556 0.16855 0.06112 0.18728 C 0.06928 0.21433 0.07865 0.24139 0.08647 0.26867 C 0.08872 0.27676 0.08924 0.28555 0.09167 0.29341 C 0.09897 0.31792 0.10903 0.34196 0.12049 0.36347 C 0.12778 0.40231 0.14445 0.43722 0.16442 0.46728 C 0.16858 0.47376 0.17414 0.47861 0.17813 0.48532 C 0.18612 0.49896 0.19272 0.51376 0.20001 0.52809 C 0.21233 0.55237 0.20001 0.58682 0.20001 0.61618 " pathEditMode="relative" ptsTypes="ffffffffffffffff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490" y="116632"/>
            <a:ext cx="9144000" cy="914400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VYBER SPRÁVNÝ VÝSLEDEK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1" name="Picture 3" descr="C:\Documents and Settings\xp\Local Settings\Temporary Internet Files\Content.IE5\TOBQEXO8\MC9004418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91090">
            <a:off x="-73154" y="2241021"/>
            <a:ext cx="3673685" cy="3673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4083169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2000 mm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115616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 m</a:t>
            </a:r>
            <a:endParaRPr lang="cs-CZ" sz="2800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3491880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 dm</a:t>
            </a:r>
            <a:endParaRPr lang="cs-CZ" sz="2800" dirty="0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5868144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/>
              <a:t>2</a:t>
            </a:r>
            <a:r>
              <a:rPr lang="cs-CZ" sz="2800" dirty="0" smtClean="0"/>
              <a:t> cm</a:t>
            </a:r>
            <a:endParaRPr lang="cs-CZ" sz="2800" dirty="0"/>
          </a:p>
        </p:txBody>
      </p:sp>
      <p:sp>
        <p:nvSpPr>
          <p:cNvPr id="6" name="Vývojový diagram: ruční operace 5"/>
          <p:cNvSpPr/>
          <p:nvPr/>
        </p:nvSpPr>
        <p:spPr>
          <a:xfrm>
            <a:off x="4932040" y="5171329"/>
            <a:ext cx="3888432" cy="1686671"/>
          </a:xfrm>
          <a:prstGeom prst="flowChartManualOperation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2492896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1000 mm = 1 m x 2 = 2 m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066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8.09249E-7 C 0.00851 0.01457 0.02292 0.03862 0.03559 0.0474 C 0.05105 0.07561 0.04375 0.06497 0.05591 0.08116 C 0.06493 0.11214 0.05226 0.0733 0.06598 0.10151 C 0.06823 0.10636 0.06893 0.11237 0.07118 0.11723 C 0.07726 0.13087 0.09202 0.16278 0.1 0.17596 C 0.11285 0.23399 0.09618 0.16833 0.11355 0.21434 C 0.11789 0.2259 0.11962 0.23885 0.12362 0.25041 C 0.13924 0.2948 0.15261 0.33989 0.16945 0.38359 C 0.18125 0.41457 0.19358 0.44694 0.20504 0.47838 C 0.21025 0.49272 0.22032 0.52139 0.22032 0.52139 C 0.22084 0.52671 0.22084 0.53203 0.22205 0.53711 C 0.22362 0.54359 0.22726 0.5489 0.22882 0.55515 C 0.23004 0.56717 0.23056 0.57943 0.23212 0.59145 C 0.23351 0.60208 0.23716 0.61156 0.23716 0.62289 " pathEditMode="relative" ptsTypes="ffffffffffffff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4.50867E-6 C 0.00642 0.01734 0.0059 0.03075 0.00851 0.04971 C 0.00971 0.05873 0.01511 0.07815 0.01702 0.08578 C 0.02656 0.1704 0.01459 0.06011 0.02205 0.14451 C 0.02396 0.16717 0.02882 0.21225 0.02882 0.21225 C 0.03316 0.34867 0.03906 0.48624 0.03906 0.62289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490" y="116632"/>
            <a:ext cx="9144000" cy="914400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VYBER SPRÁVNÝ VÝSLEDEK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1" name="Picture 3" descr="C:\Documents and Settings\xp\Local Settings\Temporary Internet Files\Content.IE5\TOBQEXO8\MC9004418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91090">
            <a:off x="-73154" y="2241021"/>
            <a:ext cx="3673685" cy="3673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4083169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2000 mm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1115616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20 m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491880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20 dm</a:t>
            </a:r>
            <a:endParaRPr lang="cs-CZ" sz="2800" dirty="0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5868144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20 cm</a:t>
            </a:r>
            <a:endParaRPr lang="cs-CZ" sz="2800" dirty="0"/>
          </a:p>
        </p:txBody>
      </p:sp>
      <p:sp>
        <p:nvSpPr>
          <p:cNvPr id="6" name="Vývojový diagram: ruční operace 5"/>
          <p:cNvSpPr/>
          <p:nvPr/>
        </p:nvSpPr>
        <p:spPr>
          <a:xfrm>
            <a:off x="4932040" y="5171329"/>
            <a:ext cx="3888432" cy="1686671"/>
          </a:xfrm>
          <a:prstGeom prst="flowChartManualOperation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2492896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2000 mm : 10 = 200 cm : 10 = 20 dm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0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701 0.00162 0.03281 0.00301 0.04913 0.00902 C 0.08333 0.02174 0.11562 0.04532 0.14913 0.06081 C 0.16215 0.06682 0.17517 0.07284 0.18819 0.07885 C 0.20781 0.08786 0.23212 0.09156 0.25087 0.10613 C 0.25399 0.10867 0.25625 0.11284 0.25937 0.11515 C 0.27691 0.12763 0.26892 0.11515 0.28472 0.13087 C 0.30208 0.14821 0.31753 0.16671 0.33559 0.18266 C 0.34184 0.19515 0.34913 0.20509 0.3559 0.21665 C 0.36805 0.23746 0.37569 0.26336 0.38976 0.28208 C 0.39201 0.29688 0.3967 0.30729 0.40174 0.32047 C 0.40521 0.33966 0.41146 0.35723 0.41354 0.37688 C 0.41562 0.39653 0.4151 0.41549 0.42205 0.4333 C 0.4243 0.4474 0.425 0.46266 0.42882 0.4763 C 0.43351 0.49341 0.43889 0.51029 0.44236 0.5281 C 0.4467 0.55075 0.45069 0.57411 0.45764 0.59584 C 0.46337 0.61341 0.46979 0.62983 0.47465 0.64786 C 0.47639 0.65457 0.47847 0.66104 0.47969 0.66798 C 0.48021 0.67099 0.48142 0.67723 0.48142 0.67723 " pathEditMode="relative" ptsTypes="ffffffffffffffffff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4.50867E-6 C 0.00451 0.02982 -0.00157 -0.01087 0.00347 0.02705 C 0.00451 0.03468 0.00676 0.04971 0.00676 0.04971 C 0.00954 0.08878 0.01024 0.12786 0.01197 0.16693 C 0.01128 0.20994 0.0184 0.33711 0.00347 0.40855 C -0.00053 0.4652 0.00086 0.43537 0.00347 0.53711 C 0.00416 0.56092 0.0085 0.58312 0.0085 0.60693 " pathEditMode="relative" ptsTypes="ffffff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490" y="116632"/>
            <a:ext cx="9144000" cy="914400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VYBER SPRÁVNÝ VÝSLEDEK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1" name="Picture 3" descr="C:\Documents and Settings\xp\Local Settings\Temporary Internet Files\Content.IE5\TOBQEXO8\MC9004418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91090">
            <a:off x="-73154" y="2241021"/>
            <a:ext cx="3673685" cy="3673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4083169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2000 mm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1115616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200 m</a:t>
            </a:r>
            <a:endParaRPr lang="cs-CZ" sz="2800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3491880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200 dm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868144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200 cm</a:t>
            </a:r>
            <a:endParaRPr lang="cs-CZ" sz="2800" dirty="0"/>
          </a:p>
        </p:txBody>
      </p:sp>
      <p:sp>
        <p:nvSpPr>
          <p:cNvPr id="6" name="Vývojový diagram: ruční operace 5"/>
          <p:cNvSpPr/>
          <p:nvPr/>
        </p:nvSpPr>
        <p:spPr>
          <a:xfrm>
            <a:off x="4932040" y="5171329"/>
            <a:ext cx="3888432" cy="1686671"/>
          </a:xfrm>
          <a:prstGeom prst="flowChartManualOperation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2492896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2000 mm : 10 = 200 cm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0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909 0.01063 0.03993 0.01849 0.05764 0.03375 C 0.08837 0.06011 0.05764 0.04809 0.11198 0.07213 C 0.18073 0.10265 0.24965 0.14057 0.30521 0.203 C 0.30868 0.20693 0.31354 0.20809 0.31701 0.21202 C 0.32847 0.22497 0.34948 0.25063 0.35764 0.26844 C 0.36024 0.27422 0.36128 0.28138 0.36441 0.2867 C 0.36701 0.29133 0.37187 0.29341 0.37465 0.2978 C 0.3835 0.31144 0.39201 0.33387 0.39843 0.34982 C 0.40382 0.36323 0.40434 0.37133 0.4085 0.38589 C 0.4243 0.44161 0.43264 0.49849 0.43906 0.55745 C 0.44114 0.57572 0.44583 0.59375 0.4493 0.61156 C 0.45156 0.62335 0.4493 0.63583 0.4493 0.64786 " pathEditMode="relative" ptsTypes="ffffffffffff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77778E-6 -1.32948E-6 C 0.00296 0.01919 0.01372 0.03168 0.02206 0.0474 C 0.0356 0.0726 0.04758 0.09919 0.06112 0.12417 C 0.07761 0.15445 0.10556 0.20648 0.11876 0.24162 C 0.13056 0.27307 0.13664 0.30613 0.14931 0.33642 C 0.15244 0.37758 0.14688 0.33688 0.15938 0.37249 C 0.16337 0.38405 0.16528 0.40301 0.16789 0.41526 C 0.17188 0.43445 0.17831 0.45272 0.18317 0.47168 C 0.18594 0.49734 0.19115 0.52232 0.19844 0.54613 C 0.19966 0.55769 0.20053 0.56879 0.20348 0.58012 C 0.20487 0.59885 0.20556 0.61596 0.21372 0.63168 C 0.21424 0.63492 0.21459 0.63792 0.21528 0.64116 C 0.21893 0.65734 0.21876 0.65873 0.21876 0.65226 " pathEditMode="relative" ptsTypes="ffffffffffff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490" y="116632"/>
            <a:ext cx="9144000" cy="914400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VYBER SPRÁVNÝ VÝSLEDEK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1" name="Picture 3" descr="C:\Documents and Settings\xp\Local Settings\Temporary Internet Files\Content.IE5\TOBQEXO8\MC9004418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91090">
            <a:off x="-73154" y="2241021"/>
            <a:ext cx="3673685" cy="3673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4083169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50 dm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115616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 m</a:t>
            </a:r>
            <a:endParaRPr lang="cs-CZ" sz="2800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3491880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 cm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868144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 mm</a:t>
            </a:r>
            <a:endParaRPr lang="cs-CZ" sz="2800" dirty="0"/>
          </a:p>
        </p:txBody>
      </p:sp>
      <p:sp>
        <p:nvSpPr>
          <p:cNvPr id="6" name="Vývojový diagram: ruční operace 5"/>
          <p:cNvSpPr/>
          <p:nvPr/>
        </p:nvSpPr>
        <p:spPr>
          <a:xfrm>
            <a:off x="4932040" y="5171329"/>
            <a:ext cx="3888432" cy="1686671"/>
          </a:xfrm>
          <a:prstGeom prst="flowChartManualOperation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2492896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10 </a:t>
            </a:r>
            <a:r>
              <a:rPr lang="cs-CZ" sz="2400" dirty="0">
                <a:solidFill>
                  <a:srgbClr val="FFFF00"/>
                </a:solidFill>
              </a:rPr>
              <a:t>d</a:t>
            </a:r>
            <a:r>
              <a:rPr lang="cs-CZ" sz="2400" dirty="0" smtClean="0">
                <a:solidFill>
                  <a:srgbClr val="FFFF00"/>
                </a:solidFill>
              </a:rPr>
              <a:t>m = 1 m x 5 = 5 m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066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6.12717E-6 C 0.00938 0.0044 0.01649 0.01226 0.02535 0.01804 C 0.03142 0.0303 0.02726 0.02313 0.03906 0.03839 L 0.03906 0.03839 C 0.04722 0.05319 0.05521 0.0659 0.06615 0.07677 C 0.07188 0.08833 0.08004 0.10035 0.08472 0.11284 C 0.10017 0.15376 0.10747 0.20209 0.11701 0.24602 C 0.1224 0.27076 0.12448 0.29712 0.13229 0.3207 C 0.14462 0.35816 0.15313 0.38128 0.16111 0.42451 C 0.1658 0.44995 0.16701 0.45966 0.17465 0.48532 C 0.18785 0.52995 0.20399 0.57087 0.21528 0.61619 C 0.2158 0.6229 0.21632 0.6296 0.21701 0.63654 C 0.21788 0.64486 0.22031 0.66128 0.22031 0.66128 " pathEditMode="relative" ptsTypes="ffFfffffffff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521 0.01711 0.00573 0.03353 0.00694 0.05203 C 0.01007 0.10128 0.01041 0.1526 0.01875 0.20093 C 0.01736 0.3244 0.01371 0.45804 0.01371 0.58474 " pathEditMode="relative" ptsTypes="fff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490" y="116632"/>
            <a:ext cx="9144000" cy="914400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VYBER SPRÁVNÝ VÝSLEDEK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1" name="Picture 3" descr="C:\Documents and Settings\xp\Local Settings\Temporary Internet Files\Content.IE5\TOBQEXO8\MC9004418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91090">
            <a:off x="-73154" y="2241021"/>
            <a:ext cx="3673685" cy="3673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4083169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50 dm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1115616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500 m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491880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500 cm</a:t>
            </a:r>
            <a:endParaRPr lang="cs-CZ" sz="2800" dirty="0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5868144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500 mm</a:t>
            </a:r>
            <a:endParaRPr lang="cs-CZ" sz="2800" dirty="0"/>
          </a:p>
        </p:txBody>
      </p:sp>
      <p:sp>
        <p:nvSpPr>
          <p:cNvPr id="6" name="Vývojový diagram: ruční operace 5"/>
          <p:cNvSpPr/>
          <p:nvPr/>
        </p:nvSpPr>
        <p:spPr>
          <a:xfrm>
            <a:off x="4932040" y="5171329"/>
            <a:ext cx="3888432" cy="1686671"/>
          </a:xfrm>
          <a:prstGeom prst="flowChartManualOperation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2492896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1 </a:t>
            </a:r>
            <a:r>
              <a:rPr lang="cs-CZ" sz="2400" dirty="0">
                <a:solidFill>
                  <a:srgbClr val="FFFF00"/>
                </a:solidFill>
              </a:rPr>
              <a:t>d</a:t>
            </a:r>
            <a:r>
              <a:rPr lang="cs-CZ" sz="2400" dirty="0" smtClean="0">
                <a:solidFill>
                  <a:srgbClr val="FFFF00"/>
                </a:solidFill>
              </a:rPr>
              <a:t>m = 10 cm x 50 = 500 cm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4720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2656 0.01226 0.05382 0.02266 0.08142 0.02937 C 0.0974 0.0333 0.11267 0.03977 0.12882 0.04301 C 0.14635 0.05064 0.16458 0.0555 0.18299 0.05873 C 0.21424 0.07654 0.24948 0.08463 0.27795 0.11076 C 0.28125 0.11376 0.28333 0.11862 0.28646 0.12209 C 0.29896 0.13619 0.31111 0.15076 0.32378 0.16486 C 0.35174 0.23908 0.30781 0.12602 0.34062 0.19885 C 0.34306 0.2044 0.34375 0.2111 0.34583 0.21688 C 0.35903 0.25411 0.34983 0.22128 0.35937 0.25295 C 0.38333 0.33203 0.39444 0.41735 0.41181 0.49873 C 0.41545 0.51654 0.42552 0.53018 0.43212 0.54613 C 0.43906 0.56324 0.44201 0.57133 0.44583 0.58937 C 0.44896 0.60347 0.45278 0.60787 0.45937 0.62081 C 0.46163 0.62544 0.46615 0.64 0.46615 0.63445 " pathEditMode="relative" ptsTypes="ffffffffffffff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67362E-19 -1.84971E-6 C 0.00156 0.01919 0.00364 0.03746 0.00677 0.05642 C 0.00902 0.11399 0.0085 0.17087 0.00173 0.22798 C -0.00174 0.29665 -0.01441 0.36694 -0.01511 0.43561 C -0.01615 0.52902 -0.01511 0.6222 -0.01511 0.71561 " pathEditMode="relative" ptsTypes="ffff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490" y="116632"/>
            <a:ext cx="9144000" cy="914400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VYBER SPRÁVNÝ VÝSLEDEK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1" name="Picture 3" descr="C:\Documents and Settings\xp\Local Settings\Temporary Internet Files\Content.IE5\TOBQEXO8\MC9004418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91090">
            <a:off x="-73154" y="2241021"/>
            <a:ext cx="3673685" cy="3673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4083169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7 m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115616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70 dm</a:t>
            </a:r>
            <a:endParaRPr lang="cs-CZ" sz="2800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3491880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/>
              <a:t>7</a:t>
            </a:r>
            <a:r>
              <a:rPr lang="cs-CZ" sz="2800" dirty="0" smtClean="0"/>
              <a:t>0 cm</a:t>
            </a:r>
            <a:endParaRPr lang="cs-CZ" sz="2800" dirty="0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5868144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7o mm</a:t>
            </a:r>
            <a:endParaRPr lang="cs-CZ" sz="2800" dirty="0"/>
          </a:p>
        </p:txBody>
      </p:sp>
      <p:sp>
        <p:nvSpPr>
          <p:cNvPr id="6" name="Vývojový diagram: ruční operace 5"/>
          <p:cNvSpPr/>
          <p:nvPr/>
        </p:nvSpPr>
        <p:spPr>
          <a:xfrm>
            <a:off x="4932040" y="5171329"/>
            <a:ext cx="3888432" cy="1686671"/>
          </a:xfrm>
          <a:prstGeom prst="flowChartManualOperation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2492896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1 m = 10 dm x 7= 70 dm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066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74 0.07191 C 0.0566 0.09203 0.06962 0.11422 0.07761 0.13549 C 0.08195 0.14729 0.09028 0.17156 0.09028 0.17179 C 0.09393 0.19746 0.1033 0.22289 0.1132 0.24763 C 0.11667 0.2689 0.12605 0.28324 0.13594 0.30289 C 0.15296 0.33711 0.13178 0.30682 0.15608 0.3452 C 0.17431 0.37364 0.16511 0.35006 0.17639 0.38127 C 0.1875 0.41295 0.19323 0.44578 0.2066 0.47677 C 0.21494 0.49596 0.21719 0.51792 0.23195 0.53388 C 0.25191 0.55538 0.26129 0.57896 0.27744 0.60185 C 0.28247 0.60925 0.29532 0.62312 0.29532 0.62312 " pathEditMode="relative" rAng="0" ptsTypes="ffffffffff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396" y="27561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73 -2.36994E-6 C 0.00659 0.10798 0.01163 0.22312 0.00139 0.32833 C -0.00018 0.39122 -0.00782 0.45087 -0.01407 0.51099 C -0.01684 0.53827 -0.01806 0.56625 -0.02084 0.59353 C -0.02153 0.61989 -0.02448 0.64671 -0.02934 0.67075 C -0.03108 0.67977 -0.03525 0.69665 -0.03525 0.69688 " pathEditMode="relative" rAng="0" ptsTypes="fffff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53" y="348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490" y="116632"/>
            <a:ext cx="9144000" cy="914400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VYBER SPRÁVNÝ VÝSLEDEK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1" name="Picture 3" descr="C:\Documents and Settings\xp\Local Settings\Temporary Internet Files\Content.IE5\TOBQEXO8\MC9004418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91090">
            <a:off x="-73154" y="2241021"/>
            <a:ext cx="3673685" cy="3673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4083169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7 m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1115616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700 dm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491880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700 cm</a:t>
            </a:r>
            <a:endParaRPr lang="cs-CZ" sz="2800" dirty="0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5868144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700 mm</a:t>
            </a:r>
            <a:endParaRPr lang="cs-CZ" sz="2800" dirty="0"/>
          </a:p>
        </p:txBody>
      </p:sp>
      <p:sp>
        <p:nvSpPr>
          <p:cNvPr id="6" name="Vývojový diagram: ruční operace 5"/>
          <p:cNvSpPr/>
          <p:nvPr/>
        </p:nvSpPr>
        <p:spPr>
          <a:xfrm>
            <a:off x="4932040" y="5171329"/>
            <a:ext cx="3888432" cy="1686671"/>
          </a:xfrm>
          <a:prstGeom prst="flowChartManualOperation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851920" y="2492896"/>
            <a:ext cx="5292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1 m = 10 dm = 100 cm x 7= 700 cm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9266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36994E-6 C 0.01319 0.0111 0.02309 0.01619 0.03976 0.01989 C 0.0592 0.03307 0.07656 0.04463 0.09826 0.05318 C 0.11024 0.06312 0.1217 0.06798 0.13594 0.0733 C 0.15885 0.09295 0.1868 0.10659 0.21128 0.12416 C 0.21614 0.12786 0.21944 0.13364 0.22396 0.13781 C 0.24149 0.1533 0.25469 0.16393 0.27187 0.1822 C 0.28125 0.19214 0.29392 0.19885 0.3033 0.20879 C 0.30833 0.21411 0.31094 0.22151 0.3158 0.22682 C 0.32066 0.23191 0.32743 0.23492 0.33246 0.24 C 0.35295 0.25989 0.33889 0.25226 0.35764 0.27792 C 0.3625 0.2844 0.3691 0.28925 0.37448 0.29549 C 0.40226 0.32856 0.42847 0.36301 0.44358 0.40463 C 0.44635 0.4252 0.45035 0.44301 0.45816 0.46243 C 0.46198 0.48185 0.46458 0.50127 0.47083 0.52023 C 0.47239 0.53411 0.47587 0.54659 0.47917 0.56023 C 0.48229 0.5926 0.48003 0.61018 0.5 0.63376 " pathEditMode="relative" rAng="0" ptsTypes="ffffffffffffffff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000" y="31676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36994E-6 C 0.00156 0.02197 0.00399 0.04232 0.0085 0.06336 C 0.01267 0.10313 0.01041 0.0844 0.01528 0.11977 C 0.01684 0.14382 0.01979 0.16625 0.02378 0.1896 C 0.0243 0.29365 0.00104 0.40509 0.03055 0.50128 C 0.03472 0.53041 0.02899 0.5644 0.03889 0.59145 C 0.04305 0.62405 0.0441 0.65249 0.0441 0.68625 " pathEditMode="relative" ptsTypes="ffffff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490" y="116632"/>
            <a:ext cx="9144000" cy="914400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VYBER SPRÁVNÝ VÝSLEDEK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1" name="Picture 3" descr="C:\Documents and Settings\xp\Local Settings\Temporary Internet Files\Content.IE5\TOBQEXO8\MC9004418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91090">
            <a:off x="-73154" y="2241021"/>
            <a:ext cx="3673685" cy="3673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4083169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7 m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1115616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7000 dm</a:t>
            </a:r>
            <a:endParaRPr lang="cs-CZ" sz="2800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3491880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7000 cm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868144" y="1238289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7000 mm</a:t>
            </a:r>
            <a:endParaRPr lang="cs-CZ" sz="2800" dirty="0"/>
          </a:p>
        </p:txBody>
      </p:sp>
      <p:sp>
        <p:nvSpPr>
          <p:cNvPr id="6" name="Vývojový diagram: ruční operace 5"/>
          <p:cNvSpPr/>
          <p:nvPr/>
        </p:nvSpPr>
        <p:spPr>
          <a:xfrm>
            <a:off x="4932040" y="5171329"/>
            <a:ext cx="3888432" cy="1686671"/>
          </a:xfrm>
          <a:prstGeom prst="flowChartManualOperation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971600" y="2271946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1 m = 10 dm x 10 = 100 cm x 10 = 1000 mm x 7 = 7000 mm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9266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36994E-6 C 0.00521 0.01179 0.00764 0.02752 0.01424 0.03862 C 0.02622 0.05919 0.03837 0.08231 0.0474 0.10474 C 0.04948 0.10983 0.04931 0.11584 0.05191 0.12093 C 0.07518 0.16601 0.05434 0.11122 0.07084 0.15052 C 0.07691 0.16486 0.08178 0.18567 0.08976 0.19838 C 0.09671 0.20971 0.10122 0.22312 0.11094 0.23237 C 0.1158 0.23723 0.12119 0.24116 0.12518 0.24625 C 0.13073 0.25318 0.13403 0.26174 0.13924 0.2689 C 0.14896 0.28231 0.1599 0.2948 0.16997 0.30775 C 0.19705 0.34197 0.17414 0.31792 0.19132 0.35099 C 0.19428 0.357 0.19983 0.36139 0.20313 0.36694 C 0.20678 0.37272 0.20973 0.37919 0.2125 0.3852 C 0.22049 0.40208 0.22535 0.41989 0.23143 0.43769 C 0.2349 0.46544 0.24445 0.49018 0.25278 0.51746 C 0.25678 0.53087 0.25851 0.54428 0.26702 0.55607 C 0.26893 0.58197 0.27171 0.6074 0.27171 0.63376 " pathEditMode="relative" rAng="0" ptsTypes="ffffffffffffffff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576" y="31676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36994E-6 C 0.01597 0.02058 0.03646 0.03052 0.05347 0.04833 C 0.05989 0.0548 0.06389 0.06428 0.07014 0.07145 C 0.08455 0.08763 0.09896 0.09642 0.11458 0.11052 C 0.13368 0.12809 0.15226 0.14729 0.17187 0.1637 C 0.2125 0.19815 0.17517 0.16208 0.21805 0.19376 C 0.23455 0.20578 0.25017 0.21989 0.26614 0.23283 C 0.28785 0.25064 0.31302 0.26127 0.33455 0.27885 C 0.35677 0.29711 0.35139 0.2985 0.36962 0.31815 C 0.39844 0.34914 0.42639 0.38266 0.45104 0.41942 C 0.45972 0.43214 0.46597 0.44902 0.47326 0.46335 C 0.47708 0.47075 0.48437 0.48625 0.48437 0.48648 C 0.4868 0.50127 0.48889 0.51584 0.49375 0.52994 C 0.5 0.57203 0.49913 0.6111 0.49913 0.65457 " pathEditMode="relative" rAng="0" ptsTypes="fffffffffffff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000" y="327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8898"/>
            <a:ext cx="9144000" cy="914400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PŘEVEĎTE...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" name="Picture 8" descr="C:\Documents and Settings\xp\Local Settings\Temporary Internet Files\Content.IE5\C83IBZXI\MC9003796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80728"/>
            <a:ext cx="3494569" cy="3822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Documents and Settings\xp\Local Settings\Temporary Internet Files\Content.IE5\C83IBZXI\MC900379693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892180"/>
            <a:ext cx="3494569" cy="3822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432248" y="1228253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3</a:t>
            </a:r>
            <a:r>
              <a:rPr lang="cs-CZ" sz="3200" dirty="0" smtClean="0">
                <a:solidFill>
                  <a:schemeClr val="bg1"/>
                </a:solidFill>
              </a:rPr>
              <a:t> m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08312" y="2398114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40 mm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03648" y="3645024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9 dm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9512" y="5157192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CENTIMETRY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92080" y="2276872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NA MILIMETRY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3284984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40 cm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95348" y="4280412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5 dm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10025" y="5589240"/>
            <a:ext cx="883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6 m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5" name="Výbuch 2 14"/>
          <p:cNvSpPr/>
          <p:nvPr/>
        </p:nvSpPr>
        <p:spPr>
          <a:xfrm>
            <a:off x="3466597" y="1373965"/>
            <a:ext cx="1821904" cy="914400"/>
          </a:xfrm>
          <a:prstGeom prst="irregularSeal2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300</a:t>
            </a:r>
            <a:endParaRPr lang="cs-CZ" sz="2400" dirty="0"/>
          </a:p>
        </p:txBody>
      </p:sp>
      <p:sp>
        <p:nvSpPr>
          <p:cNvPr id="16" name="Výbuch 2 15"/>
          <p:cNvSpPr/>
          <p:nvPr/>
        </p:nvSpPr>
        <p:spPr>
          <a:xfrm>
            <a:off x="3470176" y="2730624"/>
            <a:ext cx="1821904" cy="914400"/>
          </a:xfrm>
          <a:prstGeom prst="irregularSeal2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90</a:t>
            </a:r>
            <a:endParaRPr lang="cs-CZ" sz="2400" dirty="0"/>
          </a:p>
        </p:txBody>
      </p:sp>
      <p:sp>
        <p:nvSpPr>
          <p:cNvPr id="17" name="Výbuch 2 16"/>
          <p:cNvSpPr/>
          <p:nvPr/>
        </p:nvSpPr>
        <p:spPr>
          <a:xfrm>
            <a:off x="0" y="2297879"/>
            <a:ext cx="1821904" cy="914400"/>
          </a:xfrm>
          <a:prstGeom prst="irregularSeal2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4</a:t>
            </a:r>
            <a:endParaRPr lang="cs-CZ" sz="2400" dirty="0"/>
          </a:p>
        </p:txBody>
      </p:sp>
      <p:sp>
        <p:nvSpPr>
          <p:cNvPr id="18" name="Výbuch 2 17"/>
          <p:cNvSpPr/>
          <p:nvPr/>
        </p:nvSpPr>
        <p:spPr>
          <a:xfrm>
            <a:off x="4377549" y="4236808"/>
            <a:ext cx="1821904" cy="914400"/>
          </a:xfrm>
          <a:prstGeom prst="irregularSeal2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5</a:t>
            </a:r>
            <a:r>
              <a:rPr lang="cs-CZ" sz="2400" dirty="0" smtClean="0"/>
              <a:t>00</a:t>
            </a:r>
            <a:endParaRPr lang="cs-CZ" sz="2400" dirty="0"/>
          </a:p>
        </p:txBody>
      </p:sp>
      <p:sp>
        <p:nvSpPr>
          <p:cNvPr id="19" name="Výbuch 2 18"/>
          <p:cNvSpPr/>
          <p:nvPr/>
        </p:nvSpPr>
        <p:spPr>
          <a:xfrm>
            <a:off x="7322096" y="3239364"/>
            <a:ext cx="1821904" cy="914400"/>
          </a:xfrm>
          <a:prstGeom prst="irregularSeal2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4</a:t>
            </a:r>
            <a:r>
              <a:rPr lang="cs-CZ" sz="2400" dirty="0" smtClean="0"/>
              <a:t>00</a:t>
            </a:r>
            <a:endParaRPr lang="cs-CZ" sz="2400" dirty="0"/>
          </a:p>
        </p:txBody>
      </p:sp>
      <p:sp>
        <p:nvSpPr>
          <p:cNvPr id="21" name="Výbuch 2 20"/>
          <p:cNvSpPr/>
          <p:nvPr/>
        </p:nvSpPr>
        <p:spPr>
          <a:xfrm>
            <a:off x="7123820" y="4936450"/>
            <a:ext cx="2020180" cy="914400"/>
          </a:xfrm>
          <a:prstGeom prst="irregularSeal2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6000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25902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  <p:bldP spid="2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C:\Documents and Settings\xp\Local Settings\Temporary Internet Files\Content.IE5\C83IBZXI\MC900379693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80728"/>
            <a:ext cx="3494569" cy="3822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8" descr="C:\Documents and Settings\xp\Local Settings\Temporary Internet Files\Content.IE5\C83IBZXI\MC900379693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862201"/>
            <a:ext cx="3494569" cy="3822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32040" y="2132856"/>
            <a:ext cx="4211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PŘEVEĎTE NA METRY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-177839" y="5229200"/>
            <a:ext cx="4211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PŘEVEĎTE NA DECIMETRY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52077" y="1268760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50 cm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04205" y="2423139"/>
            <a:ext cx="9890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2 m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52077" y="3582649"/>
            <a:ext cx="16466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400 mm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69868" y="3104740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70 dm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64377" y="4305991"/>
            <a:ext cx="17472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5000 mm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62497" y="5463018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300 cm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Výbuch 2 11"/>
          <p:cNvSpPr/>
          <p:nvPr/>
        </p:nvSpPr>
        <p:spPr>
          <a:xfrm>
            <a:off x="3466597" y="1373965"/>
            <a:ext cx="1821904" cy="914400"/>
          </a:xfrm>
          <a:prstGeom prst="irregularSeal2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13" name="Výbuch 2 12"/>
          <p:cNvSpPr/>
          <p:nvPr/>
        </p:nvSpPr>
        <p:spPr>
          <a:xfrm>
            <a:off x="3028759" y="2946359"/>
            <a:ext cx="1821904" cy="914400"/>
          </a:xfrm>
          <a:prstGeom prst="irregularSeal2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14" name="Výbuch 2 13"/>
          <p:cNvSpPr/>
          <p:nvPr/>
        </p:nvSpPr>
        <p:spPr>
          <a:xfrm>
            <a:off x="-177839" y="2288365"/>
            <a:ext cx="1821904" cy="914400"/>
          </a:xfrm>
          <a:prstGeom prst="irregularSeal2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</a:t>
            </a:r>
            <a:endParaRPr lang="cs-CZ" sz="2400" dirty="0"/>
          </a:p>
        </p:txBody>
      </p:sp>
      <p:sp>
        <p:nvSpPr>
          <p:cNvPr id="17" name="Výbuch 2 16"/>
          <p:cNvSpPr/>
          <p:nvPr/>
        </p:nvSpPr>
        <p:spPr>
          <a:xfrm>
            <a:off x="4523569" y="3977702"/>
            <a:ext cx="1821904" cy="914400"/>
          </a:xfrm>
          <a:prstGeom prst="irregularSeal2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5</a:t>
            </a:r>
          </a:p>
        </p:txBody>
      </p:sp>
      <p:sp>
        <p:nvSpPr>
          <p:cNvPr id="20" name="Výbuch 2 19"/>
          <p:cNvSpPr/>
          <p:nvPr/>
        </p:nvSpPr>
        <p:spPr>
          <a:xfrm>
            <a:off x="7322096" y="3202765"/>
            <a:ext cx="1821904" cy="914400"/>
          </a:xfrm>
          <a:prstGeom prst="irregularSeal2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21" name="Výbuch 2 20"/>
          <p:cNvSpPr/>
          <p:nvPr/>
        </p:nvSpPr>
        <p:spPr>
          <a:xfrm>
            <a:off x="7164288" y="4872914"/>
            <a:ext cx="1821904" cy="914400"/>
          </a:xfrm>
          <a:prstGeom prst="irregularSeal2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45925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7" grpId="0" animBg="1"/>
      <p:bldP spid="20" grpId="0" animBg="1"/>
      <p:bldP spid="2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80728"/>
            <a:ext cx="712879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PRACOVALI  JSTE V</a:t>
            </a:r>
            <a:r>
              <a:rPr lang="cs-CZ" sz="8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ÝBORNĚ!</a:t>
            </a:r>
            <a:endParaRPr lang="cs-CZ" sz="8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6" name="Picture 2" descr="C:\Documents and Settings\xp\Local Settings\Temporary Internet Files\Content.IE5\C83IBZXI\MP900289626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993" b="90773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530642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3512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3" y="251380"/>
            <a:ext cx="861955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Acquaintance" pitchFamily="2" charset="0"/>
              </a:rPr>
              <a:t>SMŮLA. </a:t>
            </a:r>
          </a:p>
          <a:p>
            <a:pPr algn="ctr"/>
            <a:r>
              <a:rPr lang="cs-CZ" sz="4800" dirty="0" smtClean="0">
                <a:latin typeface="Acquaintance" pitchFamily="2" charset="0"/>
              </a:rPr>
              <a:t>ZKUS TO JEŠTĚ JEDNOU...</a:t>
            </a:r>
            <a:endParaRPr lang="cs-CZ" sz="4800" dirty="0">
              <a:latin typeface="Acquaintance" pitchFamily="2" charset="0"/>
            </a:endParaRPr>
          </a:p>
        </p:txBody>
      </p:sp>
      <p:pic>
        <p:nvPicPr>
          <p:cNvPr id="3074" name="Picture 2" descr="C:\Documents and Settings\xp\Local Settings\Temporary Internet Files\Content.IE5\C83IBZXI\MC900398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005" y="4655931"/>
            <a:ext cx="1599286" cy="218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Documents and Settings\xp\Local Settings\Temporary Internet Files\Content.IE5\C83IBZXI\MC900398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5260" y="1821039"/>
            <a:ext cx="1599286" cy="2188159"/>
          </a:xfrm>
          <a:prstGeom prst="rect">
            <a:avLst/>
          </a:prstGeom>
          <a:noFill/>
        </p:spPr>
      </p:pic>
      <p:pic>
        <p:nvPicPr>
          <p:cNvPr id="5" name="Picture 2" descr="C:\Documents and Settings\xp\Local Settings\Temporary Internet Files\Content.IE5\C83IBZXI\MC900398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573016"/>
            <a:ext cx="1599286" cy="218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Documents and Settings\xp\Local Settings\Temporary Internet Files\Content.IE5\C83IBZXI\MC900398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365104"/>
            <a:ext cx="1599286" cy="218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Documents and Settings\xp\Local Settings\Temporary Internet Files\Content.IE5\C83IBZXI\MC900398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8778" y="4565379"/>
            <a:ext cx="1599286" cy="218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Documents and Settings\xp\Local Settings\Temporary Internet Files\Content.IE5\C83IBZXI\MC900398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406178"/>
            <a:ext cx="1599286" cy="218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Documents and Settings\xp\Local Settings\Temporary Internet Files\Content.IE5\C83IBZXI\MC900398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911" y="1821040"/>
            <a:ext cx="1599286" cy="218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Documents and Settings\xp\Local Settings\Temporary Internet Files\Content.IE5\C83IBZXI\MC900398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3291" y="1036210"/>
            <a:ext cx="1599286" cy="218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kosené hrany 2">
            <a:hlinkClick r:id="" action="ppaction://hlinkshowjump?jump=lastslideviewed" highlightClick="1"/>
          </p:cNvPr>
          <p:cNvSpPr/>
          <p:nvPr/>
        </p:nvSpPr>
        <p:spPr>
          <a:xfrm>
            <a:off x="3347864" y="3406178"/>
            <a:ext cx="2131870" cy="814910"/>
          </a:xfrm>
          <a:prstGeom prst="bevel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latin typeface="Acquaintance" pitchFamily="2" charset="0"/>
              </a:rPr>
              <a:t>ZPÁTKY</a:t>
            </a:r>
            <a:endParaRPr lang="cs-CZ" sz="2800" dirty="0">
              <a:solidFill>
                <a:srgbClr val="FF0000"/>
              </a:solidFill>
              <a:latin typeface="Acquaintance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8010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</a:t>
            </a:r>
            <a:r>
              <a:rPr lang="cs-CZ" sz="2000" dirty="0" smtClean="0">
                <a:hlinkClick r:id="rId2"/>
              </a:rPr>
              <a:t>www.office.microsoft</a:t>
            </a:r>
            <a:r>
              <a:rPr lang="en-US" sz="2000" dirty="0" smtClean="0">
                <a:hlinkClick r:id="rId2"/>
              </a:rPr>
              <a:t>-</a:t>
            </a:r>
            <a:r>
              <a:rPr lang="en-US" sz="2000" dirty="0" err="1" smtClean="0">
                <a:hlinkClick r:id="rId2"/>
              </a:rPr>
              <a:t>klipart</a:t>
            </a:r>
            <a:r>
              <a:rPr lang="cs-CZ" sz="2000" dirty="0" smtClean="0">
                <a:hlinkClick r:id="rId2"/>
              </a:rPr>
              <a:t>.</a:t>
            </a:r>
            <a:r>
              <a:rPr lang="cs-CZ" sz="2000" dirty="0" err="1" smtClean="0">
                <a:hlinkClick r:id="rId2"/>
              </a:rPr>
              <a:t>com</a:t>
            </a:r>
            <a:endParaRPr lang="en-US" sz="2000" dirty="0" smtClean="0"/>
          </a:p>
          <a:p>
            <a:r>
              <a:rPr lang="cs-CZ" sz="2000" dirty="0"/>
              <a:t>Ilustrace </a:t>
            </a:r>
            <a:r>
              <a:rPr lang="cs-CZ" sz="2000" dirty="0">
                <a:hlinkClick r:id="rId3"/>
              </a:rPr>
              <a:t>www.office.microsoft</a:t>
            </a:r>
            <a:r>
              <a:rPr lang="en-US" sz="2000" dirty="0" smtClean="0">
                <a:hlinkClick r:id="rId3"/>
              </a:rPr>
              <a:t>-</a:t>
            </a:r>
            <a:r>
              <a:rPr lang="en-US" sz="2000" smtClean="0">
                <a:hlinkClick r:id="rId3"/>
              </a:rPr>
              <a:t>obrazek</a:t>
            </a:r>
            <a:r>
              <a:rPr lang="cs-CZ" sz="2000" smtClean="0">
                <a:hlinkClick r:id="rId3"/>
              </a:rPr>
              <a:t>.</a:t>
            </a:r>
            <a:r>
              <a:rPr lang="cs-CZ" sz="2000" dirty="0" err="1" smtClean="0">
                <a:hlinkClick r:id="rId3"/>
              </a:rPr>
              <a:t>com</a:t>
            </a:r>
            <a:endParaRPr lang="en-US" sz="2000" dirty="0"/>
          </a:p>
          <a:p>
            <a:pPr eaLnBrk="1" hangingPunct="1"/>
            <a:endParaRPr lang="en-US" sz="2000" dirty="0" smtClean="0"/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83135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324</TotalTime>
  <Words>587</Words>
  <Application>Microsoft Office PowerPoint</Application>
  <PresentationFormat>Předvádění na obrazovce (4:3)</PresentationFormat>
  <Paragraphs>181</Paragraphs>
  <Slides>24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Živly</vt:lpstr>
      <vt:lpstr>Prezentace aplikace PowerPoint</vt:lpstr>
      <vt:lpstr>Anotace:</vt:lpstr>
      <vt:lpstr>Prezentace aplikace PowerPoint</vt:lpstr>
      <vt:lpstr>Prezentace aplikace PowerPoint</vt:lpstr>
      <vt:lpstr>DOPLŇ TABULKU</vt:lpstr>
      <vt:lpstr>4 m</vt:lpstr>
      <vt:lpstr>VYBER SPRÁVNÝ VÝSLEDEK</vt:lpstr>
      <vt:lpstr>VYBER SPRÁVNÝ VÝSLEDEK</vt:lpstr>
      <vt:lpstr>VYBER SPRÁVNÝ VÝSLEDEK</vt:lpstr>
      <vt:lpstr>VYBER SPRÁVNÝ VÝSLEDEK</vt:lpstr>
      <vt:lpstr>VYBER SPRÁVNÝ VÝSLEDEK</vt:lpstr>
      <vt:lpstr>VYBER SPRÁVNÝ VÝSLEDEK</vt:lpstr>
      <vt:lpstr>VYBER SPRÁVNÝ VÝSLEDEK</vt:lpstr>
      <vt:lpstr>VYBER SPRÁVNÝ VÝSLEDEK</vt:lpstr>
      <vt:lpstr>VYBER SPRÁVNÝ VÝSLEDEK</vt:lpstr>
      <vt:lpstr>VYBER SPRÁVNÝ VÝSLEDEK</vt:lpstr>
      <vt:lpstr>VYBER SPRÁVNÝ VÝSLEDEK</vt:lpstr>
      <vt:lpstr>VYBER SPRÁVNÝ VÝSLEDEK</vt:lpstr>
      <vt:lpstr>VYBER SPRÁVNÝ VÝSLEDEK</vt:lpstr>
      <vt:lpstr>PŘEVEĎTE...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lazza</cp:lastModifiedBy>
  <cp:revision>21</cp:revision>
  <dcterms:created xsi:type="dcterms:W3CDTF">2013-04-19T13:34:44Z</dcterms:created>
  <dcterms:modified xsi:type="dcterms:W3CDTF">2013-08-01T05:16:54Z</dcterms:modified>
</cp:coreProperties>
</file>