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3T21:56:24.95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4390 6251,'0'0,"0"0,25 0,0 25,0-25,-1 49,-24-49,0 25,25 25,-25-26,25 26,-25-25,0 24,0-24,50 0,-1 25,1-26,-25 1,-1 0,26 0,-50 0,25-1,0 1,-1 0,1 0,0-25,0 0,0 25,-1 0,1-1,0-24,25 25,-50-25,49 25,-24-25,0 50,49-26,-74 1,50 0,-1 25,-49-26,25 1,25 0,-25 25,0-26,-1 26,1-25,0-25,0 25,0-1,-1-24,-24 0,50 25,24 50,26-51,-51 26,26-25,24 24,-25-24,25 0,-24 0,24-25,-24 25,-26-25,26 24,-26 1,1-25,-1 25,1-25,0 25,-1-25,1 0,-25 0,24 25,-24-25,0 0,0 0,24 0,-24 0,0 0,0 0,-1 0,1 0,0 0,0 0,0 0,-1 0,1 0,0 0,0 0,25 0,-26 0,1 0,0 0,25 0,-1 0,50 0,1 0,-26 0,25 0,-24 0,-26 0,1 0,49 0,-49 0,24 0,-24 0,-1 0,1 0,-25 0,24 0,-24 0,0 0,25 0,-26 0,1 0,0 0,0 0,24 0,1 0,-25 0,24 0,-24 0,25 0,-25 0,-1-25,1 25,25 0,24 0,25-50,-24 50,-1 0,50-49,-24 49,-26 0,25-50,-49 50,-1 0,26 0,24 0,-49 0,-1-50,1 50,-25-24,-1 24,1 0,0 0,0 0,0 0,24 0,51 0,-51 0,26 0,24 0,-25 24,25-24,-49 25,24-25,-49 0,25 0,-1 0,1 0,0 0,-26 0,1 0,25 0,-25 0,24 0,1 0,-25 0,-1 0,26 0,25 0,24 0,-50 0,1 0,0 0,-26 0,26 0,-50 0,50-49,24 49,-24 0,-1 0,1 0,-25 0,-25 0,24 0</inkml:trace>
  <inkml:trace contextRef="#ctx0" brushRef="#br0" timeOffset="5218.75">4589 8682,'0'0,"24"0,1 49,50-24,-26 25,1 24,-1 0,51-24,-1 49,-25 1,25-51,1 50,-26-49,50 24,-25 1,25-1,25 1,-25-51,50 51,-50 24,-25-49,25 24,-25 1,-24-1,24 25,-49-24,49 24,25-50,-25 51,-25-1,1-74,-50 24,-1 1,1-50,0 0,25 0,-1 0,26 0,-26 0,26 0,-26 0,1 0,0 0,-1 0,-24 0,25 0,-50 0,24 0,1 0,0-25,0 25,0 0,-1 0</inkml:trace>
  <inkml:trace contextRef="#ctx0" brushRef="#br0" timeOffset="15796.8749">4638 10988,'0'0,"0"0,0 0,0 0,25 0,-25 25,25 25,-25-25,49 24,1 1,-25 24,24 1,1-1,24-24,-24 24,0 25,49 1,-50-26,51 75,-26-75,25 50,-49-24,24-1,-24-50,0 26,24 24,-49-74,24 49,-24-24,25 24,-25-74,-1 50,26 24,0-24,24-25,-24 74,-50-74,24 49,1 1,25 49,24-25,-24 0,0-49,24 24,-24 25,49 0,-25-74,1 25,-26-1,26-49,-51 0,26 25,0 25,-26-50,26 25,-25-25,0 0,-1 0,26 24,-25-24,0 0,24 0,-24 0,25 0,-25 0,24 25,-49-25,50 25,-25-25,24 25,-24-25,0 0,0 25,-1-1,26 1,-25 0,0 0,-1 0,1-25,0 0,25 25,-50-1,49-24,-24 0,0 25,24 0,-24 0,0 0,0-25,24 24,-24-24,25 0,-1 0,26 0,-26 0,51 25,-26-25,25 25,-24-25,-26 0,51 25,-51-25,1 0,-1 25,-24-25,25 0,-1 24,-24-24,25 0,-25 0,24 0,-24 0,0 0,-25 0,49 0,-24 0,0 0,0 0,0 0,0 0,-1 0,26 0,0 0,24 0,-24 0,49 0,-25 0,25 0,-24 0,-26 0,1 0,0 0,-1 0,1 0,-1 0,-24 0,25 0,-25 0,24 0,-24 0,0 0,0 0,24 0,1 0,24 0,-24 0,0 0,-1 0,1 0,49 0,-49 0,24 0,-24 0,-1 0,1 0,-1 0,1 0,0 0,24 0,-74 0,25 0,0 0,0 0,24 0,1 0,-1 0,1 0,0 0,-1-49,-24 49,25 0,-26 0,26 0,-25 0,24-50,-24 50,25 0,-25 0,-1 0,1 0,0 0</inkml:trace>
  <inkml:trace contextRef="#ctx0" brushRef="#br0" timeOffset="26187.5">4638 13171,'25'0,"0"0,0 0,-1 0,1 50,0-50,25 50,-26-26,26 26,0 24,49 1,-50-1,51-24,-26 49,75 0,-99-24,24 24,-24 25,24-75,-24 125,24-75,-24 75,24 0,0-100,1 25,24 0,-25-24,-24 24,49 0,-49-24,0 24,24 75,50-1,-124-148,74 25,1 49,74 0,-25-49,49 74,26-25,-75-25,49 1,-49-50,25 49,-25-49,-49 0,24 49,-25-49,25 0,-24 24,24 1,0 24,-24-49,-26 49,-24-49,0-25,0 0,24 0,1 0,24 0,26 0,-26 0,50 0,-25 0,-24 0,-1 0,-24 0,49 0,-49 0,-1 0,26 0,-26 0,-24 0,0 0,0 0,24 0,1 0,49 0,-49 0,24 0,-24 0,24 0,-24 0,49 0,-49 0,-1 0,1 0,-1 0,1 0,0 25,-26-25,1 0,0 0,0 0</inkml:trace>
  <inkml:trace contextRef="#ctx0" brushRef="#br0" timeOffset="36875">4663 15453,'0'-49,"25"-26,0 1,-1-50,51-99,-1 49,1 25,-26-24,26 73,-75 26,24-1,-24-49,25 0,-25 0,0 0,25 50,-25-50,25 25,-25 24,25 1,24-75,-24 75,74-50,-24-25,-1-25,-74-99,0-99,0 75,25-75,-25-1,25-23,-25 148,25-25,-25 99,0 50,24 0,-24 50,25-100,-25 124,25-24,0-100,24-148,-24-1,25 51,-25 98,24 0,-24 1,0 98,0-49,49 25,-49-25,24 50,1-26,0 26,-50 24,24-49,1 49,0-49,0 25,24 24,26-24,-1-1,1-73,-50 73,74-24,0-25,75 0,-75 74,25-49,-25 25,0-1,-24 1,24 24,-25 25,50 1,-74 24,49 0,-24 0,-26 0,-24 0,-25 74,0 25,124-173,0-1,25-49,74 0,-24 0,-26 100,50-51,-49 25,25 50,-26 0,1-74,-50 74,25 0,24-50,51 50,-51-49,-49 24,50-25,-100 26,100 24,-100 0,50 0,-49 0,24 24,25 1,-50 25,50-1,25 1,0 0,-50-1,25-24,-49 0,-1 0,-24 24,-1-24,-24 25,25-1,-25-24,-25 0,0 0,0 0,0-1,0 1,24-25,1 0,0 0,-25 0,0 0,0 0,0 0,25 0</inkml:trace>
  <inkml:trace contextRef="#ctx0" brushRef="#br0" timeOffset="52468.75">4638 17934,'50'0,"-25"0,-1 0,1 0,25 0,-25-25,-1 25,1-25,25-24,-1-1,26 0,24 1,-49-26,49 26,-50-51,26 51,-25-75,-1 74,26-74,-1-25,-49 75,24-25,26 24,-26 1,1 24,-25-24,0 0,-25 49,0 0,49-198,26-1,-1 51,-24-50,-26-50,26-50,0 50,-50 1,74-1,-49-50,25 100,-26-50,26 99,-25 50,-25 25,25 25,-25 49,0 0,24 25,-24-49,0-75,0-50,0 25,0-124,0 0,0-49,0 74,0-25,0 99,25 1,0 49,0 49,-25 26,25-1,-1-24,-24 24,50 50,-50-25,25 1,0 24,-1 0,-24 74,0-74,25 0,25 0,-25 0,-1 0,26 0,-25 0,24-50,1 50,-25 0,24 0,1 0,-25 0,24 0,-24 0,25 0,-50 0,25 0,24 0,-24 0,25 0,-25 0,24 0,1 0,-25 0,24 0,1 0,-25 0,24 0,1 0,-1 0,1 0,24 25,-24-25,24 0,-24 25,0-25,-26 0,1 0,-25 0,99-74,-24 49,49 0,-50 25,26 0,-26 0,-24 0,-1 0,1 0,49 0,-49 0,-1 0,26 0,-26 0,-24 0,25 0,-26 0,26 0,-25 0,25 0,-1 25,1-25,-1 25,1-25,-25 0,0 0,24 0,-24 0,0 0,0 0,-1 0,1 0,-25 0,0 0,50 0,-1 0,51 0,-51 0,26 24,24-24,25 0,-50 0,1 0,49 0,0 0,-50 0,25 0,-24 0,-26 0,1 0,-25 0,0 0,-1 0,1 0,25 0,-25 0,49 0,-24 0,-26 0,26 0,0-49,-25 49,24 0,-24 0,0 0,0 0,-25 0,24 0,1 0,0 0,0 0,0 0,-1 0,1 0,0 0,0 0,0 0,-25 0,24-25,1 25,0 0,0-25,0 25,-1 0,1 0,0 0,0 0,0 0,-25 0,24 0,1-25,-25 0,0 25,25 0,0 0,0 0</inkml:trace>
  <inkml:trace contextRef="#ctx0" brushRef="#br0" timeOffset="65609.375">20811 6325,'25'0,"-50"0,0 25,-25 0,-24 0,49 49,-24-49,24 24,0 26,0-1,0 1,25 24,-49-25,49 50,-50 0,50-49,-49 49,24 0,0 0,25-50,-50 50,50-25,-49 26,49-26,-50 25,50 49,-50-49,-24 100,49-51,-24 1,24-50,0 0,25 0,-50 74,50-74,-49 25,24-25,0-24,0-26,-24 25,49-49,0-1,0 26,0 24,0 0,0 0,0 25,0-49,0 49,25-50,-25-24,0 74,0-74,0 74,0-50,0 50,0 50,0-75,0 25,0 50,0-75,24 74,-24-49,0-24,25 73,-25-98,25 49,-25 0,25 0,-25 0,0 0,25-50,-25 25,0-24,24 49,-24-50,25 1,-25-1,25 1,-25 49,0 0,25 0,-25-50,0 50,25-25,-25 0,24 25,-24 1,0-1,0 0,0 24,0-24,0 0,0-24,0 24,0 0,0-50,0 50,0 50,0-100,0-24,-49 74,49-75,-50 51,25-26,25 0,0 26,-49-51,49 1,0-25,0 0,-50 24,50 1,0-25,0 24,0-24,0 0,-25 0,1 24,-1-49,-25 75,25-75,-24 49,24-24,-25 0,26 0,-1-25,-25 24,25-24,-24 0,24 0,-25 25,26-25,-26 25,0-25,1 25,-1-25,0 25,1-25,24 0,0 0,-24 0,24 0,-25 24,25-24,-24 0,-1 0,1 25,-1-25,0 25,26-25,-1 0,-25 25,25-25,1 0,-1 0,0 0,-25 0,1 0,24 0,-25 0,50 0,-25 0,1 0,-1 0,-25 0,-49 25,49-25,-24 0,-25 24,49-24,-24 0,-1 0,-24 0,50 0,-26 0,26 0,-51 0,51 0,-26 25,26-25,-1 0,-24 0,74 0,-50 25,0-25,-24 25,24-25,26 0,-26 0,50 0,-25 0,0 0,1 25,-26-25,0 0,1 0,-1 0,1 0,-51 0,51 0,-26 0,26 0,-51 0,51 0,-1 0,-24 24,24-24,-49 0,49 0,26 0,-26 25,0-25,26 0,-1 0,0 0,25 0,-25 0,0 0,-24 0,24 0,-25 0,1 0,-1 0,0 0,-49 0,50 0,-1-49,25 49,-24 0,-1 0,25 0,-24 0,49 0,-50 0,0 0,26 0,-1 0,-25 0,25 0,1 0,-26 0,25 0,0 0,1 0,-1 0,25 0,-50 0,25 0,1 0,-1 0,0 0,0 0,0 0,1 0,-1 0,0 0,0 0,25-25</inkml:trace>
  <inkml:trace contextRef="#ctx0" brushRef="#br0" timeOffset="71078.125">20885 8682,'-25'0,"25"0,-24 0,-1 0,0 0,0 0,0 0,-24 0,24 0,-25 0,1 24,-1 1,-49 25,49-1,-49 1,50 0,-1-26,0 26,-24 0,24 24,-49 50,25 50,-26 24,-24-24,50-1,-25 76,24-125,1 0,24-25,1 25,-26-25,1 50,49-50,0-25,-24 75,-1-74,25 24,0-25,-24 26,-1 24,25-50,1-24,-1 49,0-50,0 1,25-25,0 24,-25-24,25 0,-24-25,-26 0,25 0,0 0,1 0,-26 0,25 0,0 0,1 0,-26 25,25-25,-24 0,49 0,-25 0,0 0,0 0,-25 25,26-25,-1 0,0 0,0 0,0 0,25 0,-24 0,-1 0,0 0,0 0,0 0,1 0,-1 0,0 0,0 0,0 0,1 0</inkml:trace>
  <inkml:trace contextRef="#ctx0" brushRef="#br0" timeOffset="74890.625">20786 10815,'-25'0,"-24"0,24-25,-25 25,1-50,-1 50,25-24,-24 24,-26-50,1 25,-1 25,26-49,-51 49,26 0,0 0,-26-50,51 25,-26 25,-49-49,25 24,-25-25,25 1,25 24,-26 0,26 25,24 0,-24 0,-25 0,24 0,26 25,-51-25,51 0,-1 0,1 0,-1 0,0 0,26 0,-1 0,0 0,0 0,0 0,-24 0,24 0,25 0,-25 0,0 0,0 0,1 0,-26 0,25 0,0-25,1 0,-1 0,25 1,-25 24,0 0,25-25,-25 0,1 25,-1 0,0-25,0 25,0 0,1 0,24-25,-25 25,0 0,25-24</inkml:trace>
  <inkml:trace contextRef="#ctx0" brushRef="#br0" timeOffset="89734.375">20811 13295,'-25'0,"0"0,0 0,1-24,-26 24,25 0,0-25,1 0,-26 25,0 0,26 0,-26 0,0 0,-24 0,-25 25,24 0,-49 24,-25 26,75 24,-50-50,-25 26,25-1,-25 25,25-49,0 74,-25 0,1 25,-1 49,0-49,0-25,75-25,-26 1,76-26,-51 0,26-24,-26-25,-24 49,0-49,24 49,-49 1,25 24,0-24,0 24,-25 0,24-74,26 49,-25-49,24 0,26-25,-26 25,1-1,24-24,-24 0,0 0,24 0,-24 0,24 0,0 0,1 0,-1 0,0-49,1 49,-1 0,25 0,-24 0,-1 0,1 0,24 0,-25 0,25 0,-24 0,24 0,-25 0,26 0,-1 0,-25 0,25 0,1 0,-1 0,0 0,0 0,-24 0,24 0,0 0,-25 0,1 0,-1 0,0 0,1 0,-50 0,24 0,26 0,-1 0,-49-50,49 50,25 0,1 0,-1 0,-25 0,25-25,1 25,-26 0,25 0,0 0,1 0,-1 0,0-24,0 24,25 0,-25 0,1 0,-1 0,0 0,0 0,0 0,1 0,-1 0,0 0,0 0</inkml:trace>
  <inkml:trace contextRef="#ctx0" brushRef="#br0" timeOffset="105734.375">20885 15280,'-25'-25,"-74"0,25-25,-25 26,-25-26,0-24,0-1,24 26,-24-1,50 0,-75 1,75-26,-50 26,24-26,-24 26,25-1,-25-24,0 49,50-50,-50 26,24-26,26 26,0 24,-1-25,26 1,-26 24,26 0,24 25,0 0,25-25,0 25,0 0,-25-24,-24-26,-51 0,1 1,-25-26,50 51,-50-26,49-24,1 24,-25 25,49 0,0 1,1-51,-26 50,26 1,-26-1,26 25,-1-50,0 50,-24 0,24-50,1 50,24-74,-25 49,1 0,-1 1,-24-1,24 0,-24 0,24 0,-24-24,49 49,-25-25,1-25,24 50,-25-24,26-1,24 0,-50-25,50 26,0-1,-75-25,1-24,-25-1,-75-49,-24-25,-1-49,1 0,-50-1,74 50,-74-49,75 74,-75 25,74 24,25-24,-25 25,50-26,-74 26,74 0,25 24,24-49,1 49,74 25,-25 1,0-26,-49 0,-1-24,1 24,49 1,-24 24,24-25,0 25,0 1,0-26,1 25,-26 0,25 1,25-1,-25 0,1 0,-1 0,0 1,0-1,0 25,1-25,24 0,-25 25,25-25,-25 1,0 24,25-25</inkml:trace>
  <inkml:trace contextRef="#ctx0" brushRef="#br0" timeOffset="118000">20910 17760,'-25'0,"-24"0,24 0,-25-49,1 24,-1 25,-24-50,24 25,25 25,-24-49,24 49,-25-50,1 50,24 0,-25 0,1 0,-1 0,25 0,-49-50,24 50,0 0,26 0,-26 0,25 0,0 0,-49 0,24 0,26 0,-1 0,0 0,-25 0,26-24,-26 24,25 0,0-25,-24 25,24-25,0 25,0-25,1 25,-76-74,-24 49,0-49,25 49,-25-25,-50 1,1 24,-50-50,98 51,-48-51,49 26,0 24,0 0,0 0,49 0,-24-24,25 24,-25 0,49 0,-74 1,74 24,1-75,-51 50,51 1,-1-1,1 0,24 0,0 25,25-25,-25 25,-74-49,0 24,-100-74,26 24,-26-49,-74 0,-24-25,-75 50,49-25,-24 0,74 0,-25 50,75-26,50 26,49 0,24 24,51-24,24 49,0 25,124 74,50 75,-248-149,49-50,1 26,-51-1,76 0,-1 0,-25 0,25 1,-24-1,49 0,-25 25,0-25,25 0,-25 25,1-24,-1-1,-25 0,25 0,1 0,-1 1,0-1,-25 0,26 0,-1 25,25-25,-25 1,0-1,0 0,1 0,24 0,-25 0,25 1,-25 24,25-25,0 0,-25 0,25-24,0 24,0-25,0 25,-25 1,25-1,0 0,0 0,0 25,0-25,0 1,0-1,0 0,0 0,0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716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272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3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440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748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508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637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661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572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457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7C51C-EC56-4A7E-AE7E-ECB5D525749D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F19BF-A7AD-485A-BC7A-688DCF7F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414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885541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VY_32_INOVACE_2B_19_Dělení se zbytkem - opakování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3.5.2013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501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cs-CZ" dirty="0"/>
              <a:t>3</a:t>
            </a:r>
            <a:r>
              <a:rPr lang="cs-CZ" dirty="0" smtClean="0"/>
              <a:t>. ročníku, předmět matematika – </a:t>
            </a:r>
            <a:r>
              <a:rPr lang="en-US" dirty="0" smtClean="0"/>
              <a:t>d</a:t>
            </a:r>
            <a:r>
              <a:rPr lang="cs-CZ" dirty="0" err="1" smtClean="0"/>
              <a:t>ělení</a:t>
            </a:r>
            <a:r>
              <a:rPr lang="cs-CZ" dirty="0" smtClean="0"/>
              <a:t> se zbytkem.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spojování, kontroluje je pedagog.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5 a 7 je řešení slovních úloh – samostatně do sešitu. Následná kontrola.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je samostatná práce do sešitu. Následná kontrola na ťuknutí.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23145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DĚLENÍ SE </a:t>
            </a:r>
            <a:r>
              <a:rPr lang="cs-CZ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ZBYTKEM </a:t>
            </a:r>
            <a:br>
              <a:rPr lang="cs-CZ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OPAKOVÁNÍ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Documents and Settings\xp\Local Settings\Temporary Internet Files\Content.IE5\307Q7O21\MC9002955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2896"/>
            <a:ext cx="4248472" cy="402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91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03032" cy="1143000"/>
          </a:xfrm>
          <a:ln>
            <a:solidFill>
              <a:srgbClr val="FF000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SPOJ PŘÍKLAD SE SPRÁVNÝM VÝSLEDKEM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" name="Picture 3" descr="C:\Documents and Settings\xp\Local Settings\Temporary Internet Files\Content.IE5\7HVI75T5\MP900387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756" y="188640"/>
            <a:ext cx="2018916" cy="1440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ámeček 3"/>
          <p:cNvSpPr/>
          <p:nvPr/>
        </p:nvSpPr>
        <p:spPr>
          <a:xfrm>
            <a:off x="0" y="1916832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23 : 5 = 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0" y="2737723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28 : 9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0" y="3558614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34 : 8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0" y="4379505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37 : 9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0" y="5200396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40 : 7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0" y="6021288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43 : 6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7487816" y="1916832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22 : 7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7487816" y="2737723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17 : 8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7487816" y="3558614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31 : 5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7487816" y="4379505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46 : 9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7487816" y="5200396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49 : 1O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7487816" y="6021288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49 : 5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2627784" y="218496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6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8" name="Vývojový diagram: ukončení 17"/>
          <p:cNvSpPr/>
          <p:nvPr/>
        </p:nvSpPr>
        <p:spPr>
          <a:xfrm>
            <a:off x="4355976" y="191027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5 zb.5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9" name="Vývojový diagram: ukončení 18"/>
          <p:cNvSpPr/>
          <p:nvPr/>
        </p:nvSpPr>
        <p:spPr>
          <a:xfrm>
            <a:off x="4355976" y="2531638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zb.3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2786338" y="3035018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zb.9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1" name="Vývojový diagram: ukončení 20"/>
          <p:cNvSpPr/>
          <p:nvPr/>
        </p:nvSpPr>
        <p:spPr>
          <a:xfrm>
            <a:off x="4469996" y="3328188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7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2" name="Vývojový diagram: ukončení 21"/>
          <p:cNvSpPr/>
          <p:nvPr/>
        </p:nvSpPr>
        <p:spPr>
          <a:xfrm>
            <a:off x="2883070" y="3746442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3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3" name="Vývojový diagram: ukončení 22"/>
          <p:cNvSpPr/>
          <p:nvPr/>
        </p:nvSpPr>
        <p:spPr>
          <a:xfrm>
            <a:off x="4449486" y="4207293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2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4" name="Vývojový diagram: ukončení 23"/>
          <p:cNvSpPr/>
          <p:nvPr/>
        </p:nvSpPr>
        <p:spPr>
          <a:xfrm>
            <a:off x="2791149" y="4623002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9 zb.4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5" name="Vývojový diagram: ukončení 24"/>
          <p:cNvSpPr/>
          <p:nvPr/>
        </p:nvSpPr>
        <p:spPr>
          <a:xfrm>
            <a:off x="3020628" y="544087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5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6" name="Vývojový diagram: ukončení 25"/>
          <p:cNvSpPr/>
          <p:nvPr/>
        </p:nvSpPr>
        <p:spPr>
          <a:xfrm>
            <a:off x="4449486" y="4980020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zb.2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7" name="Vývojový diagram: ukončení 26"/>
          <p:cNvSpPr/>
          <p:nvPr/>
        </p:nvSpPr>
        <p:spPr>
          <a:xfrm>
            <a:off x="4048517" y="5920477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8" name="Vývojový diagram: ukončení 27"/>
          <p:cNvSpPr/>
          <p:nvPr/>
        </p:nvSpPr>
        <p:spPr>
          <a:xfrm>
            <a:off x="3099623" y="637008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3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01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7992888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pperplate Gothic Light" pitchFamily="34" charset="0"/>
              </a:rPr>
              <a:t>JONÁŠEK DOSTAL OD DĚDEČKA 68 ANGRY BIRDS. CHCE SE ROZDĚLIT SE SVÝMI 6 KAMARÁDY, ABY MĚLI VŠICHNI STEJNĚ – VČETNĚ </a:t>
            </a:r>
            <a:r>
              <a:rPr lang="en-US" sz="2400" dirty="0">
                <a:solidFill>
                  <a:schemeClr val="accent6">
                    <a:lumMod val="50000"/>
                  </a:schemeClr>
                </a:solidFill>
                <a:latin typeface="Copperplate Gothic Light" pitchFamily="34" charset="0"/>
              </a:rPr>
              <a:t>J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pperplate Gothic Light" pitchFamily="34" charset="0"/>
              </a:rPr>
              <a:t>ĚHO. BUDOU MÍT VŠICHNI STEJNĚ? POKUD NE O KOLIK BUDE MÍT JONÁŠEK VÍCE ANGRY BIRDS?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opperplate Gothic Light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92494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ŘEŠENÍ: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1672" y="55172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ODPOVĚĎ: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5475" y="2719572"/>
            <a:ext cx="82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ZK.: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419872" y="3386609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68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3483" y="3492830"/>
            <a:ext cx="3270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DOSTAL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3483" y="4040249"/>
            <a:ext cx="2118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KAMARÁDŮ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3483" y="4587668"/>
            <a:ext cx="3885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VŠICHNI STEJNĚ I ON . . . 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3483" y="5135088"/>
            <a:ext cx="4206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JONÁŠEK BUDE MÍT VÍCE O... 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32367" y="3282596"/>
            <a:ext cx="16797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ANGRY BIRDS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3419872" y="4001747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563888" y="4616886"/>
            <a:ext cx="1104320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 + 1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811633" y="5135088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68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919521" y="5135088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6" name="Ovál 15"/>
          <p:cNvSpPr/>
          <p:nvPr/>
        </p:nvSpPr>
        <p:spPr>
          <a:xfrm>
            <a:off x="7027409" y="5135088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>
                <a:solidFill>
                  <a:schemeClr val="accent6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17" name="Ovál 16"/>
          <p:cNvSpPr/>
          <p:nvPr/>
        </p:nvSpPr>
        <p:spPr>
          <a:xfrm>
            <a:off x="8135297" y="5135088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(5)</a:t>
            </a:r>
            <a:endParaRPr lang="cs-CZ" sz="24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86332" y="5089102"/>
            <a:ext cx="293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34319" y="5051623"/>
            <a:ext cx="293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8135297" y="4616886"/>
            <a:ext cx="120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ZBYTEK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90391" y="4132508"/>
            <a:ext cx="4410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NEJBLIŽŠÍ  MENŠÍ NÁSOBEK 7 JE...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135297" y="4086160"/>
            <a:ext cx="912495" cy="5543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63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44391" y="3202124"/>
            <a:ext cx="1623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(9 X 7) + 5=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281097" y="3155776"/>
            <a:ext cx="49156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68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8785" y="5978897"/>
            <a:ext cx="7016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JEHO KAMARÁDI BUDOU MÍT KAŽDÝ 9 ANGRY BIRDS A JONÁŠEK JICH BUDE MÍT 14.</a:t>
            </a:r>
            <a:endParaRPr lang="cs-CZ" sz="2400" b="1" dirty="0"/>
          </a:p>
        </p:txBody>
      </p:sp>
      <p:pic>
        <p:nvPicPr>
          <p:cNvPr id="1026" name="Picture 2" descr="C:\Documents and Settings\xp\Local Settings\Temporary Internet Files\Content.IE5\3EY7I5Z8\MP900446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640" b="97554" l="5000" r="968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202" y="5369247"/>
            <a:ext cx="2001578" cy="154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3EY7I5Z8\MC900053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735" y="2024382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241201" y="3208313"/>
            <a:ext cx="1075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63+ 5= 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46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1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1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1750"/>
                            </p:stCondLst>
                            <p:childTnLst>
                              <p:par>
                                <p:cTn id="16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2.60116E-6 C -0.02465 0.00254 -0.0309 0.00439 -0.05694 2.60116E-6 C -0.06059 -0.00047 -0.06753 -0.00486 -0.06753 -0.00463 C -0.07656 -0.01341 -0.08715 -0.02243 -0.0941 -0.03422 C -0.10747 -0.05688 -0.12083 -0.08116 -0.14201 -0.09041 C -0.15052 -0.1089 -0.16111 -0.11237 -0.17535 -0.11492 C -0.1849 -0.11931 -0.1941 -0.12393 -0.20382 -0.12694 C -0.21562 -0.12625 -0.22726 -0.12578 -0.23906 -0.12463 C -0.24722 -0.1237 -0.2526 -0.1126 -0.26042 -0.10983 C -0.26267 -0.1059 -0.26753 -0.09781 -0.26927 -0.09272 C -0.27014 -0.09041 -0.26979 -0.0874 -0.27101 -0.08555 C -0.27222 -0.08324 -0.27465 -0.08255 -0.27622 -0.0807 C -0.28316 -0.07237 -0.28837 -0.06336 -0.29566 -0.05619 C -0.3 -0.0474 -0.30625 -0.03977 -0.31337 -0.03677 C -0.32014 -0.0296 -0.32517 -0.02844 -0.33299 -0.02428 C -0.34635 -0.00578 -0.35903 -0.00902 -0.37899 -0.00717 C -0.40208 -0.00994 -0.42969 0.00277 -0.44792 -0.01711 C -0.4526 -0.0222 -0.45625 -0.03353 -0.46042 -0.03908 C -0.46892 -0.0511 -0.46267 -0.03584 -0.47101 -0.05133 C -0.47483 -0.0585 -0.47726 -0.0733 -0.48333 -0.07815 C -0.49514 -0.0881 -0.51528 -0.08301 -0.52951 -0.08555 C -0.53889 -0.08463 -0.54948 -0.08763 -0.55764 -0.0807 C -0.57135 -0.0689 -0.575 -0.03838 -0.58802 -0.02705 C -0.59358 -0.01503 -0.59809 -0.00185 -0.60382 0.00994 C -0.60503 0.01295 -0.60538 0.01711 -0.60729 0.01942 C -0.6092 0.02289 -0.6125 0.02404 -0.61441 0.02705 C -0.6184 0.03329 -0.62014 0.04231 -0.62517 0.0467 C -0.64115 0.06034 -0.65226 0.06566 -0.67101 0.06844 C -0.67743 0.06774 -0.68455 0.07006 -0.69045 0.06612 C -0.69427 0.06358 -0.69427 0.05549 -0.69757 0.05156 C -0.7026 0.04485 -0.70694 0.04393 -0.71354 0.04162 C -0.7217 0.02451 -0.73003 0.00693 -0.74358 -0.00231 C -0.74653 -0.01549 -0.74375 -0.00856 -0.7559 -0.01942 C -0.76337 -0.02613 -0.77031 -0.03376 -0.77726 -0.04162 C -0.78455 -0.04971 -0.7809 -0.05156 -0.79132 -0.0585 C -0.79444 -0.07168 -0.79097 -0.06174 -0.80017 -0.0733 C -0.80764 -0.08231 -0.81319 -0.09272 -0.82135 -0.10035 C -0.83437 -0.12555 -0.8566 -0.13688 -0.87795 -0.14151 C -0.88507 -0.15191 -0.8783 -0.14382 -0.89375 -0.15145 C -0.90556 -0.15746 -0.91649 -0.17087 -0.92917 -0.17087 " pathEditMode="relative" rAng="0" ptsTypes="fffffffffffffffffffffffffffffffffffffffA">
                                      <p:cBhvr>
                                        <p:cTn id="164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458" y="-5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6750"/>
                            </p:stCondLst>
                            <p:childTnLst>
                              <p:par>
                                <p:cTn id="1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  <p:bldP spid="19" grpId="0"/>
      <p:bldP spid="20" grpId="0"/>
      <p:bldP spid="21" grpId="0"/>
      <p:bldP spid="22" grpId="0" animBg="1"/>
      <p:bldP spid="23" grpId="0"/>
      <p:bldP spid="24" grpId="0" animBg="1"/>
      <p:bldP spid="25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70567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cquaintance" pitchFamily="2" charset="0"/>
              </a:rPr>
              <a:t>VYPOČÍTEJ SAMOSTATNĚ DO SEŠITU.</a:t>
            </a:r>
            <a:endParaRPr lang="cs-CZ" sz="4400" dirty="0">
              <a:latin typeface="Acquaintance" pitchFamily="2" charset="0"/>
            </a:endParaRPr>
          </a:p>
        </p:txBody>
      </p:sp>
      <p:sp>
        <p:nvSpPr>
          <p:cNvPr id="3" name="Krychle 2"/>
          <p:cNvSpPr/>
          <p:nvPr/>
        </p:nvSpPr>
        <p:spPr>
          <a:xfrm>
            <a:off x="-43063" y="2103309"/>
            <a:ext cx="2029326" cy="1216152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28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: 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3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=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1679729" y="2276872"/>
            <a:ext cx="2029326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9 (</a:t>
            </a:r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1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-43063" y="3545424"/>
            <a:ext cx="2029326" cy="1216152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35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: 6 =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1679729" y="3718987"/>
            <a:ext cx="2029326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5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(</a:t>
            </a:r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5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6979" y="5018409"/>
            <a:ext cx="2029326" cy="1216152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56 : 6 =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1729771" y="5191972"/>
            <a:ext cx="2029326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9 (2)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4001336" y="2103309"/>
            <a:ext cx="2029326" cy="1216152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45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: 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7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=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5724128" y="2276872"/>
            <a:ext cx="2029326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6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 (</a:t>
            </a:r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3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4001336" y="3545424"/>
            <a:ext cx="2029326" cy="1216152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74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: 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8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=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5724128" y="3718987"/>
            <a:ext cx="2029326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9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(</a:t>
            </a:r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2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4051378" y="5018409"/>
            <a:ext cx="2029326" cy="1216152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66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: 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7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ooper Black" pitchFamily="18" charset="0"/>
              </a:rPr>
              <a:t> =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5774170" y="5191972"/>
            <a:ext cx="2029326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9 (</a:t>
            </a:r>
            <a:r>
              <a:rPr lang="en-US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3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)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pic>
        <p:nvPicPr>
          <p:cNvPr id="2050" name="Picture 2" descr="C:\Documents and Settings\xp\Local Settings\Temporary Internet Files\Content.IE5\7HVI75T5\MC90033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3912" y="548680"/>
            <a:ext cx="1188070" cy="115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RTO91NJY\MC9002325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3496" y="5474151"/>
            <a:ext cx="1537096" cy="123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xp\Local Settings\Temporary Internet Files\Content.IE5\RTO91NJY\MM90004107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662" y="-67496"/>
            <a:ext cx="2394129" cy="263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045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6" grpId="0" animBg="1"/>
      <p:bldP spid="18" grpId="0" animBg="1"/>
      <p:bldP spid="20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xp\Local Settings\Temporary Internet Files\Content.IE5\7HVI75T5\MC900037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368152" cy="136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06718" y="582295"/>
            <a:ext cx="6912768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 COOPU MĚLI </a:t>
            </a:r>
            <a:r>
              <a:rPr lang="en-US" sz="2400" dirty="0" smtClean="0">
                <a:solidFill>
                  <a:srgbClr val="002060"/>
                </a:solidFill>
              </a:rPr>
              <a:t>40 </a:t>
            </a:r>
            <a:r>
              <a:rPr lang="cs-CZ" sz="2400" dirty="0" smtClean="0">
                <a:solidFill>
                  <a:srgbClr val="002060"/>
                </a:solidFill>
              </a:rPr>
              <a:t>KINDERVAJÍČEK. PŘIŠLO  TAM 9 DĚTÍ. VŠECHNY SI KOUPILY STEJNÝ POČET  KINDERVAJÍČEK. KOLIK JICH KAŽDÉ ZAPLATILO, KDYŽ VŠECHNY JICH CHTĚLY MÍT CO NEJVÍCE? KOLIK JICH ZBYLO NA PANÍ ČERNOU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92494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ŘEŠENÍ: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569139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ODPOVĚDI: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9755" y="2924944"/>
            <a:ext cx="796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ZK.: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5730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5" name="Picture 3" descr="C:\Documents and Settings\xp\Local Settings\Temporary Internet Files\Content.IE5\7HVI75T5\MM90033634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50140"/>
            <a:ext cx="1459366" cy="208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xp\Local Settings\Temporary Internet Files\Content.IE5\3EY7I5Z8\MC9003478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646" y="1289446"/>
            <a:ext cx="958353" cy="147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357301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KINDERVAJÍČEK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11927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DĚTÍ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66554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KAŽDÉ ZAPLATILO...?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211805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PANÍ ČERNOU ... ?</a:t>
            </a:r>
            <a:endParaRPr lang="cs-CZ" sz="2400" u="sng" dirty="0"/>
          </a:p>
        </p:txBody>
      </p:sp>
      <p:sp>
        <p:nvSpPr>
          <p:cNvPr id="8" name="Obdélník 7"/>
          <p:cNvSpPr/>
          <p:nvPr/>
        </p:nvSpPr>
        <p:spPr>
          <a:xfrm>
            <a:off x="3275856" y="3573016"/>
            <a:ext cx="828092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2060"/>
                </a:solidFill>
              </a:rPr>
              <a:t>40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5856" y="4155397"/>
            <a:ext cx="828092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117542" y="4718053"/>
            <a:ext cx="828092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2060"/>
                </a:solidFill>
              </a:rPr>
              <a:t>40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37477" y="4718053"/>
            <a:ext cx="828092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9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57412" y="4718053"/>
            <a:ext cx="828092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 smtClean="0">
                <a:solidFill>
                  <a:srgbClr val="002060"/>
                </a:solidFill>
              </a:rPr>
              <a:t>4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477347" y="4718053"/>
            <a:ext cx="828092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002060"/>
                </a:solidFill>
              </a:rPr>
              <a:t>(</a:t>
            </a:r>
            <a:r>
              <a:rPr lang="en-US" sz="2400" b="1" u="sng" dirty="0" smtClean="0">
                <a:solidFill>
                  <a:srgbClr val="002060"/>
                </a:solidFill>
              </a:rPr>
              <a:t>4</a:t>
            </a:r>
            <a:r>
              <a:rPr lang="cs-CZ" sz="2400" b="1" u="sng" dirty="0" smtClean="0">
                <a:solidFill>
                  <a:srgbClr val="002060"/>
                </a:solidFill>
              </a:rPr>
              <a:t>)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5634" y="4625719"/>
            <a:ext cx="2918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04095" y="4580944"/>
            <a:ext cx="2918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57555" y="4256388"/>
            <a:ext cx="1127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ZBYTEK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1523" y="3155776"/>
            <a:ext cx="1706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</a:t>
            </a:r>
            <a:r>
              <a:rPr lang="en-US" sz="2400" dirty="0" smtClean="0"/>
              <a:t>4</a:t>
            </a:r>
            <a:r>
              <a:rPr lang="cs-CZ" sz="2400" dirty="0" smtClean="0"/>
              <a:t> x 9) + </a:t>
            </a:r>
            <a:r>
              <a:rPr lang="en-US" sz="2400" dirty="0" smtClean="0"/>
              <a:t>4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95561" y="3155775"/>
            <a:ext cx="729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40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48383" y="5792544"/>
            <a:ext cx="58295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KAŽDÉ DÍTĚ ZAPLATILO </a:t>
            </a:r>
            <a:r>
              <a:rPr lang="en-US" sz="2400" b="1" dirty="0" smtClean="0"/>
              <a:t>4</a:t>
            </a:r>
            <a:r>
              <a:rPr lang="cs-CZ" sz="2400" b="1" dirty="0" smtClean="0"/>
              <a:t> KINDERVAJÍČ</a:t>
            </a:r>
            <a:r>
              <a:rPr lang="en-US" sz="2400" b="1" dirty="0" smtClean="0"/>
              <a:t>KA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48383" y="6254209"/>
            <a:ext cx="47305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PANÍ ČERNOU ZBYL</a:t>
            </a:r>
            <a:r>
              <a:rPr lang="en-US" sz="2400" b="1" smtClean="0"/>
              <a:t>Y</a:t>
            </a:r>
            <a:r>
              <a:rPr lang="cs-CZ" sz="2400" b="1" smtClean="0"/>
              <a:t> </a:t>
            </a:r>
            <a:r>
              <a:rPr lang="en-US" sz="2400" b="1" dirty="0" smtClean="0"/>
              <a:t>4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0710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1" grpId="0"/>
      <p:bldP spid="12" grpId="0"/>
      <p:bldP spid="13" grpId="0"/>
      <p:bldP spid="8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9" grpId="0"/>
      <p:bldP spid="21" grpId="0"/>
      <p:bldP spid="10" grpId="0"/>
      <p:bldP spid="14" grpId="0"/>
      <p:bldP spid="20" grpId="0"/>
      <p:bldP spid="22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03032" cy="1143000"/>
          </a:xfrm>
          <a:ln>
            <a:solidFill>
              <a:srgbClr val="FF000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SPOJ PŘÍKLAD SE SPRÁVNÝM VÝSLEDKEM - </a:t>
            </a:r>
            <a:r>
              <a:rPr lang="cs-CZ" dirty="0" smtClean="0">
                <a:solidFill>
                  <a:schemeClr val="bg1"/>
                </a:solidFill>
              </a:rPr>
              <a:t>ŘEŠENÍ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3" descr="C:\Documents and Settings\xp\Local Settings\Temporary Internet Files\Content.IE5\7HVI75T5\MP900387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756" y="188640"/>
            <a:ext cx="2018916" cy="1440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ámeček 3"/>
          <p:cNvSpPr/>
          <p:nvPr/>
        </p:nvSpPr>
        <p:spPr>
          <a:xfrm>
            <a:off x="0" y="1916832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23 : 5 = 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0" y="2737723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28 : 9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0" y="3558614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34 : 8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0" y="4379505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37 : 9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0" y="5200396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40 : 7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0" y="6021288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43 : 6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7487816" y="1916832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22 : 7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7487816" y="2737723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17 : 8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7487816" y="3558614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31 : 5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7487816" y="4379505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46 : 9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7487816" y="5200396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49 : 1O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7487816" y="6021288"/>
            <a:ext cx="1656184" cy="720080"/>
          </a:xfrm>
          <a:prstGeom prst="fram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Cooper Black" pitchFamily="18" charset="0"/>
              </a:rPr>
              <a:t>49 : 5 =</a:t>
            </a: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2627784" y="218496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6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8" name="Vývojový diagram: ukončení 17"/>
          <p:cNvSpPr/>
          <p:nvPr/>
        </p:nvSpPr>
        <p:spPr>
          <a:xfrm>
            <a:off x="4355976" y="191027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5 zb.5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9" name="Vývojový diagram: ukončení 18"/>
          <p:cNvSpPr/>
          <p:nvPr/>
        </p:nvSpPr>
        <p:spPr>
          <a:xfrm>
            <a:off x="4355976" y="2531638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zb.3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2786338" y="3035018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zb.9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1" name="Vývojový diagram: ukončení 20"/>
          <p:cNvSpPr/>
          <p:nvPr/>
        </p:nvSpPr>
        <p:spPr>
          <a:xfrm>
            <a:off x="4469996" y="3328188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7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2" name="Vývojový diagram: ukončení 21"/>
          <p:cNvSpPr/>
          <p:nvPr/>
        </p:nvSpPr>
        <p:spPr>
          <a:xfrm>
            <a:off x="2883070" y="3746442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3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3" name="Vývojový diagram: ukončení 22"/>
          <p:cNvSpPr/>
          <p:nvPr/>
        </p:nvSpPr>
        <p:spPr>
          <a:xfrm>
            <a:off x="4449486" y="4207293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2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4" name="Vývojový diagram: ukončení 23"/>
          <p:cNvSpPr/>
          <p:nvPr/>
        </p:nvSpPr>
        <p:spPr>
          <a:xfrm>
            <a:off x="2791149" y="4623002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9 zb.4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5" name="Vývojový diagram: ukončení 24"/>
          <p:cNvSpPr/>
          <p:nvPr/>
        </p:nvSpPr>
        <p:spPr>
          <a:xfrm>
            <a:off x="3020628" y="544087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5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6" name="Vývojový diagram: ukončení 25"/>
          <p:cNvSpPr/>
          <p:nvPr/>
        </p:nvSpPr>
        <p:spPr>
          <a:xfrm>
            <a:off x="4449486" y="4980020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zb.2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7" name="Vývojový diagram: ukončení 26"/>
          <p:cNvSpPr/>
          <p:nvPr/>
        </p:nvSpPr>
        <p:spPr>
          <a:xfrm>
            <a:off x="4048517" y="5920477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4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28" name="Vývojový diagram: ukončení 27"/>
          <p:cNvSpPr/>
          <p:nvPr/>
        </p:nvSpPr>
        <p:spPr>
          <a:xfrm>
            <a:off x="3099623" y="6370081"/>
            <a:ext cx="1919064" cy="460851"/>
          </a:xfrm>
          <a:prstGeom prst="flowChartTerminato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Cooper Black" pitchFamily="18" charset="0"/>
              </a:rPr>
              <a:t>3 zb.1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ooper Black" pitchFamily="18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6" name="Rukopis 15"/>
              <p14:cNvContentPartPr/>
              <p14:nvPr/>
            </p14:nvContentPartPr>
            <p14:xfrm>
              <a:off x="1580400" y="1616400"/>
              <a:ext cx="5947560" cy="504540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71040" y="1607040"/>
                <a:ext cx="5966280" cy="5064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9489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smtClean="0">
                <a:hlinkClick r:id="rId2"/>
              </a:rPr>
              <a:t>klipart</a:t>
            </a:r>
            <a:r>
              <a:rPr lang="cs-CZ" sz="200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5073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547</Words>
  <Application>Microsoft Office PowerPoint</Application>
  <PresentationFormat>Předvádění na obrazovce (4:3)</PresentationFormat>
  <Paragraphs>127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DĚLENÍ SE ZBYTKEM  OPAKOVÁNÍ</vt:lpstr>
      <vt:lpstr>SPOJ PŘÍKLAD SE SPRÁVNÝM VÝSLEDKEM</vt:lpstr>
      <vt:lpstr>Prezentace aplikace PowerPoint</vt:lpstr>
      <vt:lpstr>Prezentace aplikace PowerPoint</vt:lpstr>
      <vt:lpstr>Prezentace aplikace PowerPoint</vt:lpstr>
      <vt:lpstr>SPOJ PŘÍKLAD SE SPRÁVNÝM VÝSLEDKEM - ŘEŠENÍ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12</cp:revision>
  <dcterms:created xsi:type="dcterms:W3CDTF">2013-05-03T19:39:39Z</dcterms:created>
  <dcterms:modified xsi:type="dcterms:W3CDTF">2013-07-31T16:10:27Z</dcterms:modified>
</cp:coreProperties>
</file>