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ink/ink1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7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6-06T11:14:09.74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7987 6424,'49'25,"1"-25,0 0,24 0,-24 25,-26-25,26 0,24 0,1 0,-26 0,26 0,-25 25,49 0,-50-1,26 1,24 0,-49 25,49-1,-50-24,1 0,0 0,-1-1,1-24,24 25,-24 0,-1 0,1-25,49 25,-49 0,24-1,-49 1,50 0,-51 0,26-25,0 25,24-1,-74 1,50 0,24 0,-49 0,24-1,1 1,24 0,-24 0,-25 0,0-25,-1 0,1 0,0 0,0 0,0 0,-100-50,125 50,0 0,24 25,-24-25,49 25,-25-1,25 1,50 50,0-26,-25 75,25-74,25-1,49 26,-50-1,1-24,49 24,-49-24,-25 24,-75-49,25-25,-49 25,24-25,-24 25,24 0,-74-1,25-24,-223-99,247 99,26 0,-1 0,25 0,-24-49,24 49,-25 0,26-50,-26 25,25 25,-49 0,24 0,-24 0,49 0,-24-50,24 26,-25-1,1 25,-1-50,0 50,-24-49,49 49,-49 0,0-50,-1 25,1 25,-25-25,24 25,1 0,-1-49,1 49,49 0,-24 0,24 0,-50 0,26 0,-50 0,24 0,-24 0,0 0,24 0,-24 0,-25 0,25 0,0 0,0 0,0 0,-1 0,1 25</inkml:trace>
  <inkml:trace contextRef="#ctx0" brushRef="#br0" timeOffset="5140.625">9649 7863,'49'50,"26"-26,-1 51,-24-25,24-26,-24 1,-25 0,-1 25,1-26,25 26,-25-50,-1 0,26 25,0 24,24-24,25 25,-24-25,74 74,-25-25,0-24,24 74,-24-75,50 75,24-49,-24 24,-25 0,74 25,-74-24,25 24,-26-25,-24 0,-24-49,24 24,0-49,49 99,-73-50,24 1,24-1,-98-49,0 0,-1-25,1 49,24 1,-24 0,0-26,49 51,-50-50,1 24,49-24,-24 25,24-1,-25-49,25 25,-24 25,-1-1,-24-24,24 25,-24-50,24 24,1 1,24 0,-49 0,24 0,0 24,-24 1,0-25,24 0,-49-1,49-24,1 25,-26-25,1 25,-25-25,-1 0,26 0,0 0,-25 0,24 0,-49 0,25 0,0 0,0 0,-1 0,1 0,-25-25</inkml:trace>
  <inkml:trace contextRef="#ctx0" brushRef="#br0" timeOffset="9421.8748">8880 8979,'0'0,"0"-25,25 25,-1-24,26-1,24-50,-24 51,24-26,1-49,-1 49,25-49,1 0,73-50,26-49,-1 24,50-49,50 74,-75-25,25 75,25-75,-25 26,25 23,25-48,24 98,-24-49,-25 75,49-26,-49 26,-99 24,-100 25,-24 0,-1 0,-24-25,0 25,0 0,-149-49,173 49,26 0,24 49,-25-49,1 25,-1-25,25 0,0 0,25 25,-49-25,-1 0,26 0,-26 0,-24 25,24-25,-24 24,-1-24,-24 0,25 0,-26 0,26 25,-50-25,50 0,-1 0,-24 0,0 0,24 0,-24 0,0 0,0 0,24 0,-24 0,0 0,0 0,24 0,-49 0</inkml:trace>
  <inkml:trace contextRef="#ctx0" brushRef="#br0" timeOffset="13796.8749">10145 10195,'49'49,"1"26,74-26,74 100,-24 0,25 49,98-24,1 74,99 25,-75-75,-24 75,-50-74,50-50,-75-25,-50-100,1 51,49-26,1-24,-51 25,-49-50,-74 0,-1 0,-24 0,0-25,0 0,0 0,24 25,1 0,-1 0,1 0,24 0,26 0,-51 0,26 0,-1 0,25 0,-24 0,-26 0,51 0,-51 25,26-25,24 0,-25 0,-24 0,-1 0,1 0,-50-74</inkml:trace>
  <inkml:trace contextRef="#ctx0" brushRef="#br0" timeOffset="17843.75">9326 11609,'0'0,"0"24,0-24,0 0,0 0,25 0,25 0,49 0,50-74,148 0,-24-50,25 0,74-50,74-49,1-50,49 50,-25-1,-123 26,-1 74,-25-50,-24 1,-75 24,25 25,-173 74,73-49,-73 24,24 26,25-26,0 75,-99 0,0 0,0 0,49 0,-24 0,-1 0,1 0,-1 0,1 0,0 0,-26 0,1 0,25 25,-25-25,-25 0,49 0,1 0,-1 0,-24 0,25 0,-25 0,24 0,-24 0,0 0,0 0,0 0,-1 0,1 0,0 0,-25 0,25 0,0 0,-25-25</inkml:trace>
  <inkml:trace contextRef="#ctx0" brushRef="#br0" timeOffset="22453.125">8508 12477,'74'-50,"50"25,-25 1,75-1,24-50,-24 26,99 24,49-25,50 1,50 24,-50 25,0 0,-49-50,-1 1,-49 24,0-25,-50 25,-148-24,49 24,-50-49,-49-1,0 26,-25 24,0 0,49 0,1-24,74 24,-50-74,25 49,25-24,1 49,-1-50,24 26,-24-51,0 26,25-25,25-25,24 25,-74-1,75 26,-75 0,-25 24,-25-24,-24 24,49 25,-49-24,49-1,-49 25,-1 0,1 25,-25-25,0 25,-1 0,1-24,50-1,-51 0,1 0,0 25,0 0,24 0,1-49,0 49,-1 0,-24 0,0 0,-100-50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BDF6AE7-DA15-4AEE-A869-2838AF579A2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DD1DCE4-80C4-463B-BD6C-B224588D1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microsoft.com/office/2007/relationships/hdphoto" Target="../media/hdphoto1.wdp"/><Relationship Id="rId7" Type="http://schemas.openxmlformats.org/officeDocument/2006/relationships/image" Target="../media/image10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gi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emf"/><Relationship Id="rId4" Type="http://schemas.openxmlformats.org/officeDocument/2006/relationships/customXml" Target="../ink/ink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996230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VY_32_INOVACE_2C_12_PŘÍSLOVÍ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Čtenářská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informační gramotnost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5.2.2013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40163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je určený pro žáky 3. ročníku, předmět český jazyk – čtenářská gramotnost - přísloví.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snímku 4  je opakování probrané látky pomocí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spojování, kontroluje je pedagog.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snímku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je opakování probrané látky pomocí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doplnění správného slova. Kontrola kliknutím na obrázek. Společná práce.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snímku 6 vybrání správné definice.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snímku 7 a 8 samostatná práce žáků do sešitu. Následuje společná kontrola.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xmlns="" val="1429443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60175" y="1412776"/>
            <a:ext cx="7406640" cy="1472184"/>
          </a:xfrm>
        </p:spPr>
        <p:txBody>
          <a:bodyPr>
            <a:normAutofit/>
          </a:bodyPr>
          <a:lstStyle/>
          <a:p>
            <a:r>
              <a:rPr lang="en-US" sz="8800" dirty="0" smtClean="0"/>
              <a:t>P</a:t>
            </a:r>
            <a:r>
              <a:rPr lang="cs-CZ" sz="8800" dirty="0" smtClean="0"/>
              <a:t>ŘÍSLOVÍ</a:t>
            </a:r>
            <a:endParaRPr lang="cs-CZ" sz="8800" dirty="0"/>
          </a:p>
        </p:txBody>
      </p:sp>
      <p:pic>
        <p:nvPicPr>
          <p:cNvPr id="1026" name="Picture 2" descr="C:\Documents and Settings\xp\Local Settings\Temporary Internet Files\Content.IE5\7HVI75T5\MC900319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96952"/>
            <a:ext cx="3409534" cy="346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981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/>
              </a:rPr>
              <a:t>1. Spojte</a:t>
            </a:r>
            <a:r>
              <a:rPr lang="cs-CZ" b="1" dirty="0">
                <a:effectLst/>
              </a:rPr>
              <a:t>, co k sobě </a:t>
            </a:r>
            <a:r>
              <a:rPr lang="cs-CZ" b="1" dirty="0" smtClean="0">
                <a:effectLst/>
              </a:rPr>
              <a:t>patří, </a:t>
            </a:r>
            <a:r>
              <a:rPr lang="cs-CZ" b="1" dirty="0">
                <a:effectLst/>
              </a:rPr>
              <a:t>tak, aby text dával smysl.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80283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Kdo se bojí,				to je s čertem.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Jedna vlaštovka			nesmí do lesa.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Co je šeptem, 		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	tolikrát 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jsi člověkem.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Kdo chce psa bít,			jednooký králem.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Kolik řečí umíš,			jaro nedělá.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Mezi slepými			hůl si najde.</a:t>
            </a:r>
          </a:p>
          <a:p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xp\Local Settings\Temporary Internet Files\Content.IE5\3EY7I5Z8\MC900349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97152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RTO91NJY\MC900052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3063" y="764704"/>
            <a:ext cx="1085787" cy="99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6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354480"/>
          </a:xfrm>
        </p:spPr>
        <p:txBody>
          <a:bodyPr>
            <a:normAutofit fontScale="90000"/>
          </a:bodyPr>
          <a:lstStyle/>
          <a:p>
            <a:pPr lvl="0"/>
            <a:r>
              <a:rPr lang="cs-CZ" sz="3200" b="1" dirty="0" smtClean="0">
                <a:effectLst/>
              </a:rPr>
              <a:t>2. Doplň chybějící </a:t>
            </a:r>
            <a:r>
              <a:rPr lang="cs-CZ" sz="3200" b="1" dirty="0">
                <a:effectLst/>
              </a:rPr>
              <a:t>slova do přísloví (použij obrázkovou nápovědu).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6362" y="1196752"/>
            <a:ext cx="770485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Kam nechodí slunce, tam chodí 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 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Jablko nespadlo daleko od                                       .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 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Bez práce nejsou                                                .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 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Hlad je nejlepší </a:t>
            </a:r>
            <a:r>
              <a:rPr lang="cs-CZ" sz="2400" dirty="0" smtClean="0">
                <a:solidFill>
                  <a:schemeClr val="bg1">
                    <a:lumMod val="10000"/>
                  </a:schemeClr>
                </a:solidFill>
              </a:rPr>
              <a:t>                                                </a:t>
            </a:r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.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 </a:t>
            </a: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Kdo jinému				kopá, sám do ní padá</a:t>
            </a:r>
            <a:r>
              <a:rPr lang="cs-CZ" sz="2400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</a:p>
          <a:p>
            <a:endParaRPr lang="cs-CZ" sz="2400" dirty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Dočkej času jako husa			. </a:t>
            </a:r>
          </a:p>
          <a:p>
            <a:endParaRPr lang="cs-CZ" dirty="0"/>
          </a:p>
        </p:txBody>
      </p:sp>
      <p:pic>
        <p:nvPicPr>
          <p:cNvPr id="3074" name="Picture 2" descr="C:\Documents and Settings\xp\Local Settings\Temporary Internet Files\Content.IE5\7HVI75T5\MP900401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1667" l="3859" r="897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12749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xp\Local Settings\Temporary Internet Files\Content.IE5\3EY7I5Z8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41168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xp\Local Settings\Temporary Internet Files\Content.IE5\7HVI75T5\MC9004228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6123" y="5628735"/>
            <a:ext cx="1349623" cy="108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xp\Local Settings\Temporary Internet Files\Content.IE5\RTO91NJY\MM900337024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278738"/>
            <a:ext cx="1440160" cy="138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xp\Local Settings\Temporary Internet Files\Content.IE5\3EY7I5Z8\MC900217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3158" y="903885"/>
            <a:ext cx="1710842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xp\Local Settings\Temporary Internet Files\Content.IE5\7HVI75T5\MM900356702[1].gif"/>
          <p:cNvPicPr>
            <a:picLocks noChangeAspect="1" noChangeArrowheads="1" noCrop="1"/>
          </p:cNvPicPr>
          <p:nvPr/>
        </p:nvPicPr>
        <p:blipFill>
          <a:blip r:embed="rId8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64" y="5249780"/>
            <a:ext cx="1447306" cy="144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1196752"/>
            <a:ext cx="903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lékař.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16724" y="1916832"/>
            <a:ext cx="1699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stromu.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88119" y="2623177"/>
            <a:ext cx="1158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koláče.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88118" y="3472507"/>
            <a:ext cx="1978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kuchař.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88119" y="4208430"/>
            <a:ext cx="903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jámu.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94290" y="4937663"/>
            <a:ext cx="903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klasu.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085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3. </a:t>
            </a:r>
            <a:r>
              <a:rPr lang="cs-CZ" b="1" dirty="0">
                <a:effectLst/>
              </a:rPr>
              <a:t>Přísloví </a:t>
            </a:r>
            <a:r>
              <a:rPr lang="cs-CZ" b="1" dirty="0" smtClean="0">
                <a:effectLst/>
              </a:rPr>
              <a:t>je...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988840"/>
            <a:ext cx="75608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Žádost </a:t>
            </a:r>
            <a:r>
              <a:rPr lang="cs-CZ" sz="28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o ruku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.</a:t>
            </a:r>
          </a:p>
          <a:p>
            <a:pPr marL="514350" indent="-514350">
              <a:buAutoNum type="alphaLcParenR"/>
            </a:pPr>
            <a:endParaRPr lang="cs-CZ" sz="2800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b</a:t>
            </a:r>
            <a:r>
              <a:rPr lang="cs-CZ" sz="28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) Vyjádření nějaké lidové moudrosti. Poučuje nás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.</a:t>
            </a:r>
          </a:p>
          <a:p>
            <a:endParaRPr lang="cs-CZ" sz="2800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c</a:t>
            </a:r>
            <a:r>
              <a:rPr lang="cs-CZ" sz="28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) Vyprávění s dobrým koncem o nadpřirozených bytostech. </a:t>
            </a:r>
          </a:p>
          <a:p>
            <a:endParaRPr lang="cs-CZ" sz="2800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3429000"/>
            <a:ext cx="6696744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xp\Local Settings\Temporary Internet Files\Content.IE5\3EY7I5Z8\MC90039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1905" y="1124744"/>
            <a:ext cx="486597" cy="37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xp\Local Settings\Temporary Internet Files\Content.IE5\3EY7I5Z8\MC90039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7454" y="2132856"/>
            <a:ext cx="858622" cy="66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xp\Local Settings\Temporary Internet Files\Content.IE5\3EY7I5Z8\MC90039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195" y="4714123"/>
            <a:ext cx="2457312" cy="190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506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467048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>
                <a:effectLst/>
              </a:rPr>
              <a:t>4. Znáte </a:t>
            </a:r>
            <a:r>
              <a:rPr lang="cs-CZ" b="1" dirty="0">
                <a:effectLst/>
              </a:rPr>
              <a:t>nějaká další? Napište alespoň </a:t>
            </a:r>
            <a:r>
              <a:rPr lang="cs-CZ" b="1" dirty="0" smtClean="0">
                <a:effectLst/>
              </a:rPr>
              <a:t>2 do sešitu.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146" name="Picture 2" descr="C:\Documents and Settings\xp\Local Settings\Temporary Internet Files\Content.IE5\307Q7O21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7" y="500896"/>
            <a:ext cx="1152129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xp\Local Settings\Temporary Internet Files\Content.IE5\RTO91NJY\MC900415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85184"/>
            <a:ext cx="1799807" cy="132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048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467048"/>
          </a:xfrm>
        </p:spPr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ŘEŠENÍ Č.</a:t>
            </a:r>
            <a:r>
              <a:rPr lang="en-US" dirty="0">
                <a:effectLst/>
              </a:rPr>
              <a:t>4</a:t>
            </a:r>
            <a:r>
              <a:rPr lang="cs-CZ" dirty="0" smtClean="0">
                <a:effectLst/>
              </a:rPr>
              <a:t>:</a:t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>Lepší </a:t>
            </a:r>
            <a:r>
              <a:rPr lang="cs-CZ" dirty="0">
                <a:effectLst/>
              </a:rPr>
              <a:t>vrabec v hrsti než holub na střeše.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Jak se do lesa volá, tak se z lesa ozývá.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170" name="Picture 2" descr="C:\Documents and Settings\xp\Local Settings\Temporary Internet Files\Content.IE5\307Q7O21\MP900448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2627784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xp\Local Settings\Temporary Internet Files\Content.IE5\3EY7I5Z8\MM90032374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01208"/>
            <a:ext cx="13525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151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628800"/>
            <a:ext cx="7498080" cy="3514720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>
                <a:effectLst/>
              </a:rPr>
              <a:t>5. Nakreslete </a:t>
            </a:r>
            <a:r>
              <a:rPr lang="cs-CZ" b="1" dirty="0">
                <a:effectLst/>
              </a:rPr>
              <a:t>do </a:t>
            </a:r>
            <a:r>
              <a:rPr lang="cs-CZ" b="1" dirty="0" smtClean="0">
                <a:effectLst/>
              </a:rPr>
              <a:t>sešitů přísloví </a:t>
            </a:r>
            <a:r>
              <a:rPr lang="cs-CZ" b="1" dirty="0">
                <a:effectLst/>
              </a:rPr>
              <a:t>- </a:t>
            </a:r>
            <a:r>
              <a:rPr lang="cs-CZ" i="1" dirty="0">
                <a:effectLst/>
              </a:rPr>
              <a:t>Tak dlouho se chodí se džbánem pro vodu, až se ucho utrhne. </a:t>
            </a:r>
            <a:r>
              <a:rPr lang="cs-CZ" b="1" dirty="0">
                <a:effectLst/>
              </a:rPr>
              <a:t>Vysvětlete ho.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122" name="Picture 2" descr="C:\Documents and Settings\xp\Local Settings\Temporary Internet Files\Content.IE5\7HVI75T5\MC900334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6672"/>
            <a:ext cx="914400" cy="852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xp\Local Settings\Temporary Internet Files\Content.IE5\RTO91NJY\MM90032377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53850"/>
            <a:ext cx="1440160" cy="153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415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xp\Local Settings\Temporary Internet Files\Content.IE5\3EY7I5Z8\MP900433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68763"/>
            <a:ext cx="3360981" cy="448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605513"/>
            <a:ext cx="7498080" cy="958775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effectLst/>
              </a:rPr>
              <a:t>Tak </a:t>
            </a:r>
            <a:r>
              <a:rPr lang="cs-CZ" i="1" dirty="0">
                <a:effectLst/>
              </a:rPr>
              <a:t>dlouho se chodí se džbánem pro vodu, až se ucho utrhne. </a:t>
            </a:r>
            <a:r>
              <a:rPr lang="cs-CZ" i="1" dirty="0" smtClean="0">
                <a:effectLst/>
              </a:rPr>
              <a:t/>
            </a:r>
            <a:br>
              <a:rPr lang="cs-CZ" i="1" dirty="0" smtClean="0">
                <a:effectLst/>
              </a:rPr>
            </a:br>
            <a:r>
              <a:rPr lang="en-US" i="1" dirty="0" smtClean="0">
                <a:effectLst/>
              </a:rPr>
              <a:t/>
            </a:r>
            <a:br>
              <a:rPr lang="en-US" i="1" dirty="0" smtClean="0">
                <a:effectLst/>
              </a:rPr>
            </a:br>
            <a:r>
              <a:rPr lang="en-US" i="1" dirty="0">
                <a:effectLst/>
              </a:rPr>
              <a:t/>
            </a:r>
            <a:br>
              <a:rPr lang="en-US" i="1" dirty="0">
                <a:effectLst/>
              </a:rPr>
            </a:br>
            <a:r>
              <a:rPr lang="en-US" i="1" dirty="0" smtClean="0">
                <a:effectLst/>
              </a:rPr>
              <a:t/>
            </a:r>
            <a:br>
              <a:rPr lang="en-US" i="1" dirty="0" smtClean="0">
                <a:effectLst/>
              </a:rPr>
            </a:br>
            <a:r>
              <a:rPr lang="en-US" i="1" dirty="0" smtClean="0">
                <a:effectLst/>
              </a:rPr>
              <a:t/>
            </a:r>
            <a:br>
              <a:rPr lang="en-US" i="1" dirty="0" smtClean="0">
                <a:effectLst/>
              </a:rPr>
            </a:br>
            <a:r>
              <a:rPr lang="en-US" i="1" dirty="0">
                <a:effectLst/>
              </a:rPr>
              <a:t/>
            </a:r>
            <a:br>
              <a:rPr lang="en-US" i="1" dirty="0">
                <a:effectLst/>
              </a:rPr>
            </a:br>
            <a:r>
              <a:rPr lang="cs-CZ" i="1" dirty="0" smtClean="0">
                <a:effectLst/>
              </a:rPr>
              <a:t/>
            </a:r>
            <a:br>
              <a:rPr lang="cs-CZ" i="1" dirty="0" smtClean="0">
                <a:effectLst/>
              </a:rPr>
            </a:br>
            <a:r>
              <a:rPr lang="cs-CZ" i="1" dirty="0">
                <a:effectLst/>
              </a:rPr>
              <a:t/>
            </a:r>
            <a:br>
              <a:rPr lang="cs-CZ" i="1" dirty="0">
                <a:effectLst/>
              </a:rPr>
            </a:br>
            <a:r>
              <a:rPr lang="cs-CZ" i="1" dirty="0" smtClean="0">
                <a:effectLst/>
              </a:rPr>
              <a:t/>
            </a:r>
            <a:br>
              <a:rPr lang="cs-CZ" i="1" dirty="0" smtClean="0">
                <a:effectLst/>
              </a:rPr>
            </a:br>
            <a:r>
              <a:rPr lang="cs-CZ" i="1" dirty="0">
                <a:effectLst/>
              </a:rPr>
              <a:t/>
            </a:r>
            <a:br>
              <a:rPr lang="cs-CZ" i="1" dirty="0">
                <a:effectLst/>
              </a:rPr>
            </a:br>
            <a:endParaRPr lang="cs-CZ" dirty="0"/>
          </a:p>
        </p:txBody>
      </p:sp>
      <p:pic>
        <p:nvPicPr>
          <p:cNvPr id="1026" name="Picture 2" descr="C:\Documents and Settings\xp\Local Settings\Temporary Internet Files\Content.IE5\RTO91NJY\MC9004258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4758" y="3429000"/>
            <a:ext cx="197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7HVI75T5\MC900423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05125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3EY7I5Z8\MP900406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1" b="89844" l="25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86250"/>
            <a:ext cx="1858001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1" y="4958834"/>
            <a:ext cx="41870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Tak dlouho pokoušíme osud, až se nám to nevyplatí.</a:t>
            </a:r>
          </a:p>
        </p:txBody>
      </p:sp>
      <p:pic>
        <p:nvPicPr>
          <p:cNvPr id="11" name="Picture 4" descr="C:\Documents and Settings\xp\Local Settings\Temporary Internet Files\Content.IE5\3EY7I5Z8\MP900406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1" b="89844" l="25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4113" y="4797152"/>
            <a:ext cx="1858001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xp\Local Settings\Temporary Internet Files\Content.IE5\3EY7I5Z8\MP900406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1" b="89844" l="25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5913" y="5301208"/>
            <a:ext cx="1858001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xp\Local Settings\Temporary Internet Files\Content.IE5\3EY7I5Z8\MP900406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1" b="89844" l="25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8114" y="5643556"/>
            <a:ext cx="1858001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562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/>
              </a:rPr>
              <a:t>1. Spojte</a:t>
            </a:r>
            <a:r>
              <a:rPr lang="cs-CZ" b="1" dirty="0">
                <a:effectLst/>
              </a:rPr>
              <a:t>, co k sobě patří tak, aby text dával smysl.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80283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Kdo se bojí,				to je s čertem.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Jedna vlaštovka			nesmí do lesa.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Co je šeptem, 		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	tolikrát 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jsi člověkem.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Kdo chce psa bít,			jednooký králem.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Kolik řečí umíš,			jaro nedělá.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Mezi slepými			hůl si najde.</a:t>
            </a:r>
          </a:p>
          <a:p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xp\Local Settings\Temporary Internet Files\Content.IE5\3EY7I5Z8\MC900349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97152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RTO91NJY\MC900052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3063" y="764704"/>
            <a:ext cx="1085787" cy="99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xmlns=""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2875320" y="2214720"/>
              <a:ext cx="3063240" cy="236664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5" cstate="print"/>
              <a:stretch>
                <a:fillRect/>
              </a:stretch>
            </p:blipFill>
            <p:spPr>
              <a:xfrm>
                <a:off x="2865960" y="2205360"/>
                <a:ext cx="3081960" cy="2385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17438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en-US" sz="2000" smtClean="0">
                <a:hlinkClick r:id="rId2"/>
              </a:rPr>
              <a:t>.</a:t>
            </a:r>
            <a:r>
              <a:rPr lang="cs-CZ" sz="2000" smtClean="0">
                <a:hlinkClick r:id="rId2"/>
              </a:rPr>
              <a:t>com</a:t>
            </a:r>
            <a:endParaRPr lang="cs-CZ" sz="2000" dirty="0" smtClean="0"/>
          </a:p>
          <a:p>
            <a:r>
              <a:rPr lang="cs-CZ" sz="2000" dirty="0" smtClean="0"/>
              <a:t>Obrázky </a:t>
            </a:r>
            <a:r>
              <a:rPr lang="cs-CZ" sz="2000" dirty="0"/>
              <a:t>jsou použité ze zakoupeného CD PRVOUKA, rok.v.2011, </a:t>
            </a:r>
            <a:r>
              <a:rPr lang="cs-CZ" sz="2000" dirty="0" err="1"/>
              <a:t>Mediadida</a:t>
            </a:r>
            <a:r>
              <a:rPr lang="cs-CZ" sz="2000" dirty="0"/>
              <a:t> s.r.o. - společností je udělen písemný souhlas s využitím do projektu OPVK</a:t>
            </a:r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900349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2">
      <a:dk1>
        <a:srgbClr val="FFBFBF"/>
      </a:dk1>
      <a:lt1>
        <a:srgbClr val="BCFFDA"/>
      </a:lt1>
      <a:dk2>
        <a:srgbClr val="FF4040"/>
      </a:dk2>
      <a:lt2>
        <a:srgbClr val="5DD3FF"/>
      </a:lt2>
      <a:accent1>
        <a:srgbClr val="900000"/>
      </a:accent1>
      <a:accent2>
        <a:srgbClr val="FF0000"/>
      </a:accent2>
      <a:accent3>
        <a:srgbClr val="FFFF00"/>
      </a:accent3>
      <a:accent4>
        <a:srgbClr val="002060"/>
      </a:accent4>
      <a:accent5>
        <a:srgbClr val="7030A0"/>
      </a:accent5>
      <a:accent6>
        <a:srgbClr val="7F6000"/>
      </a:accent6>
      <a:hlink>
        <a:srgbClr val="00B0F0"/>
      </a:hlink>
      <a:folHlink>
        <a:srgbClr val="93E2F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105</TotalTime>
  <Words>308</Words>
  <Application>Microsoft Office PowerPoint</Application>
  <PresentationFormat>Předvádění na obrazovce (4:3)</PresentationFormat>
  <Paragraphs>63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Anotace:</vt:lpstr>
      <vt:lpstr>PŘÍSLOVÍ</vt:lpstr>
      <vt:lpstr>1. Spojte, co k sobě patří, tak, aby text dával smysl.</vt:lpstr>
      <vt:lpstr>2. Doplň chybějící slova do přísloví (použij obrázkovou nápovědu). </vt:lpstr>
      <vt:lpstr>3. Přísloví je...</vt:lpstr>
      <vt:lpstr>4. Znáte nějaká další? Napište alespoň 2 do sešitu. 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 </vt:lpstr>
      <vt:lpstr>ŘEŠENÍ Č.4:  Lepší vrabec v hrsti než holub na střeše. Jak se do lesa volá, tak se z lesa ozývá. </vt:lpstr>
      <vt:lpstr>5. Nakreslete do sešitů přísloví - Tak dlouho se chodí se džbánem pro vodu, až se ucho utrhne. Vysvětlete ho. </vt:lpstr>
      <vt:lpstr>Tak dlouho se chodí se džbánem pro vodu, až se ucho utrhne.           </vt:lpstr>
      <vt:lpstr>1. Spojte, co k sobě patří tak, aby text dával smysl.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lazza</dc:creator>
  <cp:lastModifiedBy>Dum</cp:lastModifiedBy>
  <cp:revision>9</cp:revision>
  <dcterms:created xsi:type="dcterms:W3CDTF">2013-02-05T08:09:53Z</dcterms:created>
  <dcterms:modified xsi:type="dcterms:W3CDTF">2013-10-09T08:56:41Z</dcterms:modified>
</cp:coreProperties>
</file>