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85" r:id="rId3"/>
    <p:sldId id="256" r:id="rId4"/>
    <p:sldId id="257" r:id="rId5"/>
    <p:sldId id="282" r:id="rId6"/>
    <p:sldId id="283" r:id="rId7"/>
    <p:sldId id="259" r:id="rId8"/>
    <p:sldId id="271" r:id="rId9"/>
    <p:sldId id="272" r:id="rId10"/>
    <p:sldId id="275" r:id="rId11"/>
    <p:sldId id="277" r:id="rId12"/>
    <p:sldId id="278" r:id="rId13"/>
    <p:sldId id="276" r:id="rId14"/>
    <p:sldId id="279" r:id="rId15"/>
    <p:sldId id="274" r:id="rId16"/>
    <p:sldId id="273" r:id="rId17"/>
    <p:sldId id="264" r:id="rId18"/>
    <p:sldId id="267" r:id="rId19"/>
    <p:sldId id="268" r:id="rId20"/>
    <p:sldId id="270" r:id="rId21"/>
    <p:sldId id="269" r:id="rId22"/>
    <p:sldId id="265" r:id="rId23"/>
    <p:sldId id="266" r:id="rId24"/>
    <p:sldId id="261" r:id="rId25"/>
    <p:sldId id="263" r:id="rId26"/>
    <p:sldId id="262" r:id="rId27"/>
    <p:sldId id="281" r:id="rId28"/>
    <p:sldId id="260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286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852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382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236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34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30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435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345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49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391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6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089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66947-B20C-4C45-8A72-94A0224A26B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202001-8821-40FB-89E2-6FC1E53AB4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335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9225517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VY_32_INOVACE_2C_13_Pády podstatných jmen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Čtenářská 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informační gramotnost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15.5.2013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016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Anotace: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Materiál je určený pro žáky </a:t>
            </a:r>
            <a:r>
              <a:rPr lang="en-US" dirty="0">
                <a:solidFill>
                  <a:schemeClr val="bg1"/>
                </a:solidFill>
              </a:rPr>
              <a:t>3</a:t>
            </a:r>
            <a:r>
              <a:rPr lang="cs-CZ" dirty="0" smtClean="0">
                <a:solidFill>
                  <a:schemeClr val="bg1"/>
                </a:solidFill>
              </a:rPr>
              <a:t>. ročníku, předmět český jazyka – čtenářská gramotnost – pády podstatných jmen.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Na snímku 4  je opakování probrané látky na ťuknutí se objevuje tex</a:t>
            </a:r>
            <a:r>
              <a:rPr lang="en-US" dirty="0" smtClean="0">
                <a:solidFill>
                  <a:schemeClr val="bg1"/>
                </a:solidFill>
              </a:rPr>
              <a:t>t.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Na snímku 5 - 6  je opakování probrané látky pomocí</a:t>
            </a:r>
            <a:r>
              <a:rPr lang="cs-CZ" dirty="0" smtClean="0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určování správného pádu slov ve větách. Postupně na ťuknutí.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Na snímku 7 – 26 procvičování pádů, po správné odpovědi se žák dostane na další snímek, po špatné musí pokus opakovat. Na snímku </a:t>
            </a:r>
            <a:r>
              <a:rPr lang="en-US" dirty="0" smtClean="0">
                <a:solidFill>
                  <a:schemeClr val="bg1"/>
                </a:solidFill>
              </a:rPr>
              <a:t>27 </a:t>
            </a:r>
            <a:r>
              <a:rPr lang="cs-CZ" dirty="0" smtClean="0">
                <a:solidFill>
                  <a:schemeClr val="bg1"/>
                </a:solidFill>
              </a:rPr>
              <a:t>je odměněn krátkou animací.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bg1"/>
                </a:solidFill>
              </a:rPr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429443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Be Aggressive" pitchFamily="2" charset="0"/>
              </a:rPr>
              <a:t>P</a:t>
            </a:r>
            <a:r>
              <a:rPr lang="cs-CZ" sz="8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Be Aggressive" pitchFamily="2" charset="0"/>
              </a:rPr>
              <a:t>ády</a:t>
            </a:r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Be Aggressive" pitchFamily="2" charset="0"/>
              </a:rPr>
              <a:t> podstatných jmen</a:t>
            </a:r>
            <a:endParaRPr lang="cs-CZ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Be Aggressive" pitchFamily="2" charset="0"/>
            </a:endParaRPr>
          </a:p>
        </p:txBody>
      </p:sp>
      <p:pic>
        <p:nvPicPr>
          <p:cNvPr id="1026" name="Picture 2" descr="C:\Documents and Settings\xp\Local Settings\Temporary Internet Files\Content.IE5\RTO91NJY\MC9004361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673" y="260648"/>
            <a:ext cx="330511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xp\Local Settings\Temporary Internet Files\Content.IE5\7HVI75T5\MC900436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74378"/>
            <a:ext cx="2232248" cy="232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4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6049" y="692696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pád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6049" y="1568793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pád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6049" y="244489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pád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6049" y="3320987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pád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6049" y="419708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pád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6049" y="5073181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pád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6049" y="594928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pád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08164" y="69269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KDO? CO?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08164" y="1563663"/>
            <a:ext cx="3387971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KOHO? ČEHO?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08164" y="2434630"/>
            <a:ext cx="3387970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KOMU? ČEMU?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08164" y="3305597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KOHO? CO?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08164" y="4176564"/>
            <a:ext cx="590825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OSLOVUJEME, VOLÁME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08164" y="5047531"/>
            <a:ext cx="4828131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(O) KOM? (O) ČEM?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08164" y="5918501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KÝM? ČÍM?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xp\Local Settings\Temporary Internet Files\Content.IE5\RTO91NJY\MM90023467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901" y="164582"/>
            <a:ext cx="3170646" cy="3223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80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72630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URČI PÁD PODTRŽENÉHO SLOVA:</a:t>
            </a:r>
            <a:endParaRPr lang="cs-CZ" sz="4800" b="1" dirty="0">
              <a:ln w="18000">
                <a:solidFill>
                  <a:srgbClr val="FFFF00"/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8389" y="2022789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KAREL ŠEL DO </a:t>
            </a:r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KINA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505709" y="2022789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2.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8389" y="3004188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KAREL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ŠEL DO KINA.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505709" y="3004188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1.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8389" y="3985587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KAREL ŠEL S </a:t>
            </a:r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PETROU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6505709" y="3985587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7.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8389" y="4966986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KARLE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, JDI DO KINA!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6505709" y="4966986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5.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8389" y="5948384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KAREL ŠEL KE </a:t>
            </a:r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KINU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505709" y="5948384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3.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6147" name="Picture 3" descr="C:\Documents and Settings\xp\Local Settings\Temporary Internet Files\Content.IE5\3EY7I5Z8\MC900228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210" y="576082"/>
            <a:ext cx="1995124" cy="123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448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72630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URČI PÁD PODTRŽENÉHO SLOVA:</a:t>
            </a:r>
            <a:endParaRPr lang="cs-CZ" sz="4800" b="1" dirty="0">
              <a:ln w="18000">
                <a:solidFill>
                  <a:srgbClr val="FFFF00"/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8388" y="2022789"/>
            <a:ext cx="66578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KARLOVI</a:t>
            </a: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SE NECHCE DO KINA.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6505709" y="2022789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3.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8389" y="3004188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KAREL NEPOČÍTÁ S </a:t>
            </a:r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KINEM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505709" y="3004188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7.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8389" y="3985587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KAREL VYPRÁVĚL O </a:t>
            </a:r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KINĚ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6505709" y="3985587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6</a:t>
            </a:r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8389" y="4966986"/>
            <a:ext cx="6249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KARLE, JDI PŘED </a:t>
            </a:r>
            <a:r>
              <a:rPr lang="cs-CZ" sz="44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KINO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6505709" y="4966986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4.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8389" y="5948384"/>
            <a:ext cx="66578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KAREL SE NEOBEJDE BEZ </a:t>
            </a:r>
            <a:r>
              <a:rPr lang="cs-CZ" sz="40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KINA</a:t>
            </a: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505709" y="5948384"/>
            <a:ext cx="26425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B050"/>
                  </a:solidFill>
                </a:ln>
                <a:solidFill>
                  <a:srgbClr val="FF0000"/>
                </a:solidFill>
              </a:rPr>
              <a:t>2. PÁD</a:t>
            </a:r>
            <a:endParaRPr lang="cs-CZ" sz="3600" dirty="0">
              <a:ln>
                <a:solidFill>
                  <a:srgbClr val="00B050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7170" name="Picture 2" descr="C:\Documents and Settings\xp\Local Settings\Temporary Internet Files\Content.IE5\RTO91NJY\MC900338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3029" y="328881"/>
            <a:ext cx="1224136" cy="14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06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71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6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MÍČEM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653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Alíku!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 sluníčka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o synovi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letadlo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054307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BEZ hrnce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mužem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jitce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hrách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 slepičce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396536" cy="710140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knihu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 postele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lžící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 lese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pane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mamince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 slonem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televizi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SRNU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pomněnka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1763688" y="1884383"/>
            <a:ext cx="5616624" cy="3664793"/>
            <a:chOff x="1763688" y="1884383"/>
            <a:chExt cx="5616624" cy="3664793"/>
          </a:xfrm>
        </p:grpSpPr>
        <p:sp>
          <p:nvSpPr>
            <p:cNvPr id="5" name="TextovéPole 4"/>
            <p:cNvSpPr txBox="1"/>
            <p:nvPr/>
          </p:nvSpPr>
          <p:spPr>
            <a:xfrm>
              <a:off x="1763688" y="2132856"/>
              <a:ext cx="5616624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KONEC PÁDŮ... ODPOČIŇ SI...</a:t>
              </a:r>
              <a:endParaRPr lang="cs-CZ" sz="7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pic>
          <p:nvPicPr>
            <p:cNvPr id="5123" name="Picture 3" descr="C:\Documents and Settings\xp\Local Settings\Temporary Internet Files\Content.IE5\RTO91NJY\MP90043098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416" y="1884383"/>
              <a:ext cx="2492896" cy="249289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789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5.55556E-7 -1.50289E-6 C -0.00295 0.0289 -0.00834 0.05526 -0.01355 0.08347 C -0.0158 0.09526 -0.01702 0.10682 -0.02205 0.11723 C -0.0257 0.14151 -0.02466 0.13989 -0.0323 0.16023 C -0.03646 0.17133 -0.03525 0.18335 -0.0408 0.19399 C -0.04618 0.2252 -0.05608 0.25457 -0.06441 0.2844 C -0.06875 0.30012 -0.0757 0.32416 -0.08473 0.33619 C -0.08594 0.38659 -0.08646 0.437 -0.0882 0.4874 C -0.08941 0.52278 -0.09566 0.55792 -0.10348 0.59145 C -0.11302 0.6326 -0.11789 0.67792 -0.12379 0.72 C -0.12587 0.7348 -0.13091 0.74844 -0.13386 0.76301 C -0.13577 0.78705 -0.13559 0.77781 -0.13559 0.79006 " pathEditMode="relative" ptsTypes="fffffffffffA">
                                      <p:cBhvr>
                                        <p:cTn id="1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61111E-6 4.91329E-6 C 0.00382 -0.01573 0.00625 -0.03214 0.0118 -0.04694 C 0.01302 -0.04972 0.01684 -0.0474 0.01857 -0.04948 C 0.01996 -0.0511 0.01909 -0.0548 0.02014 -0.05665 C 0.02187 -0.05989 0.02465 -0.06128 0.02691 -0.06382 C 0.03472 -0.08602 0.02864 -0.07122 0.05069 -0.10336 C 0.06562 -0.12532 0.07882 -0.1607 0.09826 -0.17503 C 0.1 -0.17804 0.10104 -0.18243 0.1033 -0.18498 C 0.10729 -0.18891 0.11684 -0.19469 0.11684 -0.19446 C 0.12448 -0.20995 0.13958 -0.21989 0.15052 -0.23122 C 0.16215 -0.2437 0.17343 -0.25503 0.18437 -0.26821 C 0.18836 -0.2733 0.19583 -0.277 0.19965 -0.2807 C 0.21597 -0.29688 0.19548 -0.27977 0.20798 -0.2955 C 0.21093 -0.2992 0.22395 -0.30798 0.22673 -0.31053 C 0.23923 -0.32047 0.24791 -0.33295 0.26232 -0.33711 C 0.27309 -0.34798 0.28767 -0.34798 0.29948 -0.35677 C 0.31909 -0.37133 0.34062 -0.38498 0.36232 -0.39145 C 0.37066 -0.40047 0.38003 -0.40209 0.38923 -0.40856 C 0.39652 -0.41388 0.40347 -0.41896 0.41128 -0.42336 C 0.41458 -0.42521 0.41961 -0.4259 0.42309 -0.42844 C 0.43645 -0.437 0.44791 -0.44509 0.46215 -0.45064 C 0.47343 -0.46706 0.46024 -0.45018 0.47395 -0.46035 C 0.48264 -0.46683 0.48784 -0.47723 0.49583 -0.48486 C 0.50121 -0.49665 0.50902 -0.50266 0.51788 -0.50706 C 0.53507 -0.53203 0.51389 -0.50405 0.53316 -0.52162 C 0.5368 -0.52509 0.53958 -0.53041 0.54323 -0.53411 C 0.56389 -0.55492 0.54635 -0.53133 0.56875 -0.55908 C 0.57222 -0.56324 0.57517 -0.56902 0.57882 -0.57342 C 0.58559 -0.58151 0.59461 -0.58636 0.60069 -0.59561 C 0.61128 -0.6111 0.61666 -0.62937 0.62448 -0.64717 C 0.62899 -0.65781 0.62673 -0.65873 0.63298 -0.66937 C 0.63437 -0.67191 0.63663 -0.67261 0.63802 -0.67446 C 0.64548 -0.68555 0.65312 -0.69688 0.66007 -0.70868 C 0.66527 -0.71769 0.6684 -0.72902 0.67361 -0.7385 C 0.67465 -0.74313 0.675 -0.74844 0.67691 -0.7533 C 0.67795 -0.75561 0.6809 -0.75561 0.68211 -0.75816 C 0.68507 -0.76394 0.68507 -0.77157 0.68715 -0.77804 C 0.69253 -0.79492 0.69809 -0.81665 0.70573 -0.83191 C 0.71007 -0.85642 0.71527 -0.8807 0.71927 -0.9059 C 0.72152 -0.96139 0.72604 -1.01665 0.72604 -1.07284 " pathEditMode="relative" rAng="0" ptsTypes="fffffffffffffffffffffffffffffffffffffff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02" y="-53642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66667E-6 -6.35838E-6 C -0.01354 -0.01874 -0.00868 -0.04486 -0.01858 -0.06544 C -0.02326 -0.09458 -0.03507 -0.12579 -0.05087 -0.14683 C -0.05365 -0.15747 -0.0592 -0.16186 -0.06441 -0.16949 C -0.06771 -0.17434 -0.06892 -0.18174 -0.07309 -0.18521 C -0.08628 -0.197 -0.06719 -0.17897 -0.08472 -0.20093 C -0.09028 -0.20741 -0.09601 -0.21296 -0.10174 -0.21897 C -0.10781 -0.22544 -0.12483 -0.23053 -0.13212 -0.23261 C -0.14635 -0.24186 -0.16094 -0.24718 -0.17639 -0.25064 C -0.18437 -0.25504 -0.19288 -0.25758 -0.20017 -0.26429 C -0.23281 -0.2629 -0.24687 -0.26799 -0.27118 -0.25735 C -0.27934 -0.25388 -0.28507 -0.24718 -0.29323 -0.24394 C -0.29774 -0.24209 -0.30677 -0.23931 -0.30677 -0.23931 C -0.3125 -0.23423 -0.31181 -0.23608 -0.31528 -0.22799 C -0.31649 -0.22498 -0.31615 -0.21943 -0.31858 -0.21897 C -0.34549 -0.21342 -0.37292 -0.21666 -0.4 -0.21458 C -0.41007 -0.21249 -0.42049 -0.21203 -0.43056 -0.20995 C -0.4441 -0.20718 -0.4592 -0.19654 -0.47292 -0.19654 " pathEditMode="relative" ptsTypes="fffffffffffffffffA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0799 -0.08763 C -4.44444E-6 -0.11376 0.00348 -0.10266 -0.00225 -0.12139 C -0.00538 -0.13157 -0.0059 -0.1429 -0.00902 -0.15307 C -0.0085 -0.16948 -0.00989 -0.24047 0.00799 -0.25688 C 0.01268 -0.2659 0.01025 -0.26914 0.01823 -0.27261 C 0.02414 -0.28602 0.02917 -0.2874 0.03855 -0.29527 C 0.04549 -0.30105 0.05278 -0.30937 0.06059 -0.3133 C 0.08039 -0.32301 0.10157 -0.32948 0.12153 -0.33804 C 0.13837 -0.34521 0.15313 -0.35977 0.16893 -0.36972 C 0.18073 -0.37711 0.19653 -0.38359 0.20799 -0.39237 C 0.2349 -0.41272 0.21546 -0.40162 0.23681 -0.42151 C 0.25712 -0.4407 0.24983 -0.42868 0.26737 -0.44879 C 0.27153 -0.45365 0.275 -0.45966 0.27917 -0.46451 C 0.28681 -0.4733 0.29497 -0.48093 0.30296 -0.48925 C 0.31285 -0.49966 0.31632 -0.51422 0.325 -0.52555 C 0.32813 -0.52972 0.33212 -0.53226 0.33507 -0.53665 C 0.34983 -0.55862 0.3349 -0.54451 0.34705 -0.55469 C 0.34809 -0.55862 0.35035 -0.56185 0.35035 -0.56602 C 0.35035 -0.59885 0.34497 -0.59631 0.325 -0.60232 C 0.30452 -0.60047 0.29653 -0.59746 0.27744 -0.6 C 0.26962 -0.60694 0.26337 -0.6155 0.25539 -0.62243 C 0.25434 -0.62474 0.25348 -0.62752 0.25209 -0.62937 C 0.2507 -0.63122 0.24827 -0.63168 0.24705 -0.63376 C 0.24549 -0.63654 0.24497 -0.64 0.24358 -0.64278 C 0.24046 -0.64902 0.23681 -0.6548 0.23334 -0.66081 C 0.2316 -0.66405 0.2283 -0.66983 0.2283 -0.66983 C 0.22587 -0.68232 0.22223 -0.69388 0.2198 -0.70613 C 0.21719 -0.71931 0.2158 -0.73018 0.21146 -0.7422 C 0.20105 -0.80116 0.19375 -0.86914 0.22153 -0.92047 C 0.23178 -0.96648 0.21962 -0.92047 0.23681 -0.96324 C 0.23907 -0.96902 0.23941 -0.97596 0.24184 -0.98151 C 0.24445 -0.98752 0.24896 -0.99168 0.25209 -0.99723 C 0.25678 -1.00532 0.26146 -1.01342 0.26563 -1.02197 C 0.26771 -1.02613 0.26841 -1.03168 0.27066 -1.03561 C 0.27483 -1.04278 0.28091 -1.04763 0.28594 -1.05365 C 0.29688 -1.06683 0.31042 -1.07353 0.32153 -1.08532 C 0.32535 -1.08925 0.3283 -1.09434 0.33178 -1.09873 C 0.33455 -1.1022 0.34184 -1.10567 0.34184 -1.10567 " pathEditMode="relative" ptsTypes="ffffffffffffff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11111E-6 -4.68208E-6 C -0.00174 -0.08185 0.00642 -0.13156 -0.00851 -0.19653 C -0.01181 -0.21087 -0.01163 -0.22266 -0.01875 -0.23491 C -0.02084 -0.24971 -0.02431 -0.26312 -0.03056 -0.27561 C -0.03386 -0.29711 -0.05018 -0.32 -0.06615 -0.3274 C -0.07344 -0.34058 -0.08073 -0.34936 -0.0915 -0.35676 C -0.09271 -0.35908 -0.09323 -0.36208 -0.09497 -0.36347 C -0.09792 -0.36601 -0.10174 -0.36624 -0.10504 -0.36809 C -0.11302 -0.37249 -0.11858 -0.3778 -0.12709 -0.3815 C -0.14202 -0.39676 -0.12587 -0.3822 -0.14063 -0.39052 C -0.14722 -0.39422 -0.15417 -0.40462 -0.15938 -0.41087 C -0.18611 -0.44347 -0.20834 -0.48879 -0.24584 -0.49896 C -0.26545 -0.52116 -0.24549 -0.50266 -0.26788 -0.5126 C -0.29653 -0.52532 -0.25191 -0.51468 -0.2882 -0.52162 C -0.29775 -0.52925 -0.30608 -0.53017 -0.31702 -0.53272 C -0.32778 -0.53896 -0.33768 -0.54266 -0.34913 -0.54636 C -0.35191 -0.54728 -0.35486 -0.54775 -0.35764 -0.54867 C -0.36215 -0.55006 -0.37118 -0.55306 -0.37118 -0.55306 C -0.37969 -0.56185 -0.38941 -0.56393 -0.4 -0.56671 C -0.40886 -0.57249 -0.41754 -0.57919 -0.42552 -0.58705 C -0.43177 -0.59954 -0.43785 -0.61017 -0.4474 -0.6185 C -0.45122 -0.62543 -0.45538 -0.6363 -0.46111 -0.64116 C -0.46372 -0.64324 -0.46684 -0.6437 -0.46945 -0.64578 C -0.4783 -0.65249 -0.4842 -0.66197 -0.49323 -0.66821 C -0.50122 -0.67376 -0.50486 -0.68462 -0.51354 -0.68856 C -0.51945 -0.70035 -0.52761 -0.71075 -0.53368 -0.72254 C -0.5467 -0.74682 -0.55625 -0.77202 -0.56788 -0.79699 C -0.57865 -0.82012 -0.59045 -0.84185 -0.60156 -0.86474 C -0.60452 -0.87029 -0.60591 -0.87699 -0.60851 -0.88277 C -0.6316 -0.93225 -0.6158 -0.89225 -0.64063 -0.9415 C -0.6467 -0.95353 -0.65365 -0.96694 -0.66268 -0.97526 C -0.66441 -0.97896 -0.66563 -0.98335 -0.66788 -0.98659 C -0.66927 -0.98867 -0.6717 -0.9889 -0.67292 -0.99098 C -0.67413 -0.99283 -0.67466 -0.99792 -0.67466 -0.99792 " pathEditMode="relative" ptsTypes="fffffffffffffffffffffffffffffffff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05556E-6 -4.10405E-6 C -0.01962 -0.05226 -0.0066 -0.11538 0.0085 -0.16694 C 0.01198 -0.19769 0.00763 -0.16763 0.01527 -0.19861 C 0.0177 -0.20809 0.01562 -0.2111 0.02048 -0.21896 C 0.02395 -0.22474 0.03229 -0.23468 0.03229 -0.23468 C 0.04184 -0.26058 0.06441 -0.27075 0.08142 -0.28671 C 0.09045 -0.29503 0.09496 -0.30382 0.1052 -0.30913 C 0.12257 -0.32856 0.14392 -0.34867 0.16614 -0.35653 C 0.19652 -0.3674 0.22847 -0.37156 0.25937 -0.37919 C 0.31024 -0.39168 0.271 -0.3859 0.3085 -0.39052 C 0.32708 -0.39861 0.34496 -0.40162 0.36441 -0.40393 C 0.38993 -0.41156 0.41632 -0.41896 0.44236 -0.42197 C 0.46319 -0.43006 0.45034 -0.4252 0.48142 -0.43561 C 0.5 -0.44185 0.49166 -0.43653 0.5 -0.44231 " pathEditMode="relative" ptsTypes="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5E-6 -8.3815E-6 C -0.00173 -0.02035 -0.00191 -0.04093 -0.00503 -0.06105 C -0.01024 -0.09504 -0.03159 -0.11769 -0.04566 -0.14452 C -0.05086 -0.15446 -0.05399 -0.16625 -0.0592 -0.17619 C -0.06493 -0.18729 -0.07222 -0.19677 -0.07795 -0.20764 C -0.08802 -0.22683 -0.09514 -0.24879 -0.10677 -0.26636 C -0.11128 -0.27307 -0.11614 -0.27954 -0.12031 -0.28671 C -0.12743 -0.2985 -0.13385 -0.31076 -0.14062 -0.32278 C -0.14288 -0.32671 -0.14444 -0.33134 -0.14739 -0.33411 C -0.15086 -0.33712 -0.15451 -0.33943 -0.15764 -0.34313 C -0.17343 -0.36163 -0.1835 -0.3792 -0.2 -0.39723 C -0.21562 -0.41457 -0.20746 -0.4185 -0.22534 -0.42452 C -0.23264 -0.43399 -0.23715 -0.43561 -0.24739 -0.43793 C -0.25312 -0.44394 -0.25937 -0.44902 -0.26441 -0.45619 C -0.27534 -0.47076 -0.28281 -0.48347 -0.29652 -0.49226 C -0.31128 -0.51654 -0.32882 -0.5385 -0.34739 -0.55769 C -0.34895 -0.55954 -0.35069 -0.5607 -0.35243 -0.56209 C -0.35468 -0.56394 -0.35711 -0.56463 -0.3592 -0.56671 C -0.3618 -0.56926 -0.36354 -0.57319 -0.36614 -0.57573 C -0.37048 -0.57989 -0.37604 -0.58174 -0.37968 -0.58706 C -0.39236 -0.60417 -0.4059 -0.62313 -0.41527 -0.64347 C -0.41944 -0.68486 -0.41354 -0.64024 -0.42031 -0.66821 C -0.43107 -0.71353 -0.42135 -0.68926 -0.43211 -0.7133 C -0.44409 -0.86775 -0.43923 -1.02452 -0.42361 -1.17827 C -0.42031 -1.21157 -0.41579 -1.24463 -0.4118 -1.27769 C -0.41041 -1.28879 -0.4085 -1.34082 -0.39323 -1.34082 " pathEditMode="relative" ptsTypes="fffffffffffffffffffffffffA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11111E-6 -2.94798E-6 C -0.00139 -0.02867 0.00173 -0.0585 -0.00504 -0.08578 C -0.00608 -0.08994 -0.00868 -0.09295 -0.01007 -0.09688 C -0.02014 -0.12555 -0.02795 -0.14705 -0.04236 -0.17364 C -0.04531 -0.17919 -0.04584 -0.18659 -0.04913 -0.19191 C -0.05174 -0.19607 -0.05625 -0.19746 -0.0592 -0.20093 C -0.06181 -0.2044 -0.06354 -0.20879 -0.06597 -0.21226 C -0.07656 -0.22775 -0.08698 -0.24255 -0.09653 -0.25942 C -0.09774 -0.2615 -0.10018 -0.2622 -0.10156 -0.26428 C -0.10365 -0.26682 -0.10504 -0.27029 -0.10677 -0.2733 C -0.11163 -0.28208 -0.12361 -0.29804 -0.12361 -0.29804 C -0.12691 -0.31492 -0.12274 -0.29942 -0.13038 -0.31376 C -0.13455 -0.32162 -0.1349 -0.33064 -0.13889 -0.3385 C -0.14011 -0.34451 -0.13959 -0.35145 -0.14236 -0.35676 C -0.14809 -0.36717 -0.1559 -0.37272 -0.16268 -0.3815 C -0.16597 -0.39584 -0.16146 -0.38012 -0.16945 -0.39492 C -0.17587 -0.40671 -0.1717 -0.41619 -0.18125 -0.42428 C -0.18663 -0.45226 -0.19306 -0.48046 -0.2 -0.50775 C -0.20347 -0.54382 -0.19809 -0.50636 -0.20677 -0.53503 C -0.2099 -0.54497 -0.20886 -0.55283 -0.21354 -0.56208 C -0.21945 -0.58913 -0.22604 -0.61156 -0.23559 -0.63653 C -0.2467 -0.717 -0.24323 -0.82844 -0.2474 -0.89827 C -0.25452 -1.01549 -0.2507 -0.93434 -0.2507 -1.1422 " pathEditMode="relative" ptsTypes="ffffffffffffffffffffff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cquaintance" pitchFamily="2" charset="0"/>
              </a:rPr>
              <a:t>TO SE NEPOVEDLO . . .</a:t>
            </a:r>
            <a:endParaRPr lang="cs-CZ" dirty="0">
              <a:ln w="18415" cmpd="sng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cquaintance" pitchFamily="2" charset="0"/>
            </a:endParaRPr>
          </a:p>
        </p:txBody>
      </p:sp>
      <p:pic>
        <p:nvPicPr>
          <p:cNvPr id="4098" name="Picture 2" descr="C:\Documents and Settings\xp\Local Settings\Temporary Internet Files\Content.IE5\7HVI75T5\MP9004465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40867"/>
            <a:ext cx="3152006" cy="408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lna 2">
            <a:hlinkClick r:id="" action="ppaction://hlinkshowjump?jump=lastslideviewed" highlightClick="1"/>
          </p:cNvPr>
          <p:cNvSpPr/>
          <p:nvPr/>
        </p:nvSpPr>
        <p:spPr>
          <a:xfrm>
            <a:off x="6588224" y="3429000"/>
            <a:ext cx="2016224" cy="1440160"/>
          </a:xfrm>
          <a:prstGeom prst="wav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>
                  <a:solidFill>
                    <a:srgbClr val="FFFF00"/>
                  </a:solidFill>
                </a:ln>
                <a:solidFill>
                  <a:srgbClr val="FF0000"/>
                </a:solidFill>
                <a:latin typeface="Acquaintance" pitchFamily="2" charset="0"/>
              </a:rPr>
              <a:t>ZNOVU</a:t>
            </a:r>
            <a:endParaRPr lang="cs-CZ" sz="3200" dirty="0">
              <a:ln>
                <a:solidFill>
                  <a:srgbClr val="FFFF00"/>
                </a:solidFill>
              </a:ln>
              <a:solidFill>
                <a:srgbClr val="FF0000"/>
              </a:solidFill>
              <a:latin typeface="Acquaintanc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822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r>
              <a:rPr lang="en-US" dirty="0" smtClean="0">
                <a:solidFill>
                  <a:srgbClr val="FFFF00"/>
                </a:solidFill>
                <a:latin typeface="Airmole Shaded" pitchFamily="2" charset="-18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- ŘEŠENÍ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MÍČEM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7134990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097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Alíku!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946445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370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 sluníčka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6939819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225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o synovi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922353" y="2937318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436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letadlo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6612804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7912276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81080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9891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054307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BEZ hrnce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6782032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682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mužem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6939819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908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jitce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6750051" y="2950705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8026829" y="2950705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280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hrách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6588224" y="293788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7991872" y="293788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865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 slepičce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750051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764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396536" cy="710140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knihu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891916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492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 postele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6750051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473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lžící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6750051" y="2970565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299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 lese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6717507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5445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pane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6737656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94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mamince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6750051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7991872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350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 slonem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6745274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766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televizi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6750051" y="2956050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" action="ppaction://hlinkshowjump?jump=nextslide"/>
          </p:cNvPr>
          <p:cNvSpPr/>
          <p:nvPr/>
        </p:nvSpPr>
        <p:spPr>
          <a:xfrm>
            <a:off x="8002787" y="2956050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047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79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SRNU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rId3" action="ppaction://hlinksldjump"/>
          </p:cNvPr>
          <p:cNvSpPr/>
          <p:nvPr/>
        </p:nvSpPr>
        <p:spPr>
          <a:xfrm>
            <a:off x="16593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6734410" y="2924944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355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5416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irmole Shaded" pitchFamily="2" charset="-18"/>
              </a:rPr>
              <a:t>VYBER PÁD PODSTATNÉHO JMÉNA</a:t>
            </a:r>
            <a:endParaRPr lang="cs-CZ" dirty="0">
              <a:solidFill>
                <a:srgbClr val="FFFF00"/>
              </a:solidFill>
              <a:latin typeface="Airmole Shaded" pitchFamily="2" charset="-18"/>
            </a:endParaRPr>
          </a:p>
        </p:txBody>
      </p:sp>
      <p:pic>
        <p:nvPicPr>
          <p:cNvPr id="3074" name="Picture 2" descr="C:\Documents and Settings\xp\Local Settings\Temporary Internet Files\Content.IE5\307Q7O21\MC90005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52736"/>
            <a:ext cx="1855318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468361" y="2924944"/>
            <a:ext cx="4032448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pomněnka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kosené hrany 3">
            <a:hlinkClick r:id="" action="ppaction://hlinkshowjump?jump=nextslide"/>
          </p:cNvPr>
          <p:cNvSpPr/>
          <p:nvPr/>
        </p:nvSpPr>
        <p:spPr>
          <a:xfrm>
            <a:off x="6834404" y="2937318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kosené hrany 5">
            <a:hlinkClick r:id="rId3" action="ppaction://hlinksldjump"/>
          </p:cNvPr>
          <p:cNvSpPr/>
          <p:nvPr/>
        </p:nvSpPr>
        <p:spPr>
          <a:xfrm>
            <a:off x="1455312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2744685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Zkosené hrany 7">
            <a:hlinkClick r:id="rId3" action="ppaction://hlinksldjump"/>
          </p:cNvPr>
          <p:cNvSpPr/>
          <p:nvPr/>
        </p:nvSpPr>
        <p:spPr>
          <a:xfrm>
            <a:off x="4034058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Zkosené hrany 8">
            <a:hlinkClick r:id="rId3" action="ppaction://hlinksldjump"/>
          </p:cNvPr>
          <p:cNvSpPr/>
          <p:nvPr/>
        </p:nvSpPr>
        <p:spPr>
          <a:xfrm>
            <a:off x="5323431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Zkosené hrany 9">
            <a:hlinkClick r:id="rId3" action="ppaction://hlinksldjump"/>
          </p:cNvPr>
          <p:cNvSpPr/>
          <p:nvPr/>
        </p:nvSpPr>
        <p:spPr>
          <a:xfrm>
            <a:off x="6612804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Zkosené hrany 10">
            <a:hlinkClick r:id="rId3" action="ppaction://hlinksldjump"/>
          </p:cNvPr>
          <p:cNvSpPr/>
          <p:nvPr/>
        </p:nvSpPr>
        <p:spPr>
          <a:xfrm>
            <a:off x="7902179" y="5681671"/>
            <a:ext cx="1152128" cy="115212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7. PÁD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438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POUŽITÉ 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>
                <a:solidFill>
                  <a:schemeClr val="bg1"/>
                </a:solidFill>
              </a:rPr>
              <a:t>Ilustrace </a:t>
            </a:r>
            <a:r>
              <a:rPr lang="cs-CZ" sz="2000" dirty="0" smtClean="0">
                <a:ln>
                  <a:solidFill>
                    <a:srgbClr val="FFFF00"/>
                  </a:solidFill>
                </a:ln>
                <a:solidFill>
                  <a:schemeClr val="bg1"/>
                </a:solidFill>
                <a:hlinkClick r:id="rId2"/>
              </a:rPr>
              <a:t>www.office.microsoft</a:t>
            </a:r>
            <a:r>
              <a:rPr lang="en-US" sz="2000" dirty="0" smtClean="0">
                <a:ln>
                  <a:solidFill>
                    <a:srgbClr val="FFFF00"/>
                  </a:solidFill>
                </a:ln>
                <a:solidFill>
                  <a:schemeClr val="bg1"/>
                </a:solidFill>
                <a:hlinkClick r:id="rId2"/>
              </a:rPr>
              <a:t>-</a:t>
            </a:r>
            <a:r>
              <a:rPr lang="en-US" sz="2000" smtClean="0">
                <a:ln>
                  <a:solidFill>
                    <a:srgbClr val="FFFF00"/>
                  </a:solidFill>
                </a:ln>
                <a:solidFill>
                  <a:schemeClr val="bg1"/>
                </a:solidFill>
                <a:hlinkClick r:id="rId2"/>
              </a:rPr>
              <a:t>klipart</a:t>
            </a:r>
            <a:r>
              <a:rPr lang="cs-CZ" sz="2000" smtClean="0">
                <a:ln>
                  <a:solidFill>
                    <a:srgbClr val="FFFF00"/>
                  </a:solidFill>
                </a:ln>
                <a:solidFill>
                  <a:schemeClr val="bg1"/>
                </a:solidFill>
                <a:hlinkClick r:id="rId2"/>
              </a:rPr>
              <a:t>.</a:t>
            </a:r>
            <a:r>
              <a:rPr lang="cs-CZ" sz="2000" dirty="0" err="1" smtClean="0">
                <a:ln>
                  <a:solidFill>
                    <a:srgbClr val="FFFF00"/>
                  </a:solidFill>
                </a:ln>
                <a:solidFill>
                  <a:schemeClr val="bg1"/>
                </a:solidFill>
                <a:hlinkClick r:id="rId2"/>
              </a:rPr>
              <a:t>com</a:t>
            </a:r>
            <a:endParaRPr lang="cs-CZ" sz="2000" dirty="0" smtClean="0">
              <a:ln>
                <a:solidFill>
                  <a:srgbClr val="FFFF00"/>
                </a:solidFill>
              </a:ln>
              <a:solidFill>
                <a:schemeClr val="bg1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900349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1409</Words>
  <Application>Microsoft Office PowerPoint</Application>
  <PresentationFormat>Předvádění na obrazovce (4:3)</PresentationFormat>
  <Paragraphs>425</Paragraphs>
  <Slides>49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0" baseType="lpstr">
      <vt:lpstr>Motiv systému Office</vt:lpstr>
      <vt:lpstr>Prezentace aplikace PowerPoint</vt:lpstr>
      <vt:lpstr>Anotace:</vt:lpstr>
      <vt:lpstr>Pády podstatných jmen</vt:lpstr>
      <vt:lpstr>Prezentace aplikace PowerPoint</vt:lpstr>
      <vt:lpstr>Prezentace aplikace PowerPoint</vt:lpstr>
      <vt:lpstr>Prezentace aplikace PowerPoint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TO SE NEPOVEDLO . . .</vt:lpstr>
      <vt:lpstr>VYBER PÁD PODSTATNÉHO JMÉNA - ŘEŠENÍ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VYBER PÁD PODSTATNÉHO JMÉNA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11</cp:revision>
  <dcterms:created xsi:type="dcterms:W3CDTF">2013-05-15T20:14:00Z</dcterms:created>
  <dcterms:modified xsi:type="dcterms:W3CDTF">2013-07-31T16:12:33Z</dcterms:modified>
</cp:coreProperties>
</file>