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D178-616A-441C-BDA5-D59B9B7876E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C50C0-046F-4949-8CC0-C3D64344E9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D178-616A-441C-BDA5-D59B9B7876E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C50C0-046F-4949-8CC0-C3D64344E9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D178-616A-441C-BDA5-D59B9B7876E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C50C0-046F-4949-8CC0-C3D64344E9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D178-616A-441C-BDA5-D59B9B7876E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C50C0-046F-4949-8CC0-C3D64344E9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D178-616A-441C-BDA5-D59B9B7876E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C50C0-046F-4949-8CC0-C3D64344E9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D178-616A-441C-BDA5-D59B9B7876E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C50C0-046F-4949-8CC0-C3D64344E9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D178-616A-441C-BDA5-D59B9B7876E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C50C0-046F-4949-8CC0-C3D64344E9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D178-616A-441C-BDA5-D59B9B7876E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C50C0-046F-4949-8CC0-C3D64344E9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D178-616A-441C-BDA5-D59B9B7876E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C50C0-046F-4949-8CC0-C3D64344E9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D178-616A-441C-BDA5-D59B9B7876E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C50C0-046F-4949-8CC0-C3D64344E9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D178-616A-441C-BDA5-D59B9B7876E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C50C0-046F-4949-8CC0-C3D64344E9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6ED178-616A-441C-BDA5-D59B9B7876E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72C50C0-046F-4949-8CC0-C3D64344E9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8775770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VY_32_INOVACE_2C_14_Porozumění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textu 3.r.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Čtenářská 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informační gramotnost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</a:t>
                      </a: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5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.</a:t>
                      </a: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1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046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850" y="1484784"/>
            <a:ext cx="8686800" cy="4898554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3. ročníku, předmět český jazyk – čtenářská gramotnost – práce s textem.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 je skrytý název pohádkové knížky.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5 je text s vynechanými slovy, ke kterým se žáci vrátí po splnění úkolů na snímcích 6-9.</a:t>
            </a:r>
            <a:r>
              <a:rPr lang="en-US" dirty="0" smtClean="0"/>
              <a:t> </a:t>
            </a:r>
            <a:r>
              <a:rPr lang="en-US" dirty="0" err="1" smtClean="0"/>
              <a:t>Spr</a:t>
            </a:r>
            <a:r>
              <a:rPr lang="cs-CZ" dirty="0" err="1" smtClean="0"/>
              <a:t>ávné</a:t>
            </a:r>
            <a:r>
              <a:rPr lang="cs-CZ" dirty="0" smtClean="0"/>
              <a:t> odpovědi se zobrazí na ťuknutí na obrázek.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závěr žáci na list papíru nakreslí ilustraci k ukázce.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pero, list papíru a pastelky.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1684541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331" y="5157192"/>
            <a:ext cx="9118217" cy="792088"/>
          </a:xfrm>
        </p:spPr>
        <p:txBody>
          <a:bodyPr>
            <a:normAutofit fontScale="77500" lnSpcReduction="20000"/>
          </a:bodyPr>
          <a:lstStyle/>
          <a:p>
            <a:r>
              <a:rPr lang="en-US" sz="3600" b="1" dirty="0" err="1" smtClean="0">
                <a:latin typeface="Airmole Shaded" pitchFamily="2" charset="-18"/>
              </a:rPr>
              <a:t>Vladim</a:t>
            </a:r>
            <a:r>
              <a:rPr lang="cs-CZ" sz="3600" b="1" dirty="0" err="1" smtClean="0">
                <a:latin typeface="Airmole Shaded" pitchFamily="2" charset="-18"/>
              </a:rPr>
              <a:t>ír</a:t>
            </a:r>
            <a:r>
              <a:rPr lang="cs-CZ" sz="3600" b="1" dirty="0" smtClean="0">
                <a:latin typeface="Airmole Shaded" pitchFamily="2" charset="-18"/>
              </a:rPr>
              <a:t> Jiránek, Jaroslav Pacovský, Jiří Šebánek</a:t>
            </a:r>
            <a:endParaRPr lang="cs-CZ" sz="3600" b="1" dirty="0">
              <a:latin typeface="Airmole Shaded" pitchFamily="2" charset="-18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836712"/>
            <a:ext cx="7175351" cy="1793167"/>
          </a:xfrm>
        </p:spPr>
        <p:txBody>
          <a:bodyPr/>
          <a:lstStyle/>
          <a:p>
            <a:r>
              <a:rPr lang="en-US" dirty="0" smtClean="0"/>
              <a:t>Bob a </a:t>
            </a:r>
            <a:r>
              <a:rPr lang="en-US" dirty="0" err="1" smtClean="0"/>
              <a:t>Bobek</a:t>
            </a:r>
            <a:r>
              <a:rPr lang="cs-CZ" dirty="0" smtClean="0"/>
              <a:t>, králíci z klobouku</a:t>
            </a:r>
            <a:endParaRPr lang="cs-CZ" dirty="0"/>
          </a:p>
        </p:txBody>
      </p:sp>
      <p:pic>
        <p:nvPicPr>
          <p:cNvPr id="1026" name="Picture 2" descr="C:\Documents and Settings\xp\Local Settings\Temporary Internet Files\Content.IE5\RTO91NJY\MC900355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52936"/>
            <a:ext cx="182880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3926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260648"/>
            <a:ext cx="8964488" cy="2423346"/>
          </a:xfrm>
        </p:spPr>
        <p:txBody>
          <a:bodyPr/>
          <a:lstStyle/>
          <a:p>
            <a:r>
              <a:rPr lang="en-US" sz="3200" u="sng" dirty="0">
                <a:effectLst/>
              </a:rPr>
              <a:t>_____________a _________________, </a:t>
            </a:r>
            <a:r>
              <a:rPr lang="en-US" sz="3200" u="sng" dirty="0" smtClean="0">
                <a:effectLst/>
              </a:rPr>
              <a:t>_______________</a:t>
            </a:r>
            <a:r>
              <a:rPr lang="cs-CZ" sz="3200" u="sng" dirty="0" smtClean="0">
                <a:effectLst/>
              </a:rPr>
              <a:t> </a:t>
            </a:r>
            <a:r>
              <a:rPr lang="cs-CZ" sz="3200" u="sng" dirty="0">
                <a:effectLst/>
              </a:rPr>
              <a:t>z klobouku</a:t>
            </a:r>
            <a:r>
              <a:rPr lang="cs-CZ" sz="3200" dirty="0">
                <a:effectLst/>
              </a:rPr>
              <a:t/>
            </a:r>
            <a:br>
              <a:rPr lang="cs-CZ" sz="3200" dirty="0">
                <a:effectLst/>
              </a:rPr>
            </a:b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Vladimír Jiránek, Jaroslav Pacovský, Jiří Šebánek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2050" name="Picture 2" descr="C:\Documents and Settings\xp\Local Settings\Temporary Internet Files\Content.IE5\7HVI75T5\MC9003487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8138" y="116632"/>
            <a:ext cx="954859" cy="1173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xp\Local Settings\Temporary Internet Files\Content.IE5\3EY7I5Z8\MC9003591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85184"/>
            <a:ext cx="1857356" cy="1362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25859" y="703374"/>
            <a:ext cx="28083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Bob</a:t>
            </a:r>
            <a:endParaRPr lang="cs-CZ" sz="6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42622" y="703374"/>
            <a:ext cx="28083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Bobek</a:t>
            </a:r>
            <a:endParaRPr lang="cs-CZ" sz="6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162880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králíci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91364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275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75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74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548680"/>
            <a:ext cx="8208912" cy="6309320"/>
          </a:xfrm>
        </p:spPr>
        <p:txBody>
          <a:bodyPr>
            <a:normAutofit/>
          </a:bodyPr>
          <a:lstStyle/>
          <a:p>
            <a:pPr algn="l"/>
            <a:r>
              <a:rPr lang="cs-CZ" sz="2600" dirty="0">
                <a:solidFill>
                  <a:schemeClr val="tx1"/>
                </a:solidFill>
              </a:rPr>
              <a:t>Jednou, když přijížděl kouzelník </a:t>
            </a:r>
            <a:r>
              <a:rPr lang="cs-CZ" sz="2600" dirty="0" smtClean="0">
                <a:solidFill>
                  <a:schemeClr val="tx1"/>
                </a:solidFill>
              </a:rPr>
              <a:t>………………. </a:t>
            </a:r>
            <a:r>
              <a:rPr lang="cs-CZ" sz="2600" dirty="0">
                <a:solidFill>
                  <a:schemeClr val="tx1"/>
                </a:solidFill>
              </a:rPr>
              <a:t>z </a:t>
            </a:r>
            <a:r>
              <a:rPr lang="cs-CZ" sz="2600" dirty="0" err="1">
                <a:solidFill>
                  <a:schemeClr val="tx1"/>
                </a:solidFill>
              </a:rPr>
              <a:t>Kalhotovic</a:t>
            </a:r>
            <a:r>
              <a:rPr lang="cs-CZ" sz="2600" dirty="0">
                <a:solidFill>
                  <a:schemeClr val="tx1"/>
                </a:solidFill>
              </a:rPr>
              <a:t> do Sak, nemohl najít kouzelnickou hůlku. „Kam jsem ji mohl jen založit?“ Hledal v šuplíku, hledal pod stolem, hledal pod postelí, a ne a ne ji najít. Tak se rozhodl, že udělá v maringotce pořádek. Zastavil na pasece, a zatímco se koník Ferda pásl na zelené trávě a okusoval větývky bezu, vynesl kouzelník ………………….všechny věci z maringotky na trávník. A hledal a hledal. Jaký by to byl kouzelník bez kouzelnické hůlky! Konečně ji našel. Byla mezi špagetami. To bylo radosti! Rychle naházel </a:t>
            </a:r>
            <a:r>
              <a:rPr lang="cs-CZ" sz="2600" dirty="0" smtClean="0">
                <a:solidFill>
                  <a:schemeClr val="tx1"/>
                </a:solidFill>
              </a:rPr>
              <a:t>všechno zpátky</a:t>
            </a:r>
            <a:r>
              <a:rPr lang="cs-CZ" sz="2600" dirty="0">
                <a:solidFill>
                  <a:schemeClr val="tx1"/>
                </a:solidFill>
              </a:rPr>
              <a:t>, zapřáhl Ferdu a ujížděl, aby byl včas na představení. V samém shonu si ani nevšiml, že nechal na louce kouzelnický klobouk s _______ a ______.</a:t>
            </a:r>
          </a:p>
          <a:p>
            <a:pPr algn="l"/>
            <a:r>
              <a:rPr lang="cs-CZ" sz="2600" dirty="0">
                <a:solidFill>
                  <a:schemeClr val="tx1"/>
                </a:solidFill>
              </a:rPr>
              <a:t> </a:t>
            </a:r>
          </a:p>
          <a:p>
            <a:pPr algn="l"/>
            <a:endParaRPr lang="cs-CZ" sz="2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663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476672"/>
            <a:ext cx="8100392" cy="835460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1. Jak se jmenoval kouzelník. Vylušti přesmyčku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2276872"/>
            <a:ext cx="6048672" cy="132343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chemeClr val="bg2">
                    <a:lumMod val="75000"/>
                  </a:schemeClr>
                </a:solidFill>
              </a:rPr>
              <a:t>POTONKU</a:t>
            </a:r>
            <a:r>
              <a:rPr lang="en-US" sz="8000" dirty="0" smtClean="0">
                <a:solidFill>
                  <a:schemeClr val="bg2">
                    <a:lumMod val="75000"/>
                  </a:schemeClr>
                </a:solidFill>
              </a:rPr>
              <a:t>S</a:t>
            </a:r>
            <a:endParaRPr lang="cs-CZ" sz="8000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088" name="Picture 16" descr="C:\Documents and Settings\xp\Local Settings\Temporary Internet Files\Content.IE5\7HVI75T5\MC9003487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725144"/>
            <a:ext cx="111326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1403648" y="4474625"/>
            <a:ext cx="6048672" cy="132343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POKUSTO</a:t>
            </a:r>
            <a:r>
              <a:rPr lang="en-US" sz="8000" dirty="0">
                <a:solidFill>
                  <a:srgbClr val="FF0000"/>
                </a:solidFill>
              </a:rPr>
              <a:t>N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143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990" y="548680"/>
            <a:ext cx="9144000" cy="1455026"/>
          </a:xfrm>
          <a:solidFill>
            <a:schemeClr val="bg2"/>
          </a:solidFill>
        </p:spPr>
        <p:txBody>
          <a:bodyPr/>
          <a:lstStyle/>
          <a:p>
            <a:pPr algn="ctr"/>
            <a:r>
              <a:rPr lang="cs-CZ" dirty="0" smtClean="0">
                <a:effectLst/>
              </a:rPr>
              <a:t>2. Proč </a:t>
            </a:r>
            <a:r>
              <a:rPr lang="cs-CZ" dirty="0">
                <a:effectLst/>
              </a:rPr>
              <a:t>kouzelník zastavil na pasece?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35696" y="2708920"/>
            <a:ext cx="5970494" cy="2250489"/>
          </a:xfrm>
        </p:spPr>
        <p:txBody>
          <a:bodyPr>
            <a:normAutofit/>
          </a:bodyPr>
          <a:lstStyle/>
          <a:p>
            <a:pPr marL="457200" indent="-457200" algn="l">
              <a:buAutoNum type="alphaLcParenR"/>
            </a:pPr>
            <a:r>
              <a:rPr lang="cs-CZ" sz="2800" dirty="0" smtClean="0"/>
              <a:t>Chtěl si odpočinout.</a:t>
            </a:r>
          </a:p>
          <a:p>
            <a:pPr marL="457200" indent="-457200" algn="l">
              <a:buAutoNum type="alphaLcParenR"/>
            </a:pPr>
            <a:r>
              <a:rPr lang="cs-CZ" sz="2800" dirty="0" smtClean="0"/>
              <a:t>Upadlo mu kolo od vozu.</a:t>
            </a:r>
          </a:p>
          <a:p>
            <a:pPr marL="457200" indent="-457200" algn="l">
              <a:buAutoNum type="alphaLcParenR"/>
            </a:pPr>
            <a:r>
              <a:rPr lang="cs-CZ" sz="2800" dirty="0" smtClean="0"/>
              <a:t>Potřeboval najít hůlku.</a:t>
            </a:r>
          </a:p>
          <a:p>
            <a:pPr marL="457200" indent="-457200" algn="l">
              <a:buAutoNum type="alphaLcParenR"/>
            </a:pPr>
            <a:r>
              <a:rPr lang="cs-CZ" sz="2800" dirty="0" smtClean="0"/>
              <a:t>Přepadli ho loupežníci.</a:t>
            </a:r>
            <a:endParaRPr lang="cs-CZ" sz="2800" dirty="0"/>
          </a:p>
        </p:txBody>
      </p:sp>
      <p:pic>
        <p:nvPicPr>
          <p:cNvPr id="4100" name="Picture 4" descr="C:\Documents and Settings\xp\Local Settings\Temporary Internet Files\Content.IE5\7HVI75T5\MC900293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19338"/>
            <a:ext cx="2952328" cy="303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72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699793" y="1700809"/>
            <a:ext cx="4411012" cy="4233856"/>
          </a:xfrm>
        </p:spPr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4000" dirty="0" smtClean="0"/>
              <a:t>Kůň.</a:t>
            </a:r>
          </a:p>
          <a:p>
            <a:pPr marL="457200" indent="-457200">
              <a:buAutoNum type="alphaLcParenR"/>
            </a:pPr>
            <a:r>
              <a:rPr lang="cs-CZ" sz="4000" dirty="0" smtClean="0"/>
              <a:t>Hůlka.</a:t>
            </a:r>
          </a:p>
          <a:p>
            <a:pPr marL="457200" indent="-457200">
              <a:buAutoNum type="alphaLcParenR"/>
            </a:pPr>
            <a:r>
              <a:rPr lang="cs-CZ" sz="4000" dirty="0" smtClean="0"/>
              <a:t>Pánev.</a:t>
            </a:r>
          </a:p>
          <a:p>
            <a:pPr marL="457200" indent="-457200">
              <a:buAutoNum type="alphaLcParenR"/>
            </a:pPr>
            <a:r>
              <a:rPr lang="cs-CZ" sz="4000" dirty="0" smtClean="0"/>
              <a:t>Klobouk.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323528" y="548680"/>
            <a:ext cx="8594234" cy="1016790"/>
          </a:xfrm>
          <a:solidFill>
            <a:schemeClr val="bg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effectLst/>
              </a:rPr>
              <a:t>3. Co </a:t>
            </a:r>
            <a:r>
              <a:rPr lang="cs-CZ" dirty="0">
                <a:effectLst/>
              </a:rPr>
              <a:t>zůstalo na louce? </a:t>
            </a:r>
            <a:endParaRPr lang="cs-CZ" dirty="0"/>
          </a:p>
        </p:txBody>
      </p:sp>
      <p:pic>
        <p:nvPicPr>
          <p:cNvPr id="5122" name="Picture 2" descr="C:\Documents and Settings\xp\Local Settings\Temporary Internet Files\Content.IE5\307Q7O21\MC9003513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857" y="3789040"/>
            <a:ext cx="169800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40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126288" cy="2808312"/>
          </a:xfrm>
        </p:spPr>
        <p:txBody>
          <a:bodyPr/>
          <a:lstStyle/>
          <a:p>
            <a:pPr lvl="0"/>
            <a:r>
              <a:rPr lang="cs-CZ" dirty="0" smtClean="0">
                <a:effectLst/>
              </a:rPr>
              <a:t>4. Vylušti</a:t>
            </a:r>
            <a:r>
              <a:rPr lang="cs-CZ" dirty="0">
                <a:effectLst/>
              </a:rPr>
              <a:t>, kdo bydlel uvnitř klobouku. Použij vždy první písmeno z názvu věci na obrázku.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6146" name="Picture 2" descr="C:\Documents and Settings\xp\Local Settings\Temporary Internet Files\Content.IE5\RTO91NJY\MC9003468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411321"/>
            <a:ext cx="920343" cy="849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xp\Local Settings\Temporary Internet Files\Content.IE5\3EY7I5Z8\MP9004068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847" y="2907022"/>
            <a:ext cx="896806" cy="134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xp\Local Settings\Temporary Internet Files\Content.IE5\RTO91NJY\MC9002994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093150"/>
            <a:ext cx="1314982" cy="1158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5657" y="5333545"/>
            <a:ext cx="3240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pic>
        <p:nvPicPr>
          <p:cNvPr id="6149" name="Picture 5" descr="C:\Documents and Settings\xp\Local Settings\Temporary Internet Files\Content.IE5\307Q7O21\MC9000304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064" y="4941168"/>
            <a:ext cx="1936310" cy="952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xp\Local Settings\Temporary Internet Files\Content.IE5\307Q7O21\MP9004465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182" y="4625092"/>
            <a:ext cx="979765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xp\Local Settings\Temporary Internet Files\Content.IE5\307Q7O21\MC90044481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60032" y="4442897"/>
            <a:ext cx="1262969" cy="163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Documents and Settings\xp\Local Settings\Temporary Internet Files\Content.IE5\3EY7I5Z8\MC9003330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41168"/>
            <a:ext cx="949382" cy="952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Documents and Settings\xp\Local Settings\Temporary Internet Files\Content.IE5\7HVI75T5\MC90032445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598" y="4332098"/>
            <a:ext cx="1628994" cy="1642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5657" y="4442897"/>
            <a:ext cx="2510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	O	B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6381328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		O	B		E	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0589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9092" y="11723"/>
            <a:ext cx="9173092" cy="72008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lvl="0" algn="ctr"/>
            <a:r>
              <a:rPr lang="cs-CZ" sz="2800" dirty="0" smtClean="0">
                <a:effectLst/>
              </a:rPr>
              <a:t>5. Doplň neúplný název pohádky a její závěr. </a:t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>	</a:t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85689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Jednou, když přijížděl kouzelník ………………. z </a:t>
            </a:r>
            <a:r>
              <a:rPr lang="cs-CZ" sz="2400" dirty="0" err="1" smtClean="0"/>
              <a:t>Kalhotovic</a:t>
            </a:r>
            <a:r>
              <a:rPr lang="cs-CZ" sz="2400" dirty="0" smtClean="0"/>
              <a:t> do Sak, nemohl najít kouzelnickou hůlku. „Kam jsem ji mohl jen založit?“ Hledal v šuplíku, hledal pod stolem, hledal pod postelí, a ne a ne ji najít. Tak se rozhodl, že udělá v maringotce pořádek. Zastavil na pasece, a zatímco se koník Ferda pásl na zelené trávě a okusoval větývky bezu, vynesl kouzelník ………………….všechny věci z maringotky na trávník. A hledal a hledal. Jaký by to byl kouzelník bez kouzelnické hůlky! Konečně ji našel. Byla mezi špagetami. To bylo radosti! Rychle naházel všechno zpátky, zapřáhl Ferdu a ujížděl, aby byl včas na představení. V samém shonu si ani nevšiml, že nechal na louce kouzelnický klobouk s _______ a ______.</a:t>
            </a:r>
          </a:p>
          <a:p>
            <a:r>
              <a:rPr lang="cs-CZ" sz="2400" dirty="0" smtClean="0"/>
              <a:t> </a:t>
            </a:r>
          </a:p>
          <a:p>
            <a:endParaRPr lang="cs-CZ" sz="2400" dirty="0"/>
          </a:p>
        </p:txBody>
      </p:sp>
      <p:pic>
        <p:nvPicPr>
          <p:cNvPr id="7170" name="Picture 2" descr="C:\Documents and Settings\xp\Local Settings\Temporary Internet Files\Content.IE5\7HVI75T5\MP9004387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7911" y="5960798"/>
            <a:ext cx="1117185" cy="74811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5004048" y="119675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POKUSTON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342900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POKUSTON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51296" y="5188550"/>
            <a:ext cx="1285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BOBEM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557882"/>
            <a:ext cx="1285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BOBKEM</a:t>
            </a:r>
            <a:endParaRPr lang="cs-CZ" dirty="0"/>
          </a:p>
        </p:txBody>
      </p:sp>
      <p:pic>
        <p:nvPicPr>
          <p:cNvPr id="7172" name="Picture 4" descr="C:\Documents and Settings\xp\Local Settings\Temporary Internet Files\Content.IE5\307Q7O21\MC900250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8574" y="5832947"/>
            <a:ext cx="1105277" cy="88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882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2"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xp\Local Settings\Temporary Internet Files\Content.IE5\7HVI75T5\MC900048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165384"/>
            <a:ext cx="4395014" cy="4928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620688"/>
            <a:ext cx="864096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800" dirty="0" smtClean="0"/>
              <a:t>6. Nakresli na list papíru ilustraci </a:t>
            </a:r>
            <a:r>
              <a:rPr lang="cs-CZ" sz="2800" dirty="0"/>
              <a:t>k tomuto textu. </a:t>
            </a:r>
          </a:p>
          <a:p>
            <a:pPr algn="ctr"/>
            <a:endParaRPr lang="cs-CZ" dirty="0"/>
          </a:p>
        </p:txBody>
      </p:sp>
      <p:pic>
        <p:nvPicPr>
          <p:cNvPr id="1032" name="Picture 8" descr="C:\Documents and Settings\xp\Local Settings\Temporary Internet Files\Content.IE5\3EY7I5Z8\MC9002813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58370"/>
            <a:ext cx="2159251" cy="279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xp\Local Settings\Temporary Internet Files\Content.IE5\7HVI75T5\MC9003122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06" y="3459831"/>
            <a:ext cx="2404159" cy="2394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Documents and Settings\xp\Local Settings\Temporary Internet Files\Content.IE5\3EY7I5Z8\MC9002813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9" y="3960800"/>
            <a:ext cx="1656184" cy="2145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8305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990" y="548680"/>
            <a:ext cx="9144000" cy="1455026"/>
          </a:xfrm>
          <a:solidFill>
            <a:schemeClr val="bg2"/>
          </a:solidFill>
        </p:spPr>
        <p:txBody>
          <a:bodyPr/>
          <a:lstStyle/>
          <a:p>
            <a:pPr algn="ctr"/>
            <a:r>
              <a:rPr lang="cs-CZ" dirty="0" smtClean="0">
                <a:effectLst/>
              </a:rPr>
              <a:t>2. Proč </a:t>
            </a:r>
            <a:r>
              <a:rPr lang="cs-CZ" dirty="0">
                <a:effectLst/>
              </a:rPr>
              <a:t>kouzelník zastavil na pasece? </a:t>
            </a:r>
            <a:r>
              <a:rPr lang="cs-CZ" dirty="0" smtClean="0">
                <a:effectLst/>
              </a:rPr>
              <a:t>ŘEŠENÍ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35696" y="2708920"/>
            <a:ext cx="5970494" cy="2250489"/>
          </a:xfrm>
        </p:spPr>
        <p:txBody>
          <a:bodyPr>
            <a:normAutofit/>
          </a:bodyPr>
          <a:lstStyle/>
          <a:p>
            <a:pPr marL="457200" indent="-457200" algn="l">
              <a:buAutoNum type="alphaLcParenR"/>
            </a:pPr>
            <a:r>
              <a:rPr lang="cs-CZ" sz="2800" dirty="0" smtClean="0"/>
              <a:t>Chtěl si odpočinout.</a:t>
            </a:r>
          </a:p>
          <a:p>
            <a:pPr marL="457200" indent="-457200" algn="l">
              <a:buAutoNum type="alphaLcParenR"/>
            </a:pPr>
            <a:r>
              <a:rPr lang="cs-CZ" sz="2800" dirty="0" smtClean="0"/>
              <a:t>Upadlo mu kolo od vozu.</a:t>
            </a:r>
          </a:p>
          <a:p>
            <a:pPr marL="457200" indent="-457200" algn="l">
              <a:buAutoNum type="alphaLcParenR"/>
            </a:pPr>
            <a:r>
              <a:rPr lang="cs-CZ" sz="2800" b="1" dirty="0" smtClean="0"/>
              <a:t>Potřeboval najít hůlku.</a:t>
            </a:r>
          </a:p>
          <a:p>
            <a:pPr marL="457200" indent="-457200" algn="l">
              <a:buAutoNum type="alphaLcParenR"/>
            </a:pPr>
            <a:r>
              <a:rPr lang="cs-CZ" sz="2800" dirty="0" smtClean="0"/>
              <a:t>Přepadli ho loupežníci.</a:t>
            </a:r>
            <a:endParaRPr lang="cs-CZ" sz="2800" dirty="0"/>
          </a:p>
        </p:txBody>
      </p:sp>
      <p:pic>
        <p:nvPicPr>
          <p:cNvPr id="4100" name="Picture 4" descr="C:\Documents and Settings\xp\Local Settings\Temporary Internet Files\Content.IE5\7HVI75T5\MC900293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19338"/>
            <a:ext cx="2952328" cy="303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2843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699793" y="1700809"/>
            <a:ext cx="4411012" cy="4233856"/>
          </a:xfrm>
        </p:spPr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4000" dirty="0" smtClean="0"/>
              <a:t>Kůň.</a:t>
            </a:r>
          </a:p>
          <a:p>
            <a:pPr marL="457200" indent="-457200">
              <a:buAutoNum type="alphaLcParenR"/>
            </a:pPr>
            <a:r>
              <a:rPr lang="cs-CZ" sz="4000" dirty="0" smtClean="0"/>
              <a:t>Hůlka.</a:t>
            </a:r>
          </a:p>
          <a:p>
            <a:pPr marL="457200" indent="-457200">
              <a:buAutoNum type="alphaLcParenR"/>
            </a:pPr>
            <a:r>
              <a:rPr lang="cs-CZ" sz="4000" dirty="0" smtClean="0"/>
              <a:t>Pánev.</a:t>
            </a:r>
          </a:p>
          <a:p>
            <a:pPr marL="457200" indent="-457200">
              <a:buAutoNum type="alphaLcParenR"/>
            </a:pPr>
            <a:r>
              <a:rPr lang="cs-CZ" sz="4000" b="1" dirty="0" smtClean="0"/>
              <a:t>Klobouk.</a:t>
            </a:r>
            <a:endParaRPr lang="cs-CZ" sz="4000" b="1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323528" y="548680"/>
            <a:ext cx="8594234" cy="1016790"/>
          </a:xfrm>
          <a:solidFill>
            <a:schemeClr val="bg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effectLst/>
              </a:rPr>
              <a:t>3. Co </a:t>
            </a:r>
            <a:r>
              <a:rPr lang="cs-CZ" dirty="0">
                <a:effectLst/>
              </a:rPr>
              <a:t>zůstalo na louce? </a:t>
            </a:r>
            <a:endParaRPr lang="cs-CZ" dirty="0"/>
          </a:p>
        </p:txBody>
      </p:sp>
      <p:pic>
        <p:nvPicPr>
          <p:cNvPr id="5122" name="Picture 2" descr="C:\Documents and Settings\xp\Local Settings\Temporary Internet Files\Content.IE5\307Q7O21\MC9003513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857" y="3789040"/>
            <a:ext cx="169800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775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eaLnBrk="1" hangingPunct="1"/>
            <a:r>
              <a:rPr lang="cs-CZ" dirty="0"/>
              <a:t>Ilustrace </a:t>
            </a:r>
            <a:r>
              <a:rPr lang="cs-CZ" dirty="0" smtClean="0">
                <a:hlinkClick r:id="rId2"/>
              </a:rPr>
              <a:t>www.office.microsoft</a:t>
            </a:r>
            <a:r>
              <a:rPr lang="en-US" dirty="0" smtClean="0">
                <a:hlinkClick r:id="rId2"/>
              </a:rPr>
              <a:t>-</a:t>
            </a:r>
            <a:r>
              <a:rPr lang="en-US" smtClean="0">
                <a:hlinkClick r:id="rId2"/>
              </a:rPr>
              <a:t>klipart</a:t>
            </a:r>
            <a:r>
              <a:rPr lang="cs-CZ" smtClean="0">
                <a:hlinkClick r:id="rId2"/>
              </a:rPr>
              <a:t>.</a:t>
            </a:r>
            <a:r>
              <a:rPr lang="cs-CZ" dirty="0" err="1" smtClean="0">
                <a:hlinkClick r:id="rId2"/>
              </a:rPr>
              <a:t>com</a:t>
            </a:r>
            <a:endParaRPr lang="cs-CZ" dirty="0"/>
          </a:p>
          <a:p>
            <a:pPr eaLnBrk="1" hangingPunct="1"/>
            <a:endParaRPr lang="cs-CZ" dirty="0"/>
          </a:p>
          <a:p>
            <a:r>
              <a:rPr lang="cs-CZ" dirty="0" err="1" smtClean="0"/>
              <a:t>JIRÁNEK,Vladimír.PACOVSKÝ,Jaroslav.ŠEBÁNEK,Jiří.Bob</a:t>
            </a:r>
            <a:r>
              <a:rPr lang="cs-CZ" dirty="0" smtClean="0"/>
              <a:t> a Bobek, králíci z klobouku.Praha:Albatros,2001,s.5</a:t>
            </a:r>
            <a:endParaRPr lang="cs-CZ" dirty="0"/>
          </a:p>
          <a:p>
            <a:endParaRPr lang="cs-CZ" dirty="0"/>
          </a:p>
          <a:p>
            <a:pPr marL="45720" indent="0" eaLnBrk="1" hangingPunct="1">
              <a:buNone/>
            </a:pPr>
            <a:endParaRPr lang="cs-CZ" sz="20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marL="45720" indent="0" eaLnBrk="1" hangingPunct="1">
              <a:buNone/>
            </a:pPr>
            <a:endParaRPr lang="cs-CZ" sz="20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16255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">
      <a:dk1>
        <a:srgbClr val="C00000"/>
      </a:dk1>
      <a:lt1>
        <a:sysClr val="window" lastClr="FFFFFF"/>
      </a:lt1>
      <a:dk2>
        <a:srgbClr val="C00000"/>
      </a:dk2>
      <a:lt2>
        <a:srgbClr val="FFC000"/>
      </a:lt2>
      <a:accent1>
        <a:srgbClr val="00B050"/>
      </a:accent1>
      <a:accent2>
        <a:srgbClr val="92D050"/>
      </a:accent2>
      <a:accent3>
        <a:srgbClr val="00B0F0"/>
      </a:accent3>
      <a:accent4>
        <a:srgbClr val="FFC000"/>
      </a:accent4>
      <a:accent5>
        <a:srgbClr val="FFFF00"/>
      </a:accent5>
      <a:accent6>
        <a:srgbClr val="92D050"/>
      </a:accent6>
      <a:hlink>
        <a:srgbClr val="FFFF00"/>
      </a:hlink>
      <a:folHlink>
        <a:srgbClr val="FFFF0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</TotalTime>
  <Words>341</Words>
  <Application>Microsoft Office PowerPoint</Application>
  <PresentationFormat>Předvádění na obrazovce (4:3)</PresentationFormat>
  <Paragraphs>65</Paragraphs>
  <Slides>14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Anotace:</vt:lpstr>
      <vt:lpstr>Bob a Bobek, králíci z klobouku</vt:lpstr>
      <vt:lpstr>_____________a _________________, _______________ z klobouku </vt:lpstr>
      <vt:lpstr>Prezentace aplikace PowerPoint</vt:lpstr>
      <vt:lpstr>Prezentace aplikace PowerPoint</vt:lpstr>
      <vt:lpstr>2. Proč kouzelník zastavil na pasece? </vt:lpstr>
      <vt:lpstr>3. Co zůstalo na louce? </vt:lpstr>
      <vt:lpstr>4. Vylušti, kdo bydlel uvnitř klobouku. Použij vždy první písmeno z názvu věci na obrázku. </vt:lpstr>
      <vt:lpstr>5. Doplň neúplný název pohádky a její závěr.    </vt:lpstr>
      <vt:lpstr>Prezentace aplikace PowerPoint</vt:lpstr>
      <vt:lpstr>2. Proč kouzelník zastavil na pasece? ŘEŠENÍ</vt:lpstr>
      <vt:lpstr>3. Co zůstalo na louce? 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lazza</cp:lastModifiedBy>
  <cp:revision>5</cp:revision>
  <dcterms:created xsi:type="dcterms:W3CDTF">2013-01-05T18:22:01Z</dcterms:created>
  <dcterms:modified xsi:type="dcterms:W3CDTF">2013-07-31T16:13:04Z</dcterms:modified>
</cp:coreProperties>
</file>