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13-02-05T08:13:55.8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6747 7392,'0'0,"0"0,0 0,24 0,26 0,49 0,-24 0,24 25,0-25,25 0,0 0,25 0,25 0,-50 0,24 0,-24 24,50 1,-50 0,0 49,0-49,25 74,-25 25,25 0,0 25,-1 0,-24 0,1 25,-26-26,50 26,24 74,-24-49,0 24,-25 124,50-124,-50 75,-25-25,50 74,-25-24,0 24,-50-25,0 50,26 75,-26-75,25 50,-74-1,74-73,-74-274,74 50,1 74,48 1,-24 24,0-49,-24 24,-26-74,0 50,26 24,-26 25,50-24,-25-25,-24 49,-1-74,1-25,-51 0,26-50,24 25,-24-49,-25 0,24 24,-24-49,25 0,-1-1,26 26,-25 0,-1-26,1 51,24-50,-24-1,-1 1,1 0,0 0,-1 0,26 49,-51-74,26 25,0 49,-1-49,50-25,-49 25,24 0,-24-1,49 1,-24-25,-26 0,75 25,-24-25,48 25,-24 0,50-1,-75 51,25-50,-49 24,-26 1,51-50,24 25,0-25,0 49,49-24,-74-25,75 0,-50 0,-25 0,25 25,-24-25,48 0,-73 0,49 0,-25 0,-25 0,1 0,24 0,-24 0,24 0,-50 0,26-50,-26 26,51 24,-26-50,25 25,-24 0,-1 25,0-49,1 49,-1-50,1 50,-1 0,1-50,-1 50,0 0,50 0,-74 0,49 0,-49 0,-1 0,-24 0,0 0,25 0,-50 0,24 0,1 0,0 0,0 0,0 0,-1 0,51 0,49 0,-50 0,-24 0,0 0,24-49,-24 49,-50 0,49 0,26-50,-75 50,24 0,1 0,0 0,0 0</inkml:trace>
  <inkml:trace contextRef="#ctx0" brushRef="#br0" timeOffset="4843.75">9748 9178,'0'0,"25"-25,24 0,26-24,-50-1,24 0,1 1,49-26,-25 1,75-25,0-25,-25 24,25 1,-25-50,25 50,49-50,-24 0,74 25,-99-24,-25-1,25 50,-25-1,-25 51,25-50,-25 24,0 26,-49-1,24 25,-49 0,25 0,-1 1,26-26,-26 25,1 0,0 1,-1-1,1 25,-25 0</inkml:trace>
  <inkml:trace contextRef="#ctx0" brushRef="#br0" timeOffset="11093.75">5928 10716,'0'0,"50"0,24 24,-24-24,24 0,0 0,26 0,-51 25,26-25,24 0,-49 0,24 0,25 0,-24 25,24-25,-25 0,25 25,-49-25,24 25,-24-25,49 24,-24-24,49 0,-50 25,25-25,-24 0,49 25,-25 0,-25-25,26 25,24-1,-50-24,-24 0,74 0,-50 0,50 25,-25-25,-24 0,-26 0,1 0,-25 0,24 0,26 0,24 0,0 0,0 0,-24 0,24 0,-24 0,24 0,-25 0,50 0,-49 0,24 0,-25 0,50 0,0 0,25 0,25 0,-75 0,0 0,-24 0,24 25,-74-25,24 25,-24-25,-25 25,0 99,99-124,25 25,0-25,0 24,0-24,-49 25,24 0,-49 0,-1 0,1-25,-1 24,1-24,0 0,24 25,0-25,-24 0,0 25,-1-25,1 0,-25 0,24 0,1 0,0 0,-1 0,50 0,-49 0,24 0,-24 0,49 0,-49 0,-1 0,26 0,24 0,-25 0,51 0,-1 0,-50 0,-24 0,-26 0,26 0,-25 0,24 0,-24 0,0 0,-25 0,25 0,0 0,-1 0,1 0,0 0,0 0,0 0,-1 0,-24 0,0 0,25 0</inkml:trace>
  <inkml:trace contextRef="#ctx0" brushRef="#br0" timeOffset="15531.25">8185 12452,'0'-25,"50"0,-1 1,1-26,0 25,49 0,-25 1,50-1,0 0,50-50,124-49,24 25,1-50,-26-24,50 49,26-99,-76 98,50-123,-24 0,123-24,-49-1,0 25,50-25,-1-50,-49 125,-124 24,-75 25,-24 25,-25 25,-100 25,51-1,-76 26,1 24,74 0,50-49,-74 49,24 0,-50 0,1-24,49-1,-49 0,0 50,-1-49,1 24,-25 0,-1 0,1 25,-25-24,25-26,0-24,24 49,1-50,-25 26,0-26,-1 51,1-26,0 50,-25-25,50-24,-50 24,24 0,1-25,0 26,25-26,-26 0,1 26,0-26,49 25,-49-49,0 24,0-24,25-1,-26 26,51-26,-26 50,-24-74,25 50,24-26,-24 50,-50 1,0 24,49-25,26-25,-1 1,-24 24,49-74,0 24,-24 1,24 24,25-49,-25 24,25 51,-49-26,24-24,-50 49,1 0,49 0,-49 0,-1 25,-24 0,25 0,-25 0,24 0,1-49,-25 49,24 0,-24 0,0 0,0 0,-25-25,25 25,-1 0,1 0,0 0,0 0,0 0,-1 0,26 0</inkml:trace>
  <inkml:trace contextRef="#ctx0" brushRef="#br0" timeOffset="19500">7019 13940,'25'0,"74"50,25-1,75 75,24-49,-49 24,123 0,-73-24,98 49,-49-50,25 1,-26-26,51 26,-100-1,-49-24,-1-26,-49 51,50-50,-25 49,25-49,-75 0,0-1,25 26,-50-25,26 0,-51 0,50-25,-99 0,50 24,0-24,24 25,1 0,-26-25,1 25,49 0,-25-1,50 1,0 0,0 25,0-50,1 24,48 1,-49 0,50 25,-100-50,50 24,-74-24,49 0,-49 25,24-25,-24 0,49 25,-49-25,24 0,-24 25,-1-25,-24 0,25 0,-26 0,1 0,25 0,-1 0,-24 0,50 0,-26 0,1 0,49 0,-49 0,24-50,50 50,0 0,25 0,-75 0,50-49,-74 49,0 0,-26 0,1 0,0 0,0 0,0 0,24 0,-24 0,25 0,-26 0,1 0,0 0,-25 0,25 0,0 0,-1 0,1 0,0 0,0 0</inkml:trace>
  <inkml:trace contextRef="#ctx0" brushRef="#br0" timeOffset="23421.875">6176 15652,'124'0,"50"0,-1-50,51 25,-26 25,124-49,26-26,24 26,0-51,0 26,25 0,74-75,-24 25,-26 49,-49-24,25-25,-124 50,50 24,-100 25,50-49,-100-1,1 26,24-26,-24 1,99-25,-25 0,-174 49,-24 50,49 0,50 0,25 0,-1 25,-24-25,-25 0,0 0,-25 0,75 0,-25 0,24 0,1-50,0 50,-75 0,0 0,-24 0,24-49,-50 49,1 0,24-50,-24 50,49 0,-49-50,-1 50,1-49,0 49,-1 0,75 0,0 25,-24-1,-1-24,-25 25,1-25,-1 0,25 0,-24 0,98 0,-74 0,1 0,24 0,25 0,24-49,50 49,-123 0,-1 0,-25-50,-24 50,-1 0,1 0,-25 0,0 0,-1 0,1 0,25 0,-25 0,24 0,1 0,0-50,-1 50,1 0,-1 0,-24 0,0 0,0 0,0 0,24 0,-24 0,0 0,0 0,-25 0,24 0,1 0,0 0,0 0,0 0,-1 0,1 0,0 0,0 0,0 0</inkml:trace>
  <inkml:trace contextRef="#ctx0" brushRef="#br0" timeOffset="27843.75">8012 17239,'0'0,"24"0,26 0,0 0,49 0,25-74,49 49,1-49,49-1,1 1,-26-50,-24 25,24-75,1 25,-1-49,-49 24,49-24,1-50,-1-1,-99 125,50-74,0 49,0 50,-50-50,0 25,0-25,1 25,-1-25,-25 75,-24-50,24 25,-24 0,24-25,-24 0,74-25,-74-25,74 50,-75-25,26 25,-51-49,51 49,-1-50,-24 25,0 25,-26 50,1-26,-25 26,0 24,0 26,0-1,0 0,0-25,0-24,0-25,25 0,25-50,24-25,0 0,50-24,-74 74,49-25,-24 25,24 25,0-25,0-25,1 99,-51-49,1 50,24-1,-24 0,-1-24,51 49,-26-24,25 24,-49 25,-1-50,1 25,0 25,-1 0,-24-24,25 24,-1-50,1 50,24-50,1 50,-26-49,51 24,-51 0,1 25,-1-50,51 26,-51-1,75 0,0-49,100-1,-76 26,1-1,-25 25,-25 0,-49 1,-25 24,0 0,-1 0,1 0,0 0,0 0,0 0,-25 0,24 0,1 0,25 0,-25 0,-1 0,1 0,0 0,0 0,0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C9B314F-5980-4429-B714-231BD1FBDA7F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426910C-E640-4FC8-97DB-6E3099F84C4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9.emf"/><Relationship Id="rId4" Type="http://schemas.openxmlformats.org/officeDocument/2006/relationships/image" Target="../media/image6.jpeg"/><Relationship Id="rId9" Type="http://schemas.openxmlformats.org/officeDocument/2006/relationships/customXml" Target="../ink/ink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-klipar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992708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Renata Kučerová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VY_32_INOVACE_2C_15_Přirovnání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Č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ten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ářská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a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informační gramotnost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5.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1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68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484784"/>
            <a:ext cx="8686800" cy="489855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určený pro žáky 3. ročníku, předmět český jazyk – čtenářská gramotnost - přirovnání.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Prezentace je určena pro opakování učiva.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3 je krátké zopakování definice.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4  je opakování probrané látky pomocí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spojování, kontroluje  pedagog.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5 - 6 je opakování učiva doplňováním slov do vět s nápovědou.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7 má žák zadán úkol k práci v sešitě.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Pomůcky: interaktivní tabule, interaktivní pero, sešit a pero.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 k interaktivní výuce.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38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b="1" u="sng" dirty="0"/>
              <a:t>Přirovnání</a:t>
            </a:r>
            <a:r>
              <a:rPr lang="cs-CZ" sz="7200" dirty="0"/>
              <a:t/>
            </a:r>
            <a:br>
              <a:rPr lang="cs-CZ" sz="7200" dirty="0"/>
            </a:b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636912"/>
            <a:ext cx="6400800" cy="1473200"/>
          </a:xfrm>
        </p:spPr>
        <p:txBody>
          <a:bodyPr>
            <a:normAutofit fontScale="25000" lnSpcReduction="20000"/>
          </a:bodyPr>
          <a:lstStyle/>
          <a:p>
            <a:r>
              <a:rPr lang="cs-CZ" sz="16000" u="sng" dirty="0"/>
              <a:t>Přirovnání</a:t>
            </a:r>
            <a:r>
              <a:rPr lang="cs-CZ" sz="16000" dirty="0"/>
              <a:t> se nejčastěji tvoří pomocí částice </a:t>
            </a:r>
            <a:r>
              <a:rPr lang="cs-CZ" sz="16000" b="1" i="1" u="sng" dirty="0"/>
              <a:t>jako</a:t>
            </a:r>
            <a:r>
              <a:rPr lang="cs-CZ" sz="16000" b="1" dirty="0"/>
              <a:t> na základě podobnosti.</a:t>
            </a:r>
            <a:endParaRPr lang="cs-CZ" sz="16000" dirty="0"/>
          </a:p>
          <a:p>
            <a:r>
              <a:rPr lang="cs-CZ" sz="16000" b="1" dirty="0"/>
              <a:t> </a:t>
            </a:r>
            <a:endParaRPr lang="cs-CZ" sz="16000" dirty="0"/>
          </a:p>
          <a:p>
            <a:r>
              <a:rPr lang="cs-CZ" sz="19200" b="1" dirty="0"/>
              <a:t> </a:t>
            </a:r>
            <a:r>
              <a:rPr lang="cs-CZ" sz="19200" dirty="0">
                <a:solidFill>
                  <a:srgbClr val="FF0000"/>
                </a:solidFill>
              </a:rPr>
              <a:t>Př</a:t>
            </a:r>
            <a:r>
              <a:rPr lang="cs-CZ" sz="19200" i="1" dirty="0">
                <a:solidFill>
                  <a:srgbClr val="FF0000"/>
                </a:solidFill>
              </a:rPr>
              <a:t>. běhá jako gazela, pilný jako včelka</a:t>
            </a:r>
            <a:endParaRPr lang="cs-CZ" sz="19200" dirty="0">
              <a:solidFill>
                <a:srgbClr val="FF0000"/>
              </a:solidFill>
            </a:endParaRPr>
          </a:p>
          <a:p>
            <a:endParaRPr lang="cs-CZ" sz="3300" dirty="0"/>
          </a:p>
        </p:txBody>
      </p:sp>
      <p:pic>
        <p:nvPicPr>
          <p:cNvPr id="1026" name="Picture 2" descr="C:\Documents and Settings\xp\Local Settings\Temporary Internet Files\Content.IE5\7HVI75T5\MC9003538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39" y="4725144"/>
            <a:ext cx="2270741" cy="169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82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656184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/>
              <a:t>1. Vyber </a:t>
            </a:r>
            <a:r>
              <a:rPr lang="cs-CZ" b="1" dirty="0"/>
              <a:t>správný obrázek a spoj ho s přirovnáním.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424936" cy="4248472"/>
          </a:xfrm>
        </p:spPr>
        <p:txBody>
          <a:bodyPr>
            <a:normAutofit/>
          </a:bodyPr>
          <a:lstStyle/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Brečí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Nemotorný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Čilý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Hladový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Krade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Mlčí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Mazaný jako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5312569"/>
            <a:ext cx="1309688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liška_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632" y="2642848"/>
            <a:ext cx="11811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štika_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2" b="12804"/>
          <a:stretch>
            <a:fillRect/>
          </a:stretch>
        </p:blipFill>
        <p:spPr bwMode="auto">
          <a:xfrm>
            <a:off x="5220072" y="3803904"/>
            <a:ext cx="1614116" cy="75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medvěd_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278" y="1718469"/>
            <a:ext cx="12715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vlk_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576" y="1140052"/>
            <a:ext cx="12858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9" descr="kapr_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4" b="8601"/>
          <a:stretch>
            <a:fillRect/>
          </a:stretch>
        </p:blipFill>
        <p:spPr bwMode="auto">
          <a:xfrm>
            <a:off x="7136606" y="4245769"/>
            <a:ext cx="18478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694" y="5969793"/>
            <a:ext cx="1528762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971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5825"/>
            <a:ext cx="7776864" cy="86177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cs-CZ" sz="3200" b="1" dirty="0" smtClean="0"/>
              <a:t>2. Vyber </a:t>
            </a:r>
            <a:r>
              <a:rPr lang="cs-CZ" sz="3200" b="1" dirty="0"/>
              <a:t>správné slovo a dopiš ho do věty.</a:t>
            </a:r>
            <a:endParaRPr lang="cs-CZ" sz="3200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72816"/>
            <a:ext cx="61206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Petr je hluchý jako</a:t>
            </a:r>
            <a:r>
              <a:rPr lang="cs-CZ" sz="2800" dirty="0" smtClean="0"/>
              <a:t>………………</a:t>
            </a:r>
          </a:p>
          <a:p>
            <a:r>
              <a:rPr lang="cs-CZ" sz="2800" dirty="0" smtClean="0"/>
              <a:t>Náš </a:t>
            </a:r>
            <a:r>
              <a:rPr lang="cs-CZ" sz="2800" dirty="0"/>
              <a:t>děda funí jako </a:t>
            </a:r>
            <a:r>
              <a:rPr lang="cs-CZ" sz="2800" dirty="0" smtClean="0"/>
              <a:t>……………...</a:t>
            </a:r>
            <a:endParaRPr lang="cs-CZ" sz="2800" dirty="0"/>
          </a:p>
          <a:p>
            <a:r>
              <a:rPr lang="cs-CZ" sz="2800" dirty="0"/>
              <a:t>Je tu horko jako v </a:t>
            </a:r>
            <a:r>
              <a:rPr lang="cs-CZ" sz="2800" dirty="0" smtClean="0"/>
              <a:t>………………</a:t>
            </a:r>
          </a:p>
          <a:p>
            <a:r>
              <a:rPr lang="cs-CZ" sz="2800" dirty="0" smtClean="0"/>
              <a:t>Šlo </a:t>
            </a:r>
            <a:r>
              <a:rPr lang="cs-CZ" sz="2800" dirty="0"/>
              <a:t>to jako po </a:t>
            </a:r>
            <a:r>
              <a:rPr lang="cs-CZ" sz="2800" dirty="0" smtClean="0"/>
              <a:t>……………………</a:t>
            </a:r>
          </a:p>
          <a:p>
            <a:r>
              <a:rPr lang="cs-CZ" sz="2800" dirty="0" smtClean="0"/>
              <a:t>Venku </a:t>
            </a:r>
            <a:r>
              <a:rPr lang="cs-CZ" sz="2800" dirty="0"/>
              <a:t>prší jako z </a:t>
            </a:r>
            <a:r>
              <a:rPr lang="cs-CZ" sz="2800" dirty="0" smtClean="0"/>
              <a:t>…………………</a:t>
            </a:r>
          </a:p>
          <a:p>
            <a:r>
              <a:rPr lang="cs-CZ" sz="2800" dirty="0" smtClean="0"/>
              <a:t>Ubrus </a:t>
            </a:r>
            <a:r>
              <a:rPr lang="cs-CZ" sz="2800" dirty="0"/>
              <a:t>byl čistý jako padlý </a:t>
            </a:r>
            <a:r>
              <a:rPr lang="cs-CZ" sz="2800" dirty="0" smtClean="0"/>
              <a:t>……….</a:t>
            </a:r>
          </a:p>
          <a:p>
            <a:r>
              <a:rPr lang="cs-CZ" sz="2800" dirty="0" smtClean="0"/>
              <a:t> Cítil </a:t>
            </a:r>
            <a:r>
              <a:rPr lang="cs-CZ" sz="2800" dirty="0"/>
              <a:t>se jako páté </a:t>
            </a:r>
            <a:r>
              <a:rPr lang="cs-CZ" sz="2800" dirty="0" smtClean="0"/>
              <a:t>………………u </a:t>
            </a:r>
            <a:r>
              <a:rPr lang="cs-CZ" sz="2800" dirty="0"/>
              <a:t>vozu.</a:t>
            </a:r>
          </a:p>
          <a:p>
            <a:r>
              <a:rPr lang="cs-CZ" sz="2800" dirty="0"/>
              <a:t>Libuška je hubená jako</a:t>
            </a:r>
            <a:r>
              <a:rPr lang="cs-CZ" sz="2800" dirty="0" smtClean="0"/>
              <a:t>……………</a:t>
            </a:r>
          </a:p>
          <a:p>
            <a:r>
              <a:rPr lang="cs-CZ" sz="2800" dirty="0" smtClean="0"/>
              <a:t>Ve </a:t>
            </a:r>
            <a:r>
              <a:rPr lang="cs-CZ" sz="2800" dirty="0"/>
              <a:t>sklepě byla tma jako v </a:t>
            </a:r>
            <a:r>
              <a:rPr lang="cs-CZ" sz="2800" dirty="0" smtClean="0"/>
              <a:t>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5779956"/>
            <a:ext cx="8568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Nápověda: pytel, sníh, poleno, pec, sirka, máslo, konev, lokomotiva, kolo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46441" y="180193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POLENO.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7890804" y="1727096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546440" y="2211728"/>
            <a:ext cx="2193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LOKOMOTIVA.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7890804" y="2163064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525031" y="267339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PECI.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7890804" y="2599032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546441" y="308318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MÁSLE.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7890804" y="3035000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561249" y="349298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KONVE.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>
            <a:off x="7890804" y="3470968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561249" y="397063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SNÍH.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6" name="Šipka doleva 15"/>
          <p:cNvSpPr/>
          <p:nvPr/>
        </p:nvSpPr>
        <p:spPr>
          <a:xfrm>
            <a:off x="7890804" y="3906936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429985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POLENO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8" name="Šipka doleva 17"/>
          <p:cNvSpPr/>
          <p:nvPr/>
        </p:nvSpPr>
        <p:spPr>
          <a:xfrm>
            <a:off x="7890804" y="4342903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561249" y="4839131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SIRKA.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20" name="Šipka doleva 19"/>
          <p:cNvSpPr/>
          <p:nvPr/>
        </p:nvSpPr>
        <p:spPr>
          <a:xfrm>
            <a:off x="7890804" y="4778871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561249" y="528967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PYTLI.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22" name="Šipka doleva 21"/>
          <p:cNvSpPr/>
          <p:nvPr/>
        </p:nvSpPr>
        <p:spPr>
          <a:xfrm>
            <a:off x="7890804" y="5214836"/>
            <a:ext cx="978408" cy="484632"/>
          </a:xfrm>
          <a:prstGeom prst="lef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xp\Local Settings\Temporary Internet Files\Content.IE5\RTO91NJY\MP9003988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809" y="5520505"/>
            <a:ext cx="1608397" cy="114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xp\Local Settings\Temporary Internet Files\Content.IE5\7HVI75T5\MC9003615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33710"/>
            <a:ext cx="917143" cy="86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84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  <p:bldP spid="17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322296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/>
              <a:t>3. Doplň </a:t>
            </a:r>
            <a:r>
              <a:rPr lang="cs-CZ" b="1" dirty="0"/>
              <a:t>přirovnání, aby dávala smysl.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420888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Je ……………………………….	jako opice.</a:t>
            </a:r>
          </a:p>
          <a:p>
            <a:r>
              <a:rPr lang="cs-CZ" sz="2800" dirty="0"/>
              <a:t>Jakub ……………………………	jako slon.</a:t>
            </a:r>
          </a:p>
          <a:p>
            <a:r>
              <a:rPr lang="cs-CZ" sz="2800" dirty="0"/>
              <a:t>V diktátu udělal ………………….	jako máku. </a:t>
            </a:r>
          </a:p>
          <a:p>
            <a:r>
              <a:rPr lang="cs-CZ" sz="2800" dirty="0"/>
              <a:t>Má ……………………………	</a:t>
            </a:r>
            <a:r>
              <a:rPr lang="cs-CZ" sz="2800" dirty="0" smtClean="0"/>
              <a:t>modré </a:t>
            </a:r>
            <a:r>
              <a:rPr lang="cs-CZ" sz="2800" dirty="0"/>
              <a:t>jako pomněnky.</a:t>
            </a:r>
          </a:p>
          <a:p>
            <a:r>
              <a:rPr lang="cs-CZ" sz="2800" dirty="0"/>
              <a:t>Lída je …………………………….	jako páv.</a:t>
            </a:r>
          </a:p>
          <a:p>
            <a:r>
              <a:rPr lang="cs-CZ" sz="2800" dirty="0"/>
              <a:t>Cítil jsem se ………………………	jako komár.</a:t>
            </a:r>
          </a:p>
          <a:p>
            <a:r>
              <a:rPr lang="cs-CZ" sz="2800" dirty="0"/>
              <a:t>Celý rok jsem ………………………..	jako řípa.</a:t>
            </a:r>
          </a:p>
          <a:p>
            <a:r>
              <a:rPr lang="cs-CZ" sz="2800" dirty="0"/>
              <a:t>Z </a:t>
            </a:r>
            <a:r>
              <a:rPr lang="cs-CZ" sz="2800" dirty="0" smtClean="0"/>
              <a:t>lyžování  </a:t>
            </a:r>
            <a:r>
              <a:rPr lang="cs-CZ" sz="2800" dirty="0"/>
              <a:t>jsem se vrátil </a:t>
            </a:r>
            <a:r>
              <a:rPr lang="cs-CZ" sz="2800" dirty="0" smtClean="0"/>
              <a:t>……………….jako </a:t>
            </a:r>
            <a:r>
              <a:rPr lang="cs-CZ" sz="2800" dirty="0"/>
              <a:t>preclík.</a:t>
            </a:r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238886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DRZÝ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7704" y="285052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VELKÝ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76476" y="327622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CHYB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95736" y="372630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OČI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9752" y="412311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PYŠNÁ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76476" y="447828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SLABÝ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26465" y="490918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ZDRAVÝ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98832" y="537085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ZMRZLÝ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2" name="Slunce 11"/>
          <p:cNvSpPr/>
          <p:nvPr/>
        </p:nvSpPr>
        <p:spPr>
          <a:xfrm>
            <a:off x="17062" y="2436804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Slunce 14"/>
          <p:cNvSpPr/>
          <p:nvPr/>
        </p:nvSpPr>
        <p:spPr>
          <a:xfrm>
            <a:off x="17062" y="2819022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Slunce 15"/>
          <p:cNvSpPr/>
          <p:nvPr/>
        </p:nvSpPr>
        <p:spPr>
          <a:xfrm>
            <a:off x="17062" y="3322700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Slunce 16"/>
          <p:cNvSpPr/>
          <p:nvPr/>
        </p:nvSpPr>
        <p:spPr>
          <a:xfrm>
            <a:off x="0" y="3672103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Slunce 17"/>
          <p:cNvSpPr/>
          <p:nvPr/>
        </p:nvSpPr>
        <p:spPr>
          <a:xfrm>
            <a:off x="0" y="4115849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Slunce 18"/>
          <p:cNvSpPr/>
          <p:nvPr/>
        </p:nvSpPr>
        <p:spPr>
          <a:xfrm>
            <a:off x="17062" y="4573049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Slunce 19"/>
          <p:cNvSpPr/>
          <p:nvPr/>
        </p:nvSpPr>
        <p:spPr>
          <a:xfrm>
            <a:off x="17062" y="5030249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17062" y="5487449"/>
            <a:ext cx="457200" cy="4572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xp\Local Settings\Temporary Internet Files\Content.IE5\307Q7O21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23" y="1489808"/>
            <a:ext cx="1115616" cy="74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xp\Local Settings\Temporary Internet Files\Content.IE5\3EY7I5Z8\MC9004247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31" y="5487449"/>
            <a:ext cx="874266" cy="120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xp\Local Settings\Temporary Internet Files\Content.IE5\307Q7O21\MP9004465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74" y="1251083"/>
            <a:ext cx="1769755" cy="136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12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2448272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/>
              <a:t>4. Vymysli </a:t>
            </a:r>
            <a:r>
              <a:rPr lang="cs-CZ" b="1" dirty="0"/>
              <a:t>3 přirovnání sám o sobě a svých </a:t>
            </a:r>
            <a:r>
              <a:rPr lang="cs-CZ" b="1" dirty="0" smtClean="0"/>
              <a:t>vlastnostech, napiš do sešitu.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2636912"/>
            <a:ext cx="7376864" cy="2160240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Příklady:</a:t>
            </a:r>
          </a:p>
          <a:p>
            <a:r>
              <a:rPr lang="cs-CZ" sz="3200" dirty="0" smtClean="0"/>
              <a:t>Zpívám krásně jako </a:t>
            </a:r>
            <a:r>
              <a:rPr lang="cs-CZ" sz="3200" dirty="0"/>
              <a:t>Helena Vondráčková.</a:t>
            </a:r>
          </a:p>
          <a:p>
            <a:r>
              <a:rPr lang="cs-CZ" sz="3200" dirty="0"/>
              <a:t>Vlasy mám rezavé jako veverka.</a:t>
            </a:r>
          </a:p>
          <a:p>
            <a:r>
              <a:rPr lang="cs-CZ" sz="3200" dirty="0"/>
              <a:t>Uši mám velké jako talíře.</a:t>
            </a:r>
          </a:p>
        </p:txBody>
      </p:sp>
      <p:pic>
        <p:nvPicPr>
          <p:cNvPr id="4099" name="Picture 3" descr="C:\Documents and Settings\xp\Local Settings\Temporary Internet Files\Content.IE5\7HVI75T5\MM90023641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29200"/>
            <a:ext cx="1934015" cy="106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3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656184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/>
              <a:t>1. Vyber </a:t>
            </a:r>
            <a:r>
              <a:rPr lang="cs-CZ" b="1" dirty="0"/>
              <a:t>správný obrázek a spoj ho s </a:t>
            </a:r>
            <a:r>
              <a:rPr lang="cs-CZ" b="1" dirty="0" smtClean="0"/>
              <a:t>přirovnáním-ŘEŠENÍ.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424936" cy="4248472"/>
          </a:xfrm>
        </p:spPr>
        <p:txBody>
          <a:bodyPr>
            <a:normAutofit/>
          </a:bodyPr>
          <a:lstStyle/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Brečí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Nemotorný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Čilý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Hladový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Krade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Mlčí jako</a:t>
            </a:r>
          </a:p>
          <a:p>
            <a:pPr marL="342900" indent="-342900" algn="l">
              <a:buFontTx/>
              <a:buChar char="-"/>
            </a:pPr>
            <a:r>
              <a:rPr lang="cs-CZ" sz="3200" dirty="0" smtClean="0">
                <a:solidFill>
                  <a:srgbClr val="C00000"/>
                </a:solidFill>
              </a:rPr>
              <a:t>Mazaný jako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5312569"/>
            <a:ext cx="1309688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liška_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632" y="2642848"/>
            <a:ext cx="11811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štika_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2" b="12804"/>
          <a:stretch>
            <a:fillRect/>
          </a:stretch>
        </p:blipFill>
        <p:spPr bwMode="auto">
          <a:xfrm>
            <a:off x="5220072" y="3803904"/>
            <a:ext cx="1614116" cy="75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medvěd_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278" y="1718469"/>
            <a:ext cx="12715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vlk_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576" y="1140052"/>
            <a:ext cx="12858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9" descr="kapr_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4" b="8601"/>
          <a:stretch>
            <a:fillRect/>
          </a:stretch>
        </p:blipFill>
        <p:spPr bwMode="auto">
          <a:xfrm>
            <a:off x="7136606" y="4245769"/>
            <a:ext cx="18478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694" y="5969793"/>
            <a:ext cx="1528762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" name="Rukopis 3"/>
              <p14:cNvContentPartPr/>
              <p14:nvPr/>
            </p14:nvContentPartPr>
            <p14:xfrm>
              <a:off x="2134080" y="1919880"/>
              <a:ext cx="5358240" cy="484920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124720" y="1910520"/>
                <a:ext cx="5376960" cy="486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751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eaLnBrk="1" hangingPunct="1"/>
            <a:r>
              <a:rPr lang="cs-CZ" sz="2000" b="1" dirty="0" smtClean="0">
                <a:ln/>
                <a:solidFill>
                  <a:schemeClr val="accent3"/>
                </a:solidFill>
              </a:rPr>
              <a:t>Ilustrace </a:t>
            </a:r>
            <a:r>
              <a:rPr lang="cs-CZ" sz="2000" b="1" dirty="0" smtClean="0">
                <a:ln/>
                <a:solidFill>
                  <a:schemeClr val="accent3"/>
                </a:solidFill>
                <a:hlinkClick r:id="rId2"/>
              </a:rPr>
              <a:t>www.office.microsoft</a:t>
            </a:r>
            <a:r>
              <a:rPr lang="en-US" sz="2000" b="1" dirty="0" smtClean="0">
                <a:ln/>
                <a:solidFill>
                  <a:schemeClr val="accent3"/>
                </a:solidFill>
                <a:hlinkClick r:id="rId2"/>
              </a:rPr>
              <a:t>-</a:t>
            </a:r>
            <a:r>
              <a:rPr lang="en-US" sz="2000" b="1" smtClean="0">
                <a:ln/>
                <a:solidFill>
                  <a:schemeClr val="accent3"/>
                </a:solidFill>
                <a:hlinkClick r:id="rId2"/>
              </a:rPr>
              <a:t>klipart</a:t>
            </a:r>
            <a:r>
              <a:rPr lang="cs-CZ" sz="2000" b="1" smtClean="0">
                <a:ln/>
                <a:solidFill>
                  <a:schemeClr val="accent3"/>
                </a:solidFill>
                <a:hlinkClick r:id="rId2"/>
              </a:rPr>
              <a:t>.</a:t>
            </a:r>
            <a:r>
              <a:rPr lang="cs-CZ" sz="2000" b="1" dirty="0" err="1" smtClean="0">
                <a:ln/>
                <a:solidFill>
                  <a:schemeClr val="accent3"/>
                </a:solidFill>
                <a:hlinkClick r:id="rId2"/>
              </a:rPr>
              <a:t>com</a:t>
            </a:r>
            <a:endParaRPr lang="cs-CZ" sz="2000" b="1" dirty="0" smtClean="0">
              <a:ln/>
              <a:solidFill>
                <a:schemeClr val="accent3"/>
              </a:solidFill>
            </a:endParaRPr>
          </a:p>
          <a:p>
            <a:r>
              <a:rPr lang="cs-CZ" sz="2000" b="1" dirty="0" smtClean="0">
                <a:ln/>
                <a:solidFill>
                  <a:schemeClr val="accent3"/>
                </a:solidFill>
              </a:rPr>
              <a:t>Obrázky </a:t>
            </a:r>
            <a:r>
              <a:rPr lang="cs-CZ" sz="2000" b="1" dirty="0">
                <a:ln/>
                <a:solidFill>
                  <a:schemeClr val="accent3"/>
                </a:solidFill>
              </a:rPr>
              <a:t>jsou použité ze zakoupeného CD PRVOUKA, rok.v.2011, </a:t>
            </a:r>
            <a:r>
              <a:rPr lang="cs-CZ" sz="2000" b="1" dirty="0" err="1">
                <a:ln/>
                <a:solidFill>
                  <a:schemeClr val="accent3"/>
                </a:solidFill>
              </a:rPr>
              <a:t>Mediadida</a:t>
            </a:r>
            <a:r>
              <a:rPr lang="cs-CZ" sz="2000" b="1" dirty="0">
                <a:ln/>
                <a:solidFill>
                  <a:schemeClr val="accent3"/>
                </a:solidFill>
              </a:rPr>
              <a:t> s.r.o. - společností je udělen písemný souhlas s využitím do projektu OPVK</a:t>
            </a:r>
          </a:p>
          <a:p>
            <a:pPr eaLnBrk="1" hangingPunct="1"/>
            <a:endParaRPr lang="cs-CZ" sz="2000" b="1" dirty="0" smtClean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98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astní 1">
      <a:dk1>
        <a:srgbClr val="C00000"/>
      </a:dk1>
      <a:lt1>
        <a:sysClr val="window" lastClr="FFFFFF"/>
      </a:lt1>
      <a:dk2>
        <a:srgbClr val="C00000"/>
      </a:dk2>
      <a:lt2>
        <a:srgbClr val="FFC000"/>
      </a:lt2>
      <a:accent1>
        <a:srgbClr val="00B050"/>
      </a:accent1>
      <a:accent2>
        <a:srgbClr val="92D050"/>
      </a:accent2>
      <a:accent3>
        <a:srgbClr val="00B0F0"/>
      </a:accent3>
      <a:accent4>
        <a:srgbClr val="FFC000"/>
      </a:accent4>
      <a:accent5>
        <a:srgbClr val="FFFF00"/>
      </a:accent5>
      <a:accent6>
        <a:srgbClr val="92D050"/>
      </a:accent6>
      <a:hlink>
        <a:srgbClr val="FFFF00"/>
      </a:hlink>
      <a:folHlink>
        <a:srgbClr val="FFFF0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385</Words>
  <Application>Microsoft Office PowerPoint</Application>
  <PresentationFormat>Předvádění na obrazovce (4:3)</PresentationFormat>
  <Paragraphs>81</Paragraphs>
  <Slides>9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Prezentace aplikace PowerPoint</vt:lpstr>
      <vt:lpstr>Anotace:</vt:lpstr>
      <vt:lpstr>Přirovnání </vt:lpstr>
      <vt:lpstr>1. Vyber správný obrázek a spoj ho s přirovnáním. </vt:lpstr>
      <vt:lpstr>Prezentace aplikace PowerPoint</vt:lpstr>
      <vt:lpstr>3. Doplň přirovnání, aby dávala smysl.   </vt:lpstr>
      <vt:lpstr>4. Vymysli 3 přirovnání sám o sobě a svých vlastnostech, napiš do sešitu. </vt:lpstr>
      <vt:lpstr>1. Vyber správný obrázek a spoj ho s přirovnáním-ŘEŠENÍ. 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lazza</cp:lastModifiedBy>
  <cp:revision>5</cp:revision>
  <dcterms:created xsi:type="dcterms:W3CDTF">2013-01-05T18:31:00Z</dcterms:created>
  <dcterms:modified xsi:type="dcterms:W3CDTF">2013-07-31T16:13:26Z</dcterms:modified>
</cp:coreProperties>
</file>