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71" r:id="rId4"/>
    <p:sldId id="272" r:id="rId5"/>
    <p:sldId id="275" r:id="rId6"/>
    <p:sldId id="273" r:id="rId7"/>
    <p:sldId id="274" r:id="rId8"/>
    <p:sldId id="276" r:id="rId9"/>
    <p:sldId id="277" r:id="rId10"/>
    <p:sldId id="278" r:id="rId11"/>
    <p:sldId id="279" r:id="rId12"/>
    <p:sldId id="280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AHANICKA" initials="H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C674C4-D4A6-4642-ADFD-0B6059AE6E94}" type="datetimeFigureOut">
              <a:rPr lang="cs-CZ" smtClean="0"/>
              <a:pPr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B2B8F-3901-437C-B14A-B1D0461E0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Obecné výklady o jazyce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16. 5. 2013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86664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CSA_OPVK15_087číslo materiálu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Obecné</a:t>
                      </a:r>
                      <a:r>
                        <a:rPr lang="cs-CZ" sz="1600" baseline="0" dirty="0" smtClean="0"/>
                        <a:t> výklady o jazyce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Obecné</a:t>
                      </a:r>
                      <a:r>
                        <a:rPr lang="cs-CZ" sz="1600" baseline="0" dirty="0" smtClean="0"/>
                        <a:t> výklady o jazyce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Hana </a:t>
                      </a:r>
                      <a:r>
                        <a:rPr lang="cs-CZ" sz="1600" dirty="0" err="1" smtClean="0"/>
                        <a:t>Voralová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16.</a:t>
                      </a:r>
                      <a:r>
                        <a:rPr lang="cs-CZ" sz="1600" baseline="0" dirty="0" smtClean="0"/>
                        <a:t> 5. 2013</a:t>
                      </a:r>
                      <a:r>
                        <a:rPr lang="cs-CZ" sz="1600" dirty="0" smtClean="0"/>
                        <a:t>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tabule,</a:t>
                      </a:r>
                      <a:r>
                        <a:rPr lang="cs-CZ" sz="1600" baseline="0" dirty="0" smtClean="0"/>
                        <a:t> PC, </a:t>
                      </a:r>
                      <a:r>
                        <a:rPr lang="cs-CZ" sz="1600" baseline="0" dirty="0" err="1" smtClean="0"/>
                        <a:t>flash</a:t>
                      </a:r>
                      <a:r>
                        <a:rPr lang="cs-CZ" sz="1600" baseline="0" dirty="0" smtClean="0"/>
                        <a:t> disk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Zopakování</a:t>
                      </a:r>
                      <a:r>
                        <a:rPr lang="cs-CZ" sz="1600" baseline="0" dirty="0" smtClean="0"/>
                        <a:t> a rozšíření učiva základní školy. Ověření  a upevnění znalostí žáků.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a vývoj jazyka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/>
              <a:t>n</a:t>
            </a:r>
            <a:r>
              <a:rPr lang="cs-CZ" sz="2400" b="1" dirty="0" smtClean="0"/>
              <a:t>eexistují </a:t>
            </a:r>
            <a:r>
              <a:rPr lang="cs-CZ" sz="2400" b="1" u="sng" dirty="0" smtClean="0"/>
              <a:t>žádné hmatatelné důkazy </a:t>
            </a:r>
            <a:r>
              <a:rPr lang="cs-CZ" sz="2400" b="1" dirty="0" smtClean="0"/>
              <a:t>a doklady o vzniku jazyka</a:t>
            </a:r>
          </a:p>
          <a:p>
            <a:pPr algn="ctr"/>
            <a:r>
              <a:rPr lang="cs-CZ" sz="2400" b="1" u="sng" dirty="0" smtClean="0"/>
              <a:t>s</a:t>
            </a:r>
            <a:r>
              <a:rPr lang="cs-CZ" sz="2400" b="1" u="sng" dirty="0" smtClean="0"/>
              <a:t>táří lidského rodu</a:t>
            </a:r>
            <a:r>
              <a:rPr lang="cs-CZ" sz="2400" b="1" dirty="0" smtClean="0"/>
              <a:t> se odhaduje na </a:t>
            </a:r>
            <a:r>
              <a:rPr lang="cs-CZ" sz="2400" b="1" u="sng" dirty="0" smtClean="0"/>
              <a:t>5 mil. let</a:t>
            </a:r>
          </a:p>
          <a:p>
            <a:pPr algn="ctr"/>
            <a:r>
              <a:rPr lang="cs-CZ" sz="2400" b="1" dirty="0" smtClean="0"/>
              <a:t>v</a:t>
            </a:r>
            <a:r>
              <a:rPr lang="cs-CZ" sz="2400" b="1" dirty="0" smtClean="0"/>
              <a:t>ývoj jazyka byl postupný, utvářel se řadu let</a:t>
            </a:r>
          </a:p>
          <a:p>
            <a:pPr algn="ctr"/>
            <a:r>
              <a:rPr lang="cs-CZ" sz="2400" b="1" dirty="0" smtClean="0"/>
              <a:t>j</a:t>
            </a:r>
            <a:r>
              <a:rPr lang="cs-CZ" sz="2400" b="1" dirty="0" smtClean="0"/>
              <a:t>azyk v dnešním chápání se předpokládá u </a:t>
            </a:r>
            <a:r>
              <a:rPr lang="cs-CZ" sz="2400" b="1" u="sng" dirty="0" err="1" smtClean="0"/>
              <a:t>hommo</a:t>
            </a:r>
            <a:r>
              <a:rPr lang="cs-CZ" sz="2400" b="1" u="sng" dirty="0" smtClean="0"/>
              <a:t> sapiens (před 300tis. lety)</a:t>
            </a:r>
          </a:p>
          <a:p>
            <a:pPr algn="ctr"/>
            <a:r>
              <a:rPr lang="cs-CZ" sz="2400" b="1" dirty="0" smtClean="0"/>
              <a:t>k rozvoji jazyka přispěl velkou měrou nárůst mozkové kapacity</a:t>
            </a:r>
          </a:p>
          <a:p>
            <a:pPr algn="ctr"/>
            <a:r>
              <a:rPr lang="cs-CZ" sz="2400" b="1" u="sng" dirty="0" smtClean="0"/>
              <a:t>o plně rozvinutém jazyce hovoříme v období před 50-70tis.  lety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Teorie o vzniku jazyka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UcParenR"/>
            </a:pPr>
            <a:r>
              <a:rPr lang="cs-CZ" b="1" u="sng" dirty="0" smtClean="0"/>
              <a:t>Polygenetická</a:t>
            </a:r>
            <a:r>
              <a:rPr lang="cs-CZ" dirty="0" smtClean="0"/>
              <a:t> – jazyk vznikl nezávisle na různých místech zeměkoule</a:t>
            </a:r>
          </a:p>
          <a:p>
            <a:pPr marL="514350" indent="-514350">
              <a:buAutoNum type="alphaUcParenR"/>
            </a:pPr>
            <a:r>
              <a:rPr lang="cs-CZ" b="1" u="sng" dirty="0" smtClean="0"/>
              <a:t>Monogenetická</a:t>
            </a:r>
            <a:r>
              <a:rPr lang="cs-CZ" dirty="0" smtClean="0"/>
              <a:t> – jazyk vznikl na jednom místě a pak se rozšířil</a:t>
            </a:r>
          </a:p>
          <a:p>
            <a:pPr marL="514350" indent="-514350">
              <a:buAutoNum type="alphaU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sz="2800" b="1" u="sng" dirty="0" smtClean="0"/>
              <a:t>Člověk má společný původ v Africe, to svědčí spíše pro monogenetickou teorii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jazyka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Dorozumívací</a:t>
            </a:r>
            <a:r>
              <a:rPr lang="cs-CZ" sz="2800" dirty="0" smtClean="0"/>
              <a:t> – jazyk jako prostředek ke komunikaci</a:t>
            </a:r>
          </a:p>
          <a:p>
            <a:r>
              <a:rPr lang="cs-CZ" sz="2800" b="1" u="sng" dirty="0" smtClean="0"/>
              <a:t>Myšlenková</a:t>
            </a:r>
            <a:r>
              <a:rPr lang="cs-CZ" sz="2800" dirty="0" smtClean="0"/>
              <a:t> – jazyk je nástrojem myšlení</a:t>
            </a:r>
          </a:p>
          <a:p>
            <a:r>
              <a:rPr lang="cs-CZ" sz="2800" b="1" u="sng" dirty="0" smtClean="0"/>
              <a:t>Reprezentativní</a:t>
            </a:r>
            <a:r>
              <a:rPr lang="cs-CZ" sz="2800" dirty="0" smtClean="0"/>
              <a:t> – jazyk jako znak národní příslušnosti</a:t>
            </a:r>
          </a:p>
          <a:p>
            <a:r>
              <a:rPr lang="cs-CZ" sz="2800" b="1" u="sng" dirty="0" smtClean="0"/>
              <a:t>Expresivní (výrazová) </a:t>
            </a:r>
            <a:r>
              <a:rPr lang="cs-CZ" sz="2800" dirty="0" smtClean="0"/>
              <a:t>– jazyk jako prostředek k vyjádření pocitů a přání</a:t>
            </a:r>
          </a:p>
          <a:p>
            <a:r>
              <a:rPr lang="cs-CZ" sz="2800" b="1" u="sng" dirty="0" smtClean="0"/>
              <a:t>Apelová (výzvová) </a:t>
            </a:r>
            <a:r>
              <a:rPr lang="cs-CZ" sz="2800" dirty="0" smtClean="0"/>
              <a:t>– přesvědčování ostatních</a:t>
            </a:r>
          </a:p>
          <a:p>
            <a:r>
              <a:rPr lang="cs-CZ" sz="2800" b="1" u="sng" dirty="0" smtClean="0"/>
              <a:t>Estetická</a:t>
            </a:r>
            <a:r>
              <a:rPr lang="cs-CZ" sz="2800" b="1" dirty="0" smtClean="0"/>
              <a:t> </a:t>
            </a:r>
            <a:r>
              <a:rPr lang="cs-CZ" sz="2800" dirty="0" smtClean="0"/>
              <a:t>– krása řeči a její umělecké využití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Klasifikace jazyků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p</a:t>
            </a:r>
            <a:r>
              <a:rPr lang="cs-CZ" sz="2800" dirty="0" smtClean="0"/>
              <a:t>řesný počet jazyků nebyl zjištěn, uvádí se, že to ani není možné (střídání diferenciační a integrační tendence)</a:t>
            </a:r>
          </a:p>
          <a:p>
            <a:r>
              <a:rPr lang="cs-CZ" sz="2800" dirty="0" smtClean="0"/>
              <a:t>o</a:t>
            </a:r>
            <a:r>
              <a:rPr lang="cs-CZ" sz="2800" dirty="0" smtClean="0"/>
              <a:t>bvyklý počet se pohybuje mezi </a:t>
            </a:r>
            <a:r>
              <a:rPr lang="cs-CZ" sz="2800" u="sng" dirty="0" smtClean="0"/>
              <a:t>2500-8000 jazyků</a:t>
            </a:r>
          </a:p>
          <a:p>
            <a:r>
              <a:rPr lang="cs-CZ" sz="2800" dirty="0" smtClean="0"/>
              <a:t>v</a:t>
            </a:r>
            <a:r>
              <a:rPr lang="cs-CZ" sz="2800" dirty="0" smtClean="0"/>
              <a:t>elký problém činí </a:t>
            </a:r>
            <a:r>
              <a:rPr lang="cs-CZ" sz="2800" u="sng" dirty="0" smtClean="0"/>
              <a:t>rozlišení samostatného jazyka a nářečí</a:t>
            </a:r>
          </a:p>
          <a:p>
            <a:r>
              <a:rPr lang="cs-CZ" sz="2800" dirty="0" smtClean="0"/>
              <a:t>n</a:t>
            </a:r>
            <a:r>
              <a:rPr lang="cs-CZ" sz="2800" dirty="0" smtClean="0"/>
              <a:t>elze vyloučit, že by se mohla do budoucna prosadit </a:t>
            </a:r>
            <a:r>
              <a:rPr lang="cs-CZ" sz="2800" u="sng" dirty="0" smtClean="0"/>
              <a:t>integrační tendence</a:t>
            </a:r>
            <a:r>
              <a:rPr lang="cs-CZ" sz="2800" dirty="0" smtClean="0"/>
              <a:t> – což by mohlo mít za následek radikální omezení počtu jazyků</a:t>
            </a:r>
          </a:p>
          <a:p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Sociolingvistická klasifikace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Při klasifikaci jazyků se </a:t>
            </a:r>
            <a:r>
              <a:rPr lang="cs-CZ" sz="2400" u="sng" dirty="0" smtClean="0"/>
              <a:t>vychází z počtu mluvčích, způsobu utváření a  osvojení jazyka, národní příslušnosti a jiných sociologických faktorů</a:t>
            </a:r>
          </a:p>
          <a:p>
            <a:r>
              <a:rPr lang="cs-CZ" sz="2400" dirty="0" smtClean="0"/>
              <a:t>V tomto smyslu dělíme jazyky na:</a:t>
            </a:r>
          </a:p>
          <a:p>
            <a:pPr lvl="1"/>
            <a:r>
              <a:rPr lang="cs-CZ" sz="2400" b="1" u="sng" dirty="0" smtClean="0"/>
              <a:t>světové</a:t>
            </a:r>
            <a:r>
              <a:rPr lang="cs-CZ" sz="2400" dirty="0" smtClean="0"/>
              <a:t> (AJ, čínština) a </a:t>
            </a:r>
            <a:r>
              <a:rPr lang="cs-CZ" sz="2400" b="1" u="sng" dirty="0" smtClean="0"/>
              <a:t>ostatní</a:t>
            </a:r>
          </a:p>
          <a:p>
            <a:pPr lvl="1"/>
            <a:r>
              <a:rPr lang="cs-CZ" sz="2400" b="1" u="sng" dirty="0" smtClean="0"/>
              <a:t>jednací</a:t>
            </a:r>
            <a:r>
              <a:rPr lang="cs-CZ" sz="2400" b="1" i="1" dirty="0" smtClean="0"/>
              <a:t> </a:t>
            </a:r>
            <a:r>
              <a:rPr lang="cs-CZ" sz="2400" dirty="0" smtClean="0"/>
              <a:t>(OSN, EU)</a:t>
            </a:r>
            <a:endParaRPr lang="cs-CZ" sz="2400" b="1" u="sng" dirty="0" smtClean="0"/>
          </a:p>
          <a:p>
            <a:pPr lvl="1"/>
            <a:r>
              <a:rPr lang="cs-CZ" sz="2400" b="1" u="sng" dirty="0" smtClean="0"/>
              <a:t>ž</a:t>
            </a:r>
            <a:r>
              <a:rPr lang="cs-CZ" sz="2400" b="1" u="sng" dirty="0" smtClean="0"/>
              <a:t>ivé a mrtvé</a:t>
            </a:r>
          </a:p>
          <a:p>
            <a:pPr lvl="1"/>
            <a:r>
              <a:rPr lang="cs-CZ" sz="2400" b="1" u="sng" dirty="0" smtClean="0"/>
              <a:t>p</a:t>
            </a:r>
            <a:r>
              <a:rPr lang="cs-CZ" sz="2400" b="1" u="sng" dirty="0" smtClean="0"/>
              <a:t>řirozené a umělé</a:t>
            </a:r>
          </a:p>
          <a:p>
            <a:pPr lvl="1"/>
            <a:r>
              <a:rPr lang="cs-CZ" sz="2400" b="1" u="sng" dirty="0" smtClean="0"/>
              <a:t>n</a:t>
            </a:r>
            <a:r>
              <a:rPr lang="cs-CZ" sz="2400" b="1" u="sng" dirty="0" smtClean="0"/>
              <a:t>árodní a menšinové</a:t>
            </a:r>
          </a:p>
          <a:p>
            <a:pPr lvl="1"/>
            <a:r>
              <a:rPr lang="cs-CZ" sz="2400" b="1" u="sng" dirty="0" smtClean="0"/>
              <a:t>m</a:t>
            </a:r>
            <a:r>
              <a:rPr lang="cs-CZ" sz="2400" b="1" u="sng" dirty="0" smtClean="0"/>
              <a:t>ateřské jazyky</a:t>
            </a:r>
            <a:r>
              <a:rPr lang="cs-CZ" sz="2400" dirty="0" smtClean="0"/>
              <a:t> (osvojování přirozenou cestou)</a:t>
            </a:r>
            <a:endParaRPr lang="cs-CZ" sz="2400" b="1" u="sng" dirty="0" smtClean="0"/>
          </a:p>
          <a:p>
            <a:pPr lvl="1"/>
            <a:r>
              <a:rPr lang="cs-CZ" sz="2400" b="1" u="sng" dirty="0" smtClean="0"/>
              <a:t>c</a:t>
            </a:r>
            <a:r>
              <a:rPr lang="cs-CZ" sz="2400" b="1" u="sng" dirty="0" smtClean="0"/>
              <a:t>izí jazyky</a:t>
            </a:r>
            <a:r>
              <a:rPr lang="cs-CZ" sz="2400" dirty="0" smtClean="0"/>
              <a:t> (všechny, které nejsou mateřské)</a:t>
            </a:r>
            <a:endParaRPr lang="cs-CZ" sz="2400" b="1" u="sng" dirty="0" smtClean="0"/>
          </a:p>
          <a:p>
            <a:pPr lvl="1"/>
            <a:r>
              <a:rPr lang="cs-CZ" sz="2400" b="1" u="sng" dirty="0" smtClean="0"/>
              <a:t>d</a:t>
            </a:r>
            <a:r>
              <a:rPr lang="cs-CZ" sz="2400" b="1" u="sng" dirty="0" smtClean="0"/>
              <a:t>ruhé jazyky</a:t>
            </a:r>
            <a:r>
              <a:rPr lang="cs-CZ" sz="2400" dirty="0" smtClean="0"/>
              <a:t> (jazykově smíšené rodiny, děti azylantů)</a:t>
            </a:r>
            <a:endParaRPr lang="cs-CZ" sz="2400" b="1" u="sng" dirty="0" smtClean="0"/>
          </a:p>
          <a:p>
            <a:endParaRPr lang="cs-CZ" sz="2400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Genealogická klasifikace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</a:t>
            </a:r>
            <a:r>
              <a:rPr lang="cs-CZ" sz="2800" dirty="0" smtClean="0"/>
              <a:t>ychází z předpokladu, že jazyk vznikl na různých místech</a:t>
            </a:r>
          </a:p>
          <a:p>
            <a:r>
              <a:rPr lang="cs-CZ" sz="2800" dirty="0" smtClean="0"/>
              <a:t>r</a:t>
            </a:r>
            <a:r>
              <a:rPr lang="cs-CZ" sz="2800" dirty="0" smtClean="0"/>
              <a:t>ozlišuje </a:t>
            </a:r>
            <a:r>
              <a:rPr lang="cs-CZ" sz="2800" u="sng" dirty="0" smtClean="0"/>
              <a:t>jazykové rodiny</a:t>
            </a:r>
            <a:r>
              <a:rPr lang="cs-CZ" sz="2800" dirty="0" smtClean="0"/>
              <a:t>, které sdružují jazyky dle příbuznosti</a:t>
            </a:r>
          </a:p>
          <a:p>
            <a:r>
              <a:rPr lang="cs-CZ" sz="2800" dirty="0" smtClean="0"/>
              <a:t>v</a:t>
            </a:r>
            <a:r>
              <a:rPr lang="cs-CZ" sz="2800" dirty="0" smtClean="0"/>
              <a:t> současnosti se uvádí celkem </a:t>
            </a:r>
            <a:r>
              <a:rPr lang="cs-CZ" sz="2800" u="sng" dirty="0" smtClean="0"/>
              <a:t>20 jazykových rodin</a:t>
            </a:r>
            <a:r>
              <a:rPr lang="cs-CZ" sz="2800" dirty="0" smtClean="0"/>
              <a:t> (př. indoevropské, kavkazské, uralské, altajské, austroasijské aj.)</a:t>
            </a:r>
          </a:p>
          <a:p>
            <a:r>
              <a:rPr lang="cs-CZ" sz="2800" b="1" u="sng" dirty="0" smtClean="0"/>
              <a:t>č</a:t>
            </a:r>
            <a:r>
              <a:rPr lang="cs-CZ" sz="2800" b="1" u="sng" dirty="0" smtClean="0"/>
              <a:t>eština patří mezi jazyky indoevropské, které se dále dělí na 12 dalších skupin</a:t>
            </a:r>
            <a:endParaRPr lang="cs-CZ" sz="2800" b="1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Indoevropské jazyky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23528" y="1484784"/>
          <a:ext cx="8507288" cy="452300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253644"/>
                <a:gridCol w="4253644"/>
              </a:tblGrid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INDOÍRÁNSKÉ </a:t>
                      </a:r>
                      <a:r>
                        <a:rPr lang="cs-CZ" b="0" dirty="0" smtClean="0"/>
                        <a:t>(sanskrt, hindština,</a:t>
                      </a:r>
                      <a:r>
                        <a:rPr lang="cs-CZ" b="0" baseline="0" dirty="0" smtClean="0"/>
                        <a:t> perština, cikánština, atd.)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ARMÉNŠTINA</a:t>
                      </a:r>
                      <a:endParaRPr lang="cs-CZ" b="1" dirty="0"/>
                    </a:p>
                  </a:txBody>
                  <a:tcPr/>
                </a:tc>
              </a:tr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ŘEČTINA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BALKÁNSKÉ</a:t>
                      </a:r>
                      <a:r>
                        <a:rPr lang="cs-CZ" b="0" dirty="0" smtClean="0"/>
                        <a:t> (albánština,</a:t>
                      </a:r>
                      <a:r>
                        <a:rPr lang="cs-CZ" b="0" baseline="0" dirty="0" smtClean="0"/>
                        <a:t> atd.)</a:t>
                      </a:r>
                      <a:endParaRPr lang="cs-CZ" b="1" dirty="0"/>
                    </a:p>
                  </a:txBody>
                  <a:tcPr/>
                </a:tc>
              </a:tr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ITALICKÉ</a:t>
                      </a:r>
                      <a:r>
                        <a:rPr lang="cs-CZ" b="0" dirty="0" smtClean="0"/>
                        <a:t> (latina, </a:t>
                      </a:r>
                      <a:r>
                        <a:rPr lang="cs-CZ" b="0" dirty="0" err="1" smtClean="0"/>
                        <a:t>umberština</a:t>
                      </a:r>
                      <a:r>
                        <a:rPr lang="cs-CZ" b="0" dirty="0" smtClean="0"/>
                        <a:t>, atd.)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ROMÁNSKÉ</a:t>
                      </a:r>
                      <a:r>
                        <a:rPr lang="cs-CZ" b="0" dirty="0" smtClean="0"/>
                        <a:t> (francouzština, španělština, portugalština, italština, rumunština, </a:t>
                      </a:r>
                      <a:r>
                        <a:rPr lang="cs-CZ" b="0" dirty="0" err="1" smtClean="0"/>
                        <a:t>moldavština</a:t>
                      </a:r>
                      <a:r>
                        <a:rPr lang="cs-CZ" b="0" dirty="0" smtClean="0"/>
                        <a:t>, atd.)</a:t>
                      </a:r>
                      <a:endParaRPr lang="cs-CZ" b="1" dirty="0"/>
                    </a:p>
                  </a:txBody>
                  <a:tcPr/>
                </a:tc>
              </a:tr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KELTSKÉ</a:t>
                      </a:r>
                      <a:r>
                        <a:rPr lang="cs-CZ" b="0" dirty="0" smtClean="0"/>
                        <a:t> (irština, velština, bretonština, atd.)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GERMÁNSKÉ</a:t>
                      </a:r>
                      <a:r>
                        <a:rPr lang="cs-CZ" b="0" dirty="0" smtClean="0"/>
                        <a:t> (angličtina, němčina, holandština, dánština, švédština,</a:t>
                      </a:r>
                      <a:r>
                        <a:rPr lang="cs-CZ" b="0" baseline="0" dirty="0" smtClean="0"/>
                        <a:t> norština, islandština, atd.)</a:t>
                      </a:r>
                      <a:endParaRPr lang="cs-CZ" b="1" dirty="0"/>
                    </a:p>
                  </a:txBody>
                  <a:tcPr/>
                </a:tc>
              </a:tr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BALTSKÉ</a:t>
                      </a:r>
                      <a:r>
                        <a:rPr lang="cs-CZ" b="0" baseline="0" dirty="0" smtClean="0"/>
                        <a:t> (pruština, litevština, </a:t>
                      </a:r>
                      <a:r>
                        <a:rPr lang="cs-CZ" b="0" baseline="0" dirty="0" err="1" smtClean="0"/>
                        <a:t>lotyšština</a:t>
                      </a:r>
                      <a:r>
                        <a:rPr lang="cs-CZ" b="0" baseline="0" dirty="0" smtClean="0"/>
                        <a:t>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SLOVANSKÉ</a:t>
                      </a:r>
                      <a:r>
                        <a:rPr lang="cs-CZ" b="0" dirty="0" smtClean="0"/>
                        <a:t> (staroslověnština, bulharština, čeština, slovenština, ruština, polština, atd.)</a:t>
                      </a:r>
                      <a:endParaRPr lang="cs-CZ" b="1" dirty="0"/>
                    </a:p>
                  </a:txBody>
                  <a:tcPr/>
                </a:tc>
              </a:tr>
              <a:tr h="569863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ANATOLSKÉ</a:t>
                      </a:r>
                      <a:r>
                        <a:rPr lang="cs-CZ" b="0" dirty="0" smtClean="0"/>
                        <a:t> (chetitština, atd.)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TOCHARSKÉ</a:t>
                      </a:r>
                      <a:r>
                        <a:rPr lang="cs-CZ" b="0" dirty="0" smtClean="0"/>
                        <a:t> (tocharština)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Slovanské jazyky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</a:t>
            </a:r>
            <a:r>
              <a:rPr lang="cs-CZ" b="1" u="sng" dirty="0" smtClean="0"/>
              <a:t>ápadoslovanské </a:t>
            </a:r>
            <a:r>
              <a:rPr lang="cs-CZ" dirty="0" smtClean="0"/>
              <a:t>(</a:t>
            </a:r>
            <a:r>
              <a:rPr lang="cs-CZ" b="1" u="sng" dirty="0" smtClean="0"/>
              <a:t>čeština</a:t>
            </a:r>
            <a:r>
              <a:rPr lang="cs-CZ" dirty="0" smtClean="0"/>
              <a:t>, slovenština, polština, kašubština, horní a dolní lužická srbština, vymřelá polabština</a:t>
            </a:r>
          </a:p>
          <a:p>
            <a:r>
              <a:rPr lang="cs-CZ" b="1" u="sng" dirty="0" smtClean="0"/>
              <a:t>východoslovanské</a:t>
            </a:r>
            <a:r>
              <a:rPr lang="cs-CZ" dirty="0" smtClean="0"/>
              <a:t> (ruština, běloruština, ukrajinština)</a:t>
            </a:r>
          </a:p>
          <a:p>
            <a:r>
              <a:rPr lang="cs-CZ" b="1" u="sng" dirty="0" smtClean="0"/>
              <a:t>j</a:t>
            </a:r>
            <a:r>
              <a:rPr lang="cs-CZ" b="1" u="sng" dirty="0" smtClean="0"/>
              <a:t>ihoslovanské</a:t>
            </a:r>
            <a:r>
              <a:rPr lang="cs-CZ" dirty="0" smtClean="0"/>
              <a:t> (slovinština, makedonština, bulharština, srbština, chorvatština, staroslověnština)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Typologická klasifikace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cs-CZ" sz="2400" dirty="0" smtClean="0"/>
              <a:t>řídí jazyky pouze na základě </a:t>
            </a:r>
            <a:r>
              <a:rPr lang="cs-CZ" sz="2400" u="sng" dirty="0" smtClean="0"/>
              <a:t>typů jejich gramatiky</a:t>
            </a:r>
            <a:r>
              <a:rPr lang="cs-CZ" sz="2400" dirty="0" smtClean="0"/>
              <a:t> (srovnání se provádí především v morfologii)</a:t>
            </a:r>
            <a:endParaRPr lang="cs-CZ" sz="2400" u="sng" dirty="0" smtClean="0"/>
          </a:p>
          <a:p>
            <a:r>
              <a:rPr lang="cs-CZ" sz="2400" dirty="0" smtClean="0"/>
              <a:t>tvůrcem klasifikace je </a:t>
            </a:r>
            <a:r>
              <a:rPr lang="cs-CZ" sz="2400" b="1" dirty="0" err="1" smtClean="0"/>
              <a:t>Vl</a:t>
            </a:r>
            <a:r>
              <a:rPr lang="cs-CZ" sz="2400" b="1" dirty="0" smtClean="0"/>
              <a:t>. Skalička</a:t>
            </a:r>
            <a:r>
              <a:rPr lang="cs-CZ" sz="2400" dirty="0" smtClean="0"/>
              <a:t>, člen </a:t>
            </a:r>
            <a:r>
              <a:rPr lang="cs-CZ" sz="2400" dirty="0" err="1" smtClean="0"/>
              <a:t>tvz</a:t>
            </a:r>
            <a:r>
              <a:rPr lang="cs-CZ" sz="2400" dirty="0" smtClean="0"/>
              <a:t>. </a:t>
            </a:r>
            <a:r>
              <a:rPr lang="cs-CZ" sz="2400" dirty="0" smtClean="0"/>
              <a:t>p</a:t>
            </a:r>
            <a:r>
              <a:rPr lang="cs-CZ" sz="2400" dirty="0" smtClean="0"/>
              <a:t>ražské školy</a:t>
            </a:r>
          </a:p>
          <a:p>
            <a:r>
              <a:rPr lang="cs-CZ" sz="2400" dirty="0" smtClean="0"/>
              <a:t>j</a:t>
            </a:r>
            <a:r>
              <a:rPr lang="cs-CZ" sz="2400" dirty="0" smtClean="0"/>
              <a:t>azyky jsou srovnávány na rovině synchronie (současný stav)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dirty="0" smtClean="0"/>
              <a:t>Neexistují ale čisté typy jazyků, spíše platí, že v každém jazyce převládá jeden typ a další se vyskytují v menší míře.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Typologická klasifikace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Rozlišuje </a:t>
            </a:r>
            <a:r>
              <a:rPr lang="cs-CZ" sz="2400" b="1" u="sng" dirty="0" err="1" smtClean="0"/>
              <a:t>me</a:t>
            </a:r>
            <a:r>
              <a:rPr lang="cs-CZ" sz="2400" b="1" u="sng" dirty="0" smtClean="0"/>
              <a:t> 3 základní typy jazyka, podle užívání afixů:</a:t>
            </a:r>
            <a:endParaRPr lang="cs-CZ" sz="2400" b="1" u="sng" dirty="0" smtClean="0"/>
          </a:p>
          <a:p>
            <a:pPr lvl="1"/>
            <a:r>
              <a:rPr lang="cs-CZ" sz="2400" b="1" dirty="0" smtClean="0"/>
              <a:t>Izolační</a:t>
            </a:r>
            <a:r>
              <a:rPr lang="cs-CZ" sz="2400" dirty="0" smtClean="0"/>
              <a:t> (angličtina, francouzština; typická jsou </a:t>
            </a:r>
            <a:r>
              <a:rPr lang="cs-CZ" sz="2400" u="sng" dirty="0" smtClean="0"/>
              <a:t>pomocná slova, chybí ohýbání, pevný slovosled</a:t>
            </a:r>
            <a:r>
              <a:rPr lang="cs-CZ" sz="2400" dirty="0" smtClean="0"/>
              <a:t>)</a:t>
            </a:r>
          </a:p>
          <a:p>
            <a:pPr lvl="1"/>
            <a:r>
              <a:rPr lang="cs-CZ" sz="2400" b="1" dirty="0" smtClean="0"/>
              <a:t>Aglutinační</a:t>
            </a:r>
            <a:r>
              <a:rPr lang="cs-CZ" sz="2400" dirty="0" smtClean="0"/>
              <a:t> (finština, maďarština, turečtina; </a:t>
            </a:r>
            <a:r>
              <a:rPr lang="cs-CZ" sz="2400" u="sng" dirty="0" smtClean="0"/>
              <a:t>gramatické kategorie se vyjadřují pomocí afixů </a:t>
            </a:r>
            <a:r>
              <a:rPr lang="cs-CZ" sz="2400" dirty="0" smtClean="0"/>
              <a:t>– předpona, </a:t>
            </a:r>
            <a:r>
              <a:rPr lang="cs-CZ" sz="2400" dirty="0" smtClean="0"/>
              <a:t>přípona, které se připojují ke slovnímu základu, př. </a:t>
            </a:r>
            <a:r>
              <a:rPr lang="cs-CZ" sz="2400" dirty="0" err="1" smtClean="0"/>
              <a:t>ev</a:t>
            </a:r>
            <a:r>
              <a:rPr lang="cs-CZ" sz="2400" dirty="0" smtClean="0"/>
              <a:t>=dům, </a:t>
            </a:r>
            <a:r>
              <a:rPr lang="cs-CZ" sz="2400" dirty="0" err="1" smtClean="0"/>
              <a:t>evlerin</a:t>
            </a:r>
            <a:r>
              <a:rPr lang="cs-CZ" sz="2400" dirty="0" smtClean="0"/>
              <a:t>=domů)</a:t>
            </a:r>
            <a:endParaRPr lang="cs-CZ" sz="2400" b="1" dirty="0" smtClean="0"/>
          </a:p>
          <a:p>
            <a:pPr lvl="1"/>
            <a:r>
              <a:rPr lang="cs-CZ" sz="2400" b="1" dirty="0" smtClean="0"/>
              <a:t>Flexivní</a:t>
            </a:r>
            <a:r>
              <a:rPr lang="cs-CZ" sz="2400" dirty="0" smtClean="0"/>
              <a:t> (slovanské jazyky, volný slovosled, ohýbání – časování, </a:t>
            </a:r>
            <a:r>
              <a:rPr lang="cs-CZ" sz="2400" dirty="0" smtClean="0"/>
              <a:t>skloňování pomocí různých afixů)</a:t>
            </a:r>
            <a:r>
              <a:rPr lang="cs-CZ" dirty="0" smtClean="0"/>
              <a:t>;</a:t>
            </a:r>
            <a:r>
              <a:rPr lang="cs-CZ" sz="2400" dirty="0" smtClean="0"/>
              <a:t> tyto se dále dělí na </a:t>
            </a:r>
            <a:r>
              <a:rPr lang="cs-CZ" sz="2400" u="sng" dirty="0" smtClean="0"/>
              <a:t>syntetické, analytické a polysyntetické</a:t>
            </a:r>
            <a:endParaRPr lang="cs-CZ" sz="2400" u="sng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Odkazy, literatura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Arial" charset="0"/>
              <a:buNone/>
            </a:pPr>
            <a:r>
              <a:rPr lang="cs-CZ" dirty="0" smtClean="0"/>
              <a:t>	</a:t>
            </a:r>
            <a:r>
              <a:rPr lang="cs-CZ" sz="2400" dirty="0" smtClean="0"/>
              <a:t>Martinec, I. a kol. </a:t>
            </a:r>
            <a:r>
              <a:rPr lang="cs-CZ" sz="2400" i="1" dirty="0" smtClean="0"/>
              <a:t>Mluvnice : učebnice českého jazyka pro střední školy</a:t>
            </a:r>
            <a:r>
              <a:rPr lang="cs-CZ" sz="2400" dirty="0" smtClean="0"/>
              <a:t>. Plzeň :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2009</a:t>
            </a:r>
            <a:r>
              <a:rPr lang="cs-CZ" sz="2400" dirty="0" smtClean="0"/>
              <a:t>.</a:t>
            </a:r>
          </a:p>
          <a:p>
            <a:pPr algn="just">
              <a:buFont typeface="Arial" charset="0"/>
              <a:buNone/>
            </a:pPr>
            <a:r>
              <a:rPr lang="cs-CZ" sz="2400" dirty="0" smtClean="0"/>
              <a:t>	</a:t>
            </a:r>
            <a:r>
              <a:rPr lang="cs-CZ" sz="2400" dirty="0" smtClean="0"/>
              <a:t>Černý, J. </a:t>
            </a:r>
            <a:r>
              <a:rPr lang="cs-CZ" sz="2400" i="1" dirty="0" smtClean="0"/>
              <a:t>Úvod do studia jazyka</a:t>
            </a:r>
            <a:r>
              <a:rPr lang="cs-CZ" sz="2400" dirty="0" smtClean="0"/>
              <a:t>. Olomouc : </a:t>
            </a:r>
            <a:r>
              <a:rPr lang="cs-CZ" sz="2400" dirty="0" err="1" smtClean="0"/>
              <a:t>Rubico</a:t>
            </a:r>
            <a:r>
              <a:rPr lang="cs-CZ" sz="2400" dirty="0" smtClean="0"/>
              <a:t>, 1998.</a:t>
            </a:r>
            <a:endParaRPr lang="cs-CZ" sz="2400" dirty="0" smtClean="0"/>
          </a:p>
          <a:p>
            <a:pPr algn="just">
              <a:buFont typeface="Arial" charset="0"/>
              <a:buNone/>
            </a:pPr>
            <a:r>
              <a:rPr lang="cs-CZ" sz="2400" dirty="0" smtClean="0"/>
              <a:t>	Kostečka, J. </a:t>
            </a:r>
            <a:r>
              <a:rPr lang="cs-CZ" sz="2400" i="1" dirty="0" smtClean="0"/>
              <a:t>Český jazyk pro </a:t>
            </a:r>
            <a:r>
              <a:rPr lang="cs-CZ" sz="2400" i="1" dirty="0" smtClean="0"/>
              <a:t>4. </a:t>
            </a:r>
            <a:r>
              <a:rPr lang="cs-CZ" sz="2400" i="1" dirty="0" smtClean="0"/>
              <a:t>ročník gymnázií</a:t>
            </a:r>
            <a:r>
              <a:rPr lang="cs-CZ" sz="2400" dirty="0" smtClean="0"/>
              <a:t>. Praha : SPN, 2005</a:t>
            </a:r>
            <a:r>
              <a:rPr lang="cs-CZ" sz="2400" dirty="0" smtClean="0"/>
              <a:t>.</a:t>
            </a:r>
          </a:p>
          <a:p>
            <a:pPr algn="just">
              <a:buFont typeface="Arial" charset="0"/>
              <a:buNone/>
            </a:pP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905</TotalTime>
  <Words>740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Obecné výklady o jazyce</vt:lpstr>
      <vt:lpstr>Tento učební materiál vznikl za podpory OPVK 1.5</vt:lpstr>
      <vt:lpstr>Vznik a vývoj jazyka</vt:lpstr>
      <vt:lpstr>Teorie o vzniku jazyka</vt:lpstr>
      <vt:lpstr>Funkce jazyka</vt:lpstr>
      <vt:lpstr>Klasifikace jazyků</vt:lpstr>
      <vt:lpstr>Sociolingvistická klasifikace</vt:lpstr>
      <vt:lpstr>Genealogická klasifikace</vt:lpstr>
      <vt:lpstr>Indoevropské jazyky</vt:lpstr>
      <vt:lpstr>Slovanské jazyky</vt:lpstr>
      <vt:lpstr>Typologická klasifikace</vt:lpstr>
      <vt:lpstr>Typologická klasifikace</vt:lpstr>
      <vt:lpstr>Odkazy, literatura</vt:lpstr>
    </vt:vector>
  </TitlesOfParts>
  <Company>KGB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TVOŘENÍ SLOV</dc:title>
  <dc:creator>HAHANICKA</dc:creator>
  <cp:lastModifiedBy>KABINET</cp:lastModifiedBy>
  <cp:revision>41</cp:revision>
  <dcterms:created xsi:type="dcterms:W3CDTF">2012-09-30T09:10:27Z</dcterms:created>
  <dcterms:modified xsi:type="dcterms:W3CDTF">2013-05-21T12:55:25Z</dcterms:modified>
</cp:coreProperties>
</file>