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tiff" ContentType="image/tif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3" r:id="rId5"/>
    <p:sldId id="265" r:id="rId6"/>
    <p:sldId id="260" r:id="rId7"/>
    <p:sldId id="261" r:id="rId8"/>
    <p:sldId id="266" r:id="rId9"/>
    <p:sldId id="267" r:id="rId10"/>
    <p:sldId id="268" r:id="rId11"/>
    <p:sldId id="269" r:id="rId12"/>
    <p:sldId id="270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HAHANICKA" initials="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056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674C4-D4A6-4642-ADFD-0B6059AE6E94}" type="datetimeFigureOut">
              <a:rPr lang="cs-CZ" smtClean="0"/>
              <a:pPr/>
              <a:t>28.5.2013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4B2B8F-3901-437C-B14A-B1D0461E014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83480" y="2316778"/>
            <a:ext cx="6536169" cy="1470025"/>
          </a:xfrm>
        </p:spPr>
        <p:txBody>
          <a:bodyPr>
            <a:normAutofit/>
          </a:bodyPr>
          <a:lstStyle/>
          <a:p>
            <a:pPr algn="l"/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TVOŘENÍ SLOV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8640"/>
            <a:ext cx="2133600" cy="365125"/>
          </a:xfrm>
        </p:spPr>
        <p:txBody>
          <a:bodyPr/>
          <a:lstStyle/>
          <a:p>
            <a:fld id="{909161AD-CE0D-4BCB-8C8C-A6C26A0B30BD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756" y="3936021"/>
            <a:ext cx="3744686" cy="698071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Hradec Králové</a:t>
            </a:r>
            <a: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2000" b="0" i="0" u="none" strike="noStrike" kern="1200" cap="none" spc="0" normalizeH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2. 10. 2012</a:t>
            </a: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4531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170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755" y="193964"/>
            <a:ext cx="6193158" cy="688256"/>
          </a:xfrm>
          <a:prstGeom prst="rect">
            <a:avLst/>
          </a:prstGeom>
        </p:spPr>
        <p:txBody>
          <a:bodyPr vert="horz" wrap="square" lIns="36000" tIns="36000" rIns="36000" bIns="36000" rtlCol="0" anchor="t" anchorCtr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CZECH SALES ACADEMY Hradec</a:t>
            </a:r>
            <a:r>
              <a:rPr kumimoji="0" lang="cs-CZ" sz="2000" b="1" i="0" u="none" strike="noStrike" kern="1200" cap="none" spc="0" normalizeH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Králové – VOŠ a SOŠ s.r.o.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baseline="0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</a:t>
            </a:r>
            <a:r>
              <a:rPr lang="cs-CZ" sz="2000" b="1" dirty="0" smtClean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 1151, 500 03 Hradec Králové</a:t>
            </a:r>
            <a:endParaRPr kumimoji="0" lang="cs-CZ" sz="2000" b="1" i="0" u="none" strike="noStrike" kern="120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1026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590" y="1744931"/>
            <a:ext cx="1512323" cy="4004712"/>
          </a:xfrm>
          <a:prstGeom prst="rect">
            <a:avLst/>
          </a:prstGeom>
          <a:noFill/>
        </p:spPr>
      </p:pic>
      <p:pic>
        <p:nvPicPr>
          <p:cNvPr id="14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332" y="95536"/>
            <a:ext cx="777452" cy="7642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číslo snímk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9161AD-CE0D-4BCB-8C8C-A6C26A0B30BD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Tento učební materiál vznikl za podpory OPVK 1.5</a:t>
            </a:r>
            <a:endParaRPr lang="cs-CZ" dirty="0"/>
          </a:p>
        </p:txBody>
      </p:sp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724188" y="1369290"/>
          <a:ext cx="7934902" cy="4866640"/>
        </p:xfrm>
        <a:graphic>
          <a:graphicData uri="http://schemas.openxmlformats.org/drawingml/2006/table">
            <a:tbl>
              <a:tblPr firstCol="1" bandRow="1">
                <a:tableStyleId>{5C22544A-7EE6-4342-B048-85BDC9FD1C3A}</a:tableStyleId>
              </a:tblPr>
              <a:tblGrid>
                <a:gridCol w="2614911"/>
                <a:gridCol w="531999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školy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CZECH SALES ACADEMY Hradec Králové – VOŠ </a:t>
                      </a:r>
                      <a:r>
                        <a:rPr lang="cs-CZ" sz="1600" dirty="0" smtClean="0"/>
                        <a:t/>
                      </a:r>
                      <a:br>
                        <a:rPr lang="cs-CZ" sz="1600" dirty="0" smtClean="0"/>
                      </a:br>
                      <a:r>
                        <a:rPr lang="cs-CZ" sz="1600" dirty="0" smtClean="0"/>
                        <a:t>a </a:t>
                      </a:r>
                      <a:r>
                        <a:rPr lang="cs-CZ" sz="1600" dirty="0" smtClean="0"/>
                        <a:t>SOŠ s.r.o.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CZ 1.07/1.5.00/34.0314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projektu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Moderní</a:t>
                      </a:r>
                      <a:r>
                        <a:rPr lang="cs-CZ" sz="1600" baseline="0" dirty="0" smtClean="0"/>
                        <a:t> škola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Číslo DUM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smtClean="0"/>
                        <a:t>CSA_OPVK15_081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Předmět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Český jazyk a literatura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Tematický celek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Lexikologie</a:t>
                      </a:r>
                      <a:r>
                        <a:rPr lang="cs-CZ" sz="1600" baseline="0" dirty="0" smtClean="0"/>
                        <a:t> – nauka o tvoření slov (</a:t>
                      </a:r>
                      <a:r>
                        <a:rPr lang="cs-CZ" sz="1600" baseline="0" dirty="0" err="1" smtClean="0"/>
                        <a:t>derivologie</a:t>
                      </a:r>
                      <a:r>
                        <a:rPr lang="cs-CZ" sz="1600" baseline="0" dirty="0" smtClean="0"/>
                        <a:t>)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Název materiálu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Tvoření slov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Autor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Mgr. Hana </a:t>
                      </a:r>
                      <a:r>
                        <a:rPr lang="cs-CZ" sz="1600" dirty="0" err="1" smtClean="0"/>
                        <a:t>Voralová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Datum ověření,</a:t>
                      </a:r>
                      <a:r>
                        <a:rPr lang="cs-CZ" sz="1600" baseline="0" dirty="0" smtClean="0"/>
                        <a:t> třída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2. 10. 2012, 2A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Časová</a:t>
                      </a:r>
                      <a:r>
                        <a:rPr lang="cs-CZ" sz="1600" baseline="0" dirty="0" smtClean="0"/>
                        <a:t> dotace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20 min.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Pomůcky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Interaktivní tabule,</a:t>
                      </a:r>
                      <a:r>
                        <a:rPr lang="cs-CZ" sz="1600" baseline="0" dirty="0" smtClean="0"/>
                        <a:t> PC, </a:t>
                      </a:r>
                      <a:r>
                        <a:rPr lang="cs-CZ" sz="1600" baseline="0" dirty="0" err="1" smtClean="0"/>
                        <a:t>flash</a:t>
                      </a:r>
                      <a:r>
                        <a:rPr lang="cs-CZ" sz="1600" baseline="0" dirty="0" smtClean="0"/>
                        <a:t> disk</a:t>
                      </a:r>
                      <a:endParaRPr lang="cs-CZ" sz="16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Vzdělávací cíl</a:t>
                      </a:r>
                      <a:endParaRPr lang="cs-CZ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600" dirty="0" smtClean="0"/>
                        <a:t>Zopakování</a:t>
                      </a:r>
                      <a:r>
                        <a:rPr lang="cs-CZ" sz="1600" baseline="0" dirty="0" smtClean="0"/>
                        <a:t> a rozšíření učiva základní školy. Ověření  </a:t>
                      </a:r>
                      <a:r>
                        <a:rPr lang="cs-CZ" sz="1600" baseline="0" dirty="0" smtClean="0"/>
                        <a:t/>
                      </a:r>
                      <a:br>
                        <a:rPr lang="cs-CZ" sz="1600" baseline="0" dirty="0" smtClean="0"/>
                      </a:br>
                      <a:r>
                        <a:rPr lang="cs-CZ" sz="1600" baseline="0" dirty="0" smtClean="0"/>
                        <a:t>a </a:t>
                      </a:r>
                      <a:r>
                        <a:rPr lang="cs-CZ" sz="1600" baseline="0" dirty="0" smtClean="0"/>
                        <a:t>upevnění znalostí žáků.</a:t>
                      </a:r>
                      <a:endParaRPr lang="cs-CZ" sz="16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Tvoření slov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Slovotvorný rozbor</a:t>
            </a:r>
          </a:p>
          <a:p>
            <a:pPr>
              <a:buNone/>
            </a:pPr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b="1" u="sng" dirty="0" smtClean="0"/>
              <a:t>Slovo základové</a:t>
            </a:r>
            <a:r>
              <a:rPr lang="cs-CZ" sz="2000" b="1" dirty="0" smtClean="0"/>
              <a:t> =</a:t>
            </a:r>
            <a:r>
              <a:rPr lang="cs-CZ" sz="2000" dirty="0" smtClean="0"/>
              <a:t> slovo, od něhož je nové slovo odvozeno příponou nebo předponou (nejbližší slovo příbuzné)</a:t>
            </a:r>
          </a:p>
          <a:p>
            <a:endParaRPr lang="cs-CZ" sz="2000" dirty="0" smtClean="0"/>
          </a:p>
          <a:p>
            <a:r>
              <a:rPr lang="cs-CZ" sz="2000" b="1" u="sng" dirty="0" smtClean="0"/>
              <a:t>Slovotvorný základ</a:t>
            </a:r>
            <a:r>
              <a:rPr lang="cs-CZ" sz="2000" dirty="0" smtClean="0"/>
              <a:t> = část slova, kterou má odvozené slovo společnou se slovem základovým (tj. kmen slova); </a:t>
            </a:r>
            <a:endParaRPr lang="cs-CZ" sz="20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Rozbor stavby slova </a:t>
            </a:r>
          </a:p>
          <a:p>
            <a:pPr>
              <a:buNone/>
            </a:pPr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000" b="1" u="sng" dirty="0" smtClean="0"/>
              <a:t>Kořen</a:t>
            </a:r>
            <a:r>
              <a:rPr lang="cs-CZ" sz="2000" b="1" dirty="0" smtClean="0"/>
              <a:t> = </a:t>
            </a:r>
            <a:r>
              <a:rPr lang="cs-CZ" sz="2000" dirty="0" smtClean="0"/>
              <a:t>část slova společná všem slovům příbuzným</a:t>
            </a:r>
          </a:p>
          <a:p>
            <a:r>
              <a:rPr lang="cs-CZ" sz="2000" b="1" u="sng" dirty="0" smtClean="0"/>
              <a:t>Předpona (prefix)</a:t>
            </a:r>
            <a:r>
              <a:rPr lang="cs-CZ" sz="2000" b="1" dirty="0" smtClean="0"/>
              <a:t> = </a:t>
            </a:r>
            <a:r>
              <a:rPr lang="cs-CZ" sz="2000" dirty="0" smtClean="0"/>
              <a:t>část slova připojená </a:t>
            </a:r>
            <a:r>
              <a:rPr lang="cs-CZ" sz="2000" b="1" dirty="0" smtClean="0"/>
              <a:t>před</a:t>
            </a:r>
            <a:r>
              <a:rPr lang="cs-CZ" sz="2000" dirty="0" smtClean="0"/>
              <a:t> kořen, mění význam slova</a:t>
            </a:r>
          </a:p>
          <a:p>
            <a:r>
              <a:rPr lang="cs-CZ" sz="2000" b="1" u="sng" dirty="0" smtClean="0"/>
              <a:t>Přípona (sufix</a:t>
            </a:r>
            <a:r>
              <a:rPr lang="cs-CZ" sz="2000" b="1" dirty="0" smtClean="0"/>
              <a:t>) = </a:t>
            </a:r>
            <a:r>
              <a:rPr lang="cs-CZ" sz="2000" dirty="0" smtClean="0"/>
              <a:t>část slova připojená </a:t>
            </a:r>
            <a:r>
              <a:rPr lang="cs-CZ" sz="2000" b="1" dirty="0" smtClean="0"/>
              <a:t>za</a:t>
            </a:r>
            <a:r>
              <a:rPr lang="cs-CZ" sz="2000" dirty="0" smtClean="0"/>
              <a:t> kořen, mění význam slova</a:t>
            </a:r>
          </a:p>
          <a:p>
            <a:r>
              <a:rPr lang="cs-CZ" sz="2000" b="1" u="sng" dirty="0" smtClean="0"/>
              <a:t>Koncovka</a:t>
            </a:r>
            <a:r>
              <a:rPr lang="cs-CZ" sz="2000" b="1" dirty="0" smtClean="0"/>
              <a:t> = </a:t>
            </a:r>
            <a:r>
              <a:rPr lang="cs-CZ" sz="2000" dirty="0" smtClean="0"/>
              <a:t>část na konci slova, mění se ohýbáním, může být nulová</a:t>
            </a:r>
            <a:endParaRPr lang="cs-CZ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Tvoření slov</a:t>
            </a:r>
            <a:endParaRPr lang="cs-CZ" b="1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u="sng" dirty="0" smtClean="0"/>
              <a:t>Rozbor stavby slova</a:t>
            </a:r>
          </a:p>
          <a:p>
            <a:pPr algn="ctr">
              <a:buNone/>
            </a:pPr>
            <a:endParaRPr lang="cs-CZ" u="sng" dirty="0" smtClean="0"/>
          </a:p>
          <a:p>
            <a:pPr algn="ctr">
              <a:buNone/>
            </a:pPr>
            <a:r>
              <a:rPr lang="cs-CZ" dirty="0" smtClean="0"/>
              <a:t>bez – vlád – n - ý</a:t>
            </a:r>
          </a:p>
        </p:txBody>
      </p:sp>
      <p:cxnSp>
        <p:nvCxnSpPr>
          <p:cNvPr id="22" name="Přímá spojovací čára 21"/>
          <p:cNvCxnSpPr/>
          <p:nvPr/>
        </p:nvCxnSpPr>
        <p:spPr>
          <a:xfrm flipH="1">
            <a:off x="2051720" y="3284984"/>
            <a:ext cx="864096" cy="36004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Přímá spojovací čára 23"/>
          <p:cNvCxnSpPr/>
          <p:nvPr/>
        </p:nvCxnSpPr>
        <p:spPr>
          <a:xfrm>
            <a:off x="4499992" y="3356992"/>
            <a:ext cx="0" cy="10081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Přímá spojovací čára 25"/>
          <p:cNvCxnSpPr/>
          <p:nvPr/>
        </p:nvCxnSpPr>
        <p:spPr>
          <a:xfrm>
            <a:off x="6300192" y="3212976"/>
            <a:ext cx="1512168" cy="5040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ovací čára 27"/>
          <p:cNvCxnSpPr/>
          <p:nvPr/>
        </p:nvCxnSpPr>
        <p:spPr>
          <a:xfrm>
            <a:off x="5436096" y="3429000"/>
            <a:ext cx="0" cy="17281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Obdélníkový popisek 28"/>
          <p:cNvSpPr/>
          <p:nvPr/>
        </p:nvSpPr>
        <p:spPr>
          <a:xfrm>
            <a:off x="827584" y="3284984"/>
            <a:ext cx="1440160" cy="79208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předpona</a:t>
            </a:r>
            <a:endParaRPr lang="cs-CZ" b="1" dirty="0"/>
          </a:p>
        </p:txBody>
      </p:sp>
      <p:sp>
        <p:nvSpPr>
          <p:cNvPr id="30" name="Obdélníkový popisek 29"/>
          <p:cNvSpPr/>
          <p:nvPr/>
        </p:nvSpPr>
        <p:spPr>
          <a:xfrm>
            <a:off x="3563888" y="4221088"/>
            <a:ext cx="1152128" cy="6126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kořen</a:t>
            </a:r>
            <a:endParaRPr lang="cs-CZ" b="1" dirty="0"/>
          </a:p>
        </p:txBody>
      </p:sp>
      <p:sp>
        <p:nvSpPr>
          <p:cNvPr id="31" name="Obdélníkový popisek 30"/>
          <p:cNvSpPr/>
          <p:nvPr/>
        </p:nvSpPr>
        <p:spPr>
          <a:xfrm>
            <a:off x="5364088" y="5157192"/>
            <a:ext cx="1296144" cy="6126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přípona</a:t>
            </a:r>
            <a:endParaRPr lang="cs-CZ" b="1" dirty="0"/>
          </a:p>
        </p:txBody>
      </p:sp>
      <p:sp>
        <p:nvSpPr>
          <p:cNvPr id="32" name="Obdélníkový popisek 31"/>
          <p:cNvSpPr/>
          <p:nvPr/>
        </p:nvSpPr>
        <p:spPr>
          <a:xfrm>
            <a:off x="7308304" y="3717032"/>
            <a:ext cx="1440160" cy="612648"/>
          </a:xfrm>
          <a:prstGeom prst="wedgeRect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/>
              <a:t>koncovka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Tvoření slov</a:t>
            </a:r>
            <a:endParaRPr lang="cs-CZ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cs-CZ" b="1" u="sng" dirty="0" smtClean="0"/>
              <a:t>Morfém</a:t>
            </a:r>
          </a:p>
          <a:p>
            <a:pPr>
              <a:buNone/>
            </a:pPr>
            <a:r>
              <a:rPr lang="cs-CZ" dirty="0" smtClean="0"/>
              <a:t>= nejmenší, dále nedělitelná část slova, která má ještě význam (předpona, kořen, přípona, koncovka)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b="1" u="sng" dirty="0" smtClean="0"/>
              <a:t>Tvoření nových slov (</a:t>
            </a:r>
            <a:r>
              <a:rPr lang="cs-CZ" b="1" u="sng" dirty="0" err="1" smtClean="0"/>
              <a:t>derivologie</a:t>
            </a:r>
            <a:r>
              <a:rPr lang="cs-CZ" b="1" u="sng" dirty="0" smtClean="0"/>
              <a:t>)</a:t>
            </a:r>
            <a:r>
              <a:rPr lang="cs-CZ" b="1" dirty="0" smtClean="0"/>
              <a:t>:</a:t>
            </a:r>
          </a:p>
          <a:p>
            <a:r>
              <a:rPr lang="cs-CZ" u="sng" dirty="0" smtClean="0"/>
              <a:t>Odvozování</a:t>
            </a:r>
            <a:r>
              <a:rPr lang="cs-CZ" dirty="0" smtClean="0"/>
              <a:t> příponami a předponami</a:t>
            </a:r>
          </a:p>
          <a:p>
            <a:r>
              <a:rPr lang="cs-CZ" u="sng" dirty="0" smtClean="0"/>
              <a:t>Skládání</a:t>
            </a:r>
            <a:r>
              <a:rPr lang="cs-CZ" dirty="0" smtClean="0"/>
              <a:t> slov</a:t>
            </a:r>
          </a:p>
          <a:p>
            <a:r>
              <a:rPr lang="cs-CZ" u="sng" dirty="0" smtClean="0"/>
              <a:t>Zkracování</a:t>
            </a:r>
            <a:r>
              <a:rPr lang="cs-CZ" dirty="0" smtClean="0"/>
              <a:t> slov</a:t>
            </a:r>
          </a:p>
          <a:p>
            <a:r>
              <a:rPr lang="cs-CZ" u="sng" dirty="0" smtClean="0"/>
              <a:t>Spojování</a:t>
            </a:r>
            <a:r>
              <a:rPr lang="cs-CZ" dirty="0" smtClean="0"/>
              <a:t> slov v sousloví</a:t>
            </a:r>
          </a:p>
          <a:p>
            <a:r>
              <a:rPr lang="cs-CZ" u="sng" dirty="0" smtClean="0"/>
              <a:t>Přejímání</a:t>
            </a:r>
            <a:r>
              <a:rPr lang="cs-CZ" dirty="0" smtClean="0"/>
              <a:t> slov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u="sng" dirty="0" smtClean="0"/>
              <a:t>Tvoření slov</a:t>
            </a:r>
            <a:endParaRPr lang="cs-CZ" sz="3600" b="1" u="sng" dirty="0"/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endParaRPr lang="cs-CZ" sz="2400" b="1" u="sng" dirty="0" smtClean="0"/>
          </a:p>
          <a:p>
            <a:pPr>
              <a:buNone/>
            </a:pP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Odvozování nových slov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 marL="457200" indent="-457200">
              <a:buNone/>
            </a:pPr>
            <a:endParaRPr lang="cs-CZ" sz="2000" b="1" dirty="0" smtClean="0"/>
          </a:p>
          <a:p>
            <a:pPr marL="457200" indent="-457200">
              <a:buNone/>
            </a:pPr>
            <a:r>
              <a:rPr lang="cs-CZ" sz="2000" b="1" dirty="0" smtClean="0"/>
              <a:t>A) Předponami </a:t>
            </a:r>
          </a:p>
          <a:p>
            <a:pPr marL="457200" indent="-457200">
              <a:buNone/>
            </a:pPr>
            <a:r>
              <a:rPr lang="cs-CZ" sz="2000" b="1" dirty="0" smtClean="0"/>
              <a:t>B) Příponami 			</a:t>
            </a:r>
          </a:p>
          <a:p>
            <a:pPr>
              <a:buNone/>
            </a:pPr>
            <a:r>
              <a:rPr lang="cs-CZ" sz="2000" b="1" dirty="0" smtClean="0"/>
              <a:t>	</a:t>
            </a:r>
          </a:p>
          <a:p>
            <a:pPr>
              <a:buNone/>
            </a:pPr>
            <a:r>
              <a:rPr lang="cs-CZ" sz="2000" b="1" dirty="0" smtClean="0"/>
              <a:t>	Odlišujeme </a:t>
            </a:r>
            <a:r>
              <a:rPr lang="cs-CZ" sz="2000" b="1" u="sng" dirty="0" smtClean="0"/>
              <a:t>slovotvorné</a:t>
            </a:r>
            <a:r>
              <a:rPr lang="cs-CZ" sz="2000" b="1" dirty="0" smtClean="0"/>
              <a:t> (měnící význam slova) a </a:t>
            </a:r>
            <a:r>
              <a:rPr lang="cs-CZ" sz="2000" b="1" u="sng" dirty="0" smtClean="0"/>
              <a:t>gramatické</a:t>
            </a:r>
            <a:r>
              <a:rPr lang="cs-CZ" sz="2000" b="1" dirty="0" smtClean="0"/>
              <a:t> </a:t>
            </a:r>
            <a:r>
              <a:rPr lang="cs-CZ" sz="2000" b="1" u="sng" dirty="0" smtClean="0"/>
              <a:t>předpony i přípony</a:t>
            </a:r>
            <a:r>
              <a:rPr lang="cs-CZ" sz="2000" b="1" dirty="0" smtClean="0"/>
              <a:t> (např. přípony při stupňování přídavných jmen; předpony odlišující vid u sloves.)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u="sng" dirty="0" smtClean="0"/>
              <a:t>sedět</a:t>
            </a:r>
            <a:r>
              <a:rPr lang="cs-CZ" sz="2000" dirty="0" smtClean="0"/>
              <a:t> 	» sedlo » sedlák » </a:t>
            </a:r>
            <a:r>
              <a:rPr lang="cs-CZ" sz="2000" dirty="0" err="1" smtClean="0"/>
              <a:t>sedlácký</a:t>
            </a:r>
            <a:endParaRPr lang="cs-CZ" sz="1200" dirty="0" smtClean="0"/>
          </a:p>
          <a:p>
            <a:pPr>
              <a:buNone/>
            </a:pPr>
            <a:r>
              <a:rPr lang="cs-CZ" sz="1200" dirty="0" smtClean="0"/>
              <a:t>		</a:t>
            </a:r>
            <a:r>
              <a:rPr lang="cs-CZ" sz="2000" dirty="0" smtClean="0"/>
              <a:t>» sedat » předsedat » předseda</a:t>
            </a:r>
          </a:p>
          <a:p>
            <a:pPr>
              <a:buNone/>
            </a:pPr>
            <a:r>
              <a:rPr lang="cs-CZ" sz="2000" dirty="0" smtClean="0"/>
              <a:t>		» sídlo » sídelní</a:t>
            </a:r>
          </a:p>
          <a:p>
            <a:pPr>
              <a:buNone/>
            </a:pPr>
            <a:r>
              <a:rPr lang="cs-CZ" sz="2000" dirty="0" smtClean="0"/>
              <a:t>		» sednout » sedlý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u="sng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Odvozování</a:t>
            </a:r>
            <a:endParaRPr lang="cs-CZ" sz="2800" b="1" u="sng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 descr="C:\Documents and Settings\ANNY\Plocha\slovník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2348880"/>
            <a:ext cx="1143000" cy="1609725"/>
          </a:xfrm>
          <a:prstGeom prst="rect">
            <a:avLst/>
          </a:prstGeom>
          <a:noFill/>
        </p:spPr>
      </p:pic>
      <p:pic>
        <p:nvPicPr>
          <p:cNvPr id="1027" name="Picture 3" descr="C:\Documents and Settings\ANNY\Plocha\abeced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4221088"/>
            <a:ext cx="2466975" cy="1847850"/>
          </a:xfrm>
          <a:prstGeom prst="rect">
            <a:avLst/>
          </a:prstGeom>
          <a:noFill/>
        </p:spPr>
      </p:pic>
      <p:pic>
        <p:nvPicPr>
          <p:cNvPr id="1028" name="Picture 4" descr="C:\Documents and Settings\ANNY\Plocha\scrabbl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7544" y="2276872"/>
            <a:ext cx="1760984" cy="13811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Odvozování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>
              <a:buNone/>
            </a:pPr>
            <a:r>
              <a:rPr lang="cs-CZ" sz="24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Obměny hlásek v odvozených slovech</a:t>
            </a:r>
            <a:endParaRPr lang="cs-CZ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endParaRPr lang="cs-CZ" sz="2400" b="1" dirty="0" smtClean="0"/>
          </a:p>
          <a:p>
            <a:pPr marL="457200" indent="-457200" algn="ctr">
              <a:buAutoNum type="alphaLcParenR"/>
            </a:pPr>
            <a:r>
              <a:rPr lang="cs-CZ" sz="2400" u="sng" dirty="0" smtClean="0"/>
              <a:t>dloužení</a:t>
            </a:r>
            <a:r>
              <a:rPr lang="cs-CZ" sz="2400" dirty="0" smtClean="0"/>
              <a:t> samohlásky (př. l</a:t>
            </a:r>
            <a:r>
              <a:rPr lang="cs-CZ" sz="2400" b="1" dirty="0" smtClean="0">
                <a:solidFill>
                  <a:srgbClr val="0070C0"/>
                </a:solidFill>
              </a:rPr>
              <a:t>i</a:t>
            </a:r>
            <a:r>
              <a:rPr lang="cs-CZ" sz="2400" dirty="0" smtClean="0"/>
              <a:t>st » l</a:t>
            </a:r>
            <a:r>
              <a:rPr lang="cs-CZ" sz="2400" b="1" dirty="0" smtClean="0">
                <a:solidFill>
                  <a:srgbClr val="0070C0"/>
                </a:solidFill>
              </a:rPr>
              <a:t>í</a:t>
            </a:r>
            <a:r>
              <a:rPr lang="cs-CZ" sz="2400" dirty="0" smtClean="0"/>
              <a:t>stek)</a:t>
            </a:r>
          </a:p>
          <a:p>
            <a:pPr marL="457200" indent="-457200" algn="ctr">
              <a:buAutoNum type="alphaLcParenR"/>
            </a:pPr>
            <a:r>
              <a:rPr lang="cs-CZ" sz="2400" u="sng" dirty="0" smtClean="0"/>
              <a:t>krácení</a:t>
            </a:r>
            <a:r>
              <a:rPr lang="cs-CZ" sz="2400" dirty="0" smtClean="0"/>
              <a:t> samohlásky (př. l</a:t>
            </a:r>
            <a:r>
              <a:rPr lang="cs-CZ" sz="2400" b="1" dirty="0" smtClean="0">
                <a:solidFill>
                  <a:srgbClr val="0070C0"/>
                </a:solidFill>
              </a:rPr>
              <a:t>é</a:t>
            </a:r>
            <a:r>
              <a:rPr lang="cs-CZ" sz="2400" dirty="0" smtClean="0"/>
              <a:t>tat » l</a:t>
            </a:r>
            <a:r>
              <a:rPr lang="cs-CZ" sz="2400" b="1" dirty="0" smtClean="0">
                <a:solidFill>
                  <a:srgbClr val="0070C0"/>
                </a:solidFill>
              </a:rPr>
              <a:t>e</a:t>
            </a:r>
            <a:r>
              <a:rPr lang="cs-CZ" sz="2400" dirty="0" smtClean="0"/>
              <a:t>tadlo)</a:t>
            </a:r>
          </a:p>
          <a:p>
            <a:pPr marL="457200" indent="-457200" algn="ctr">
              <a:buAutoNum type="alphaLcParenR"/>
            </a:pPr>
            <a:r>
              <a:rPr lang="cs-CZ" sz="2400" u="sng" dirty="0" smtClean="0"/>
              <a:t>střídání</a:t>
            </a:r>
            <a:r>
              <a:rPr lang="cs-CZ" sz="2400" dirty="0" smtClean="0"/>
              <a:t> samohlásky (d</a:t>
            </a:r>
            <a:r>
              <a:rPr lang="cs-CZ" sz="2400" b="1" dirty="0" smtClean="0">
                <a:solidFill>
                  <a:srgbClr val="0070C0"/>
                </a:solidFill>
              </a:rPr>
              <a:t>u</a:t>
            </a:r>
            <a:r>
              <a:rPr lang="cs-CZ" sz="2400" dirty="0" smtClean="0"/>
              <a:t>b » d</a:t>
            </a:r>
            <a:r>
              <a:rPr lang="cs-CZ" sz="2400" b="1" dirty="0" smtClean="0">
                <a:solidFill>
                  <a:srgbClr val="0070C0"/>
                </a:solidFill>
              </a:rPr>
              <a:t>ou</a:t>
            </a:r>
            <a:r>
              <a:rPr lang="cs-CZ" sz="2400" dirty="0" smtClean="0"/>
              <a:t>bek)</a:t>
            </a:r>
          </a:p>
          <a:p>
            <a:pPr marL="457200" indent="-457200">
              <a:buNone/>
            </a:pPr>
            <a:endParaRPr lang="cs-CZ" sz="2400" dirty="0" smtClean="0"/>
          </a:p>
          <a:p>
            <a:pPr marL="457200" indent="-457200">
              <a:buNone/>
            </a:pPr>
            <a:r>
              <a:rPr lang="cs-CZ" sz="2400" u="sng" dirty="0" smtClean="0"/>
              <a:t>Nejčastější změny souhlásek</a:t>
            </a:r>
            <a:r>
              <a:rPr lang="cs-CZ" sz="2400" dirty="0" smtClean="0"/>
              <a:t>:</a:t>
            </a:r>
          </a:p>
          <a:p>
            <a:pPr marL="457200" indent="-457200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ch-š</a:t>
            </a:r>
            <a:r>
              <a:rPr lang="cs-CZ" sz="2400" dirty="0" smtClean="0"/>
              <a:t> (stře</a:t>
            </a:r>
            <a:r>
              <a:rPr lang="cs-CZ" sz="2400" b="1" dirty="0" smtClean="0">
                <a:solidFill>
                  <a:srgbClr val="0070C0"/>
                </a:solidFill>
              </a:rPr>
              <a:t>ch</a:t>
            </a:r>
            <a:r>
              <a:rPr lang="cs-CZ" sz="2400" dirty="0" smtClean="0"/>
              <a:t>a-stří</a:t>
            </a:r>
            <a:r>
              <a:rPr lang="cs-CZ" sz="2400" b="1" dirty="0" smtClean="0">
                <a:solidFill>
                  <a:srgbClr val="0070C0"/>
                </a:solidFill>
              </a:rPr>
              <a:t>š</a:t>
            </a:r>
            <a:r>
              <a:rPr lang="cs-CZ" sz="2400" dirty="0" smtClean="0"/>
              <a:t>ka) 		</a:t>
            </a:r>
            <a:r>
              <a:rPr lang="cs-CZ" sz="2400" b="1" dirty="0" smtClean="0">
                <a:solidFill>
                  <a:srgbClr val="0070C0"/>
                </a:solidFill>
              </a:rPr>
              <a:t>d-z</a:t>
            </a:r>
            <a:r>
              <a:rPr lang="cs-CZ" sz="2400" dirty="0" smtClean="0"/>
              <a:t> (ohra</a:t>
            </a:r>
            <a:r>
              <a:rPr lang="cs-CZ" sz="2400" b="1" dirty="0" smtClean="0">
                <a:solidFill>
                  <a:srgbClr val="0070C0"/>
                </a:solidFill>
              </a:rPr>
              <a:t>d</a:t>
            </a:r>
            <a:r>
              <a:rPr lang="cs-CZ" sz="2400" dirty="0" smtClean="0"/>
              <a:t>it-ohra</a:t>
            </a:r>
            <a:r>
              <a:rPr lang="cs-CZ" sz="2400" b="1" dirty="0" smtClean="0">
                <a:solidFill>
                  <a:srgbClr val="0070C0"/>
                </a:solidFill>
              </a:rPr>
              <a:t>z</a:t>
            </a:r>
            <a:r>
              <a:rPr lang="cs-CZ" sz="2400" dirty="0" smtClean="0"/>
              <a:t>ovat)</a:t>
            </a:r>
          </a:p>
          <a:p>
            <a:pPr marL="457200" indent="-457200">
              <a:buNone/>
            </a:pPr>
            <a:r>
              <a:rPr lang="cs-CZ" sz="2400" b="1" dirty="0" smtClean="0">
                <a:solidFill>
                  <a:srgbClr val="0070C0"/>
                </a:solidFill>
              </a:rPr>
              <a:t>z-ž</a:t>
            </a:r>
            <a:r>
              <a:rPr lang="cs-CZ" sz="2400" dirty="0" smtClean="0"/>
              <a:t> (dové</a:t>
            </a:r>
            <a:r>
              <a:rPr lang="cs-CZ" sz="2400" b="1" dirty="0" smtClean="0">
                <a:solidFill>
                  <a:srgbClr val="0070C0"/>
                </a:solidFill>
              </a:rPr>
              <a:t>z</a:t>
            </a:r>
            <a:r>
              <a:rPr lang="cs-CZ" sz="2400" dirty="0" smtClean="0"/>
              <a:t>t-dová</a:t>
            </a:r>
            <a:r>
              <a:rPr lang="cs-CZ" sz="2400" b="1" dirty="0" smtClean="0">
                <a:solidFill>
                  <a:srgbClr val="0070C0"/>
                </a:solidFill>
              </a:rPr>
              <a:t>ž</a:t>
            </a:r>
            <a:r>
              <a:rPr lang="cs-CZ" sz="2400" dirty="0" smtClean="0"/>
              <a:t>et)		</a:t>
            </a:r>
            <a:r>
              <a:rPr lang="cs-CZ" sz="2400" b="1" dirty="0" smtClean="0">
                <a:solidFill>
                  <a:srgbClr val="0070C0"/>
                </a:solidFill>
              </a:rPr>
              <a:t>t-c</a:t>
            </a:r>
            <a:r>
              <a:rPr lang="cs-CZ" sz="2400" dirty="0" smtClean="0"/>
              <a:t> (dopla</a:t>
            </a:r>
            <a:r>
              <a:rPr lang="cs-CZ" sz="2400" b="1" dirty="0" smtClean="0">
                <a:solidFill>
                  <a:srgbClr val="0070C0"/>
                </a:solidFill>
              </a:rPr>
              <a:t>t</a:t>
            </a:r>
            <a:r>
              <a:rPr lang="cs-CZ" sz="2400" dirty="0" smtClean="0"/>
              <a:t>it-doplá</a:t>
            </a:r>
            <a:r>
              <a:rPr lang="cs-CZ" sz="2400" b="1" dirty="0" smtClean="0">
                <a:solidFill>
                  <a:srgbClr val="0070C0"/>
                </a:solidFill>
              </a:rPr>
              <a:t>c</a:t>
            </a:r>
            <a:r>
              <a:rPr lang="cs-CZ" sz="2400" dirty="0" smtClean="0"/>
              <a:t>et)</a:t>
            </a:r>
          </a:p>
          <a:p>
            <a:pPr>
              <a:buNone/>
            </a:pPr>
            <a:r>
              <a:rPr lang="cs-CZ" sz="2600" b="1" dirty="0" smtClean="0">
                <a:solidFill>
                  <a:srgbClr val="0070C0"/>
                </a:solidFill>
              </a:rPr>
              <a:t>k-č</a:t>
            </a:r>
            <a:r>
              <a:rPr lang="cs-CZ" sz="2600" dirty="0" smtClean="0"/>
              <a:t> (ru</a:t>
            </a:r>
            <a:r>
              <a:rPr lang="cs-CZ" sz="2600" b="1" dirty="0" smtClean="0">
                <a:solidFill>
                  <a:srgbClr val="0070C0"/>
                </a:solidFill>
              </a:rPr>
              <a:t>k</a:t>
            </a:r>
            <a:r>
              <a:rPr lang="cs-CZ" sz="2600" dirty="0" smtClean="0"/>
              <a:t>a-ru</a:t>
            </a:r>
            <a:r>
              <a:rPr lang="cs-CZ" sz="2600" b="1" dirty="0" smtClean="0">
                <a:solidFill>
                  <a:srgbClr val="0070C0"/>
                </a:solidFill>
              </a:rPr>
              <a:t>č</a:t>
            </a:r>
            <a:r>
              <a:rPr lang="cs-CZ" sz="2600" dirty="0" smtClean="0"/>
              <a:t>ka)			</a:t>
            </a:r>
            <a:r>
              <a:rPr lang="cs-CZ" sz="2600" b="1" dirty="0" smtClean="0">
                <a:solidFill>
                  <a:srgbClr val="0070C0"/>
                </a:solidFill>
              </a:rPr>
              <a:t>c-č</a:t>
            </a:r>
            <a:r>
              <a:rPr lang="cs-CZ" sz="2600" dirty="0" smtClean="0"/>
              <a:t> (uli</a:t>
            </a:r>
            <a:r>
              <a:rPr lang="cs-CZ" sz="2600" b="1" dirty="0" smtClean="0">
                <a:solidFill>
                  <a:srgbClr val="0070C0"/>
                </a:solidFill>
              </a:rPr>
              <a:t>c</a:t>
            </a:r>
            <a:r>
              <a:rPr lang="cs-CZ" sz="2600" dirty="0" smtClean="0"/>
              <a:t>e-uli</a:t>
            </a:r>
            <a:r>
              <a:rPr lang="cs-CZ" sz="2600" b="1" dirty="0" smtClean="0">
                <a:solidFill>
                  <a:srgbClr val="0070C0"/>
                </a:solidFill>
              </a:rPr>
              <a:t>č</a:t>
            </a:r>
            <a:r>
              <a:rPr lang="cs-CZ" sz="2600" dirty="0" smtClean="0"/>
              <a:t>ka)	</a:t>
            </a:r>
          </a:p>
          <a:p>
            <a:pPr>
              <a:buNone/>
            </a:pPr>
            <a:r>
              <a:rPr lang="cs-CZ" sz="2600" b="1" dirty="0" smtClean="0">
                <a:solidFill>
                  <a:srgbClr val="0070C0"/>
                </a:solidFill>
              </a:rPr>
              <a:t>h-ž</a:t>
            </a:r>
            <a:r>
              <a:rPr lang="cs-CZ" sz="2600" dirty="0" smtClean="0"/>
              <a:t> (no</a:t>
            </a:r>
            <a:r>
              <a:rPr lang="cs-CZ" sz="2600" b="1" dirty="0" smtClean="0">
                <a:solidFill>
                  <a:srgbClr val="0070C0"/>
                </a:solidFill>
              </a:rPr>
              <a:t>h</a:t>
            </a:r>
            <a:r>
              <a:rPr lang="cs-CZ" sz="2600" dirty="0" smtClean="0"/>
              <a:t>a-no</a:t>
            </a:r>
            <a:r>
              <a:rPr lang="cs-CZ" sz="2600" b="1" dirty="0" smtClean="0">
                <a:solidFill>
                  <a:srgbClr val="0070C0"/>
                </a:solidFill>
              </a:rPr>
              <a:t>ž</a:t>
            </a:r>
            <a:r>
              <a:rPr lang="cs-CZ" sz="2600" dirty="0" smtClean="0"/>
              <a:t>ka)			</a:t>
            </a:r>
            <a:r>
              <a:rPr lang="cs-CZ" sz="2600" b="1" dirty="0" smtClean="0">
                <a:solidFill>
                  <a:srgbClr val="0070C0"/>
                </a:solidFill>
              </a:rPr>
              <a:t>s-š</a:t>
            </a:r>
            <a:r>
              <a:rPr lang="cs-CZ" sz="2600" dirty="0" smtClean="0"/>
              <a:t> (no</a:t>
            </a:r>
            <a:r>
              <a:rPr lang="cs-CZ" sz="2600" b="1" dirty="0" smtClean="0">
                <a:solidFill>
                  <a:srgbClr val="0070C0"/>
                </a:solidFill>
              </a:rPr>
              <a:t>s</a:t>
            </a:r>
            <a:r>
              <a:rPr lang="cs-CZ" sz="2600" dirty="0" smtClean="0"/>
              <a:t>it-odná</a:t>
            </a:r>
            <a:r>
              <a:rPr lang="cs-CZ" sz="2600" b="1" dirty="0" smtClean="0">
                <a:solidFill>
                  <a:srgbClr val="0070C0"/>
                </a:solidFill>
              </a:rPr>
              <a:t>š</a:t>
            </a:r>
            <a:r>
              <a:rPr lang="cs-CZ" sz="2600" dirty="0" smtClean="0"/>
              <a:t>et)</a:t>
            </a:r>
          </a:p>
          <a:p>
            <a:pPr>
              <a:buNone/>
            </a:pPr>
            <a:endParaRPr lang="cs-CZ" sz="3300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Odvozování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Pravopis při odvozování</a:t>
            </a:r>
          </a:p>
          <a:p>
            <a:pPr algn="ctr">
              <a:buNone/>
            </a:pPr>
            <a:endParaRPr lang="cs-CZ" b="1" u="sng" dirty="0" smtClean="0"/>
          </a:p>
          <a:p>
            <a:r>
              <a:rPr lang="cs-CZ" sz="2400" b="1" u="sng" dirty="0" smtClean="0"/>
              <a:t>Zdvojené souhlásky</a:t>
            </a:r>
            <a:r>
              <a:rPr lang="cs-CZ" sz="2400" dirty="0" smtClean="0"/>
              <a:t> (př. oddíl, vinný, ranní, měkký)</a:t>
            </a:r>
          </a:p>
          <a:p>
            <a:r>
              <a:rPr lang="cs-CZ" sz="2400" b="1" u="sng" dirty="0" smtClean="0"/>
              <a:t>Skupiny mě/mně</a:t>
            </a:r>
            <a:r>
              <a:rPr lang="cs-CZ" sz="2400" dirty="0" smtClean="0"/>
              <a:t> (skupinu mně píšeme tehdy, když je souhláska n součástí mluvnické stavby, př. příjemně » příjemný)</a:t>
            </a:r>
          </a:p>
          <a:p>
            <a:r>
              <a:rPr lang="cs-CZ" sz="2400" b="1" u="sng" dirty="0" smtClean="0"/>
              <a:t>Přípony – </a:t>
            </a:r>
            <a:r>
              <a:rPr lang="cs-CZ" sz="2400" b="1" u="sng" dirty="0" err="1" smtClean="0"/>
              <a:t>ský</a:t>
            </a:r>
            <a:r>
              <a:rPr lang="cs-CZ" sz="2400" b="1" u="sng" dirty="0" smtClean="0"/>
              <a:t>; -</a:t>
            </a:r>
            <a:r>
              <a:rPr lang="cs-CZ" sz="2400" b="1" u="sng" dirty="0" err="1" smtClean="0"/>
              <a:t>cký</a:t>
            </a:r>
            <a:r>
              <a:rPr lang="cs-CZ" sz="2400" b="1" u="sng" dirty="0" smtClean="0"/>
              <a:t> u přídavných jmen</a:t>
            </a:r>
            <a:r>
              <a:rPr lang="cs-CZ" sz="2400" dirty="0" smtClean="0"/>
              <a:t> (př. kroměřížský, lašský)</a:t>
            </a:r>
          </a:p>
          <a:p>
            <a:r>
              <a:rPr lang="cs-CZ" sz="2400" b="1" u="sng" dirty="0" smtClean="0"/>
              <a:t>Předpony s,se – z, ze</a:t>
            </a:r>
            <a:r>
              <a:rPr lang="cs-CZ" sz="2400" dirty="0" smtClean="0"/>
              <a:t> (stěžovat/ztěžovat; zpráva/správa)</a:t>
            </a:r>
            <a:endParaRPr lang="cs-CZ" sz="2400" b="1" u="sng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Tvoření slov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Skládání nových slov</a:t>
            </a:r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:</a:t>
            </a:r>
          </a:p>
          <a:p>
            <a:pPr>
              <a:buNone/>
            </a:pP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AutoNum type="alphaUcParenR"/>
            </a:pPr>
            <a:r>
              <a:rPr lang="cs-CZ" sz="2400" b="1" u="sng" dirty="0" smtClean="0"/>
              <a:t>pravé složeniny</a:t>
            </a:r>
            <a:r>
              <a:rPr lang="cs-CZ" sz="2400" dirty="0" smtClean="0"/>
              <a:t> (vlastní) – mají dva kořeny a spojovací samohlásku o, e, i (př. cukr</a:t>
            </a:r>
            <a:r>
              <a:rPr lang="cs-CZ" sz="2400" b="1" dirty="0" smtClean="0">
                <a:solidFill>
                  <a:srgbClr val="0070C0"/>
                </a:solidFill>
              </a:rPr>
              <a:t>o</a:t>
            </a:r>
            <a:r>
              <a:rPr lang="cs-CZ" sz="2400" dirty="0" smtClean="0"/>
              <a:t>var, děj</a:t>
            </a:r>
            <a:r>
              <a:rPr lang="cs-CZ" sz="2400" b="1" dirty="0" smtClean="0">
                <a:solidFill>
                  <a:srgbClr val="0070C0"/>
                </a:solidFill>
              </a:rPr>
              <a:t>e</a:t>
            </a:r>
            <a:r>
              <a:rPr lang="cs-CZ" sz="2400" dirty="0" smtClean="0"/>
              <a:t>pis)</a:t>
            </a:r>
          </a:p>
          <a:p>
            <a:pPr marL="457200" indent="-457200">
              <a:buAutoNum type="alphaUcParenR"/>
            </a:pPr>
            <a:r>
              <a:rPr lang="cs-CZ" sz="2400" b="1" u="sng" dirty="0" smtClean="0"/>
              <a:t>nepravé složeniny</a:t>
            </a:r>
            <a:r>
              <a:rPr lang="cs-CZ" sz="2400" dirty="0" smtClean="0"/>
              <a:t> (spřežky) – můžeme je rozdělit na dvě samostatná slova (př. </a:t>
            </a:r>
            <a:r>
              <a:rPr lang="cs-CZ" sz="2400" b="1" dirty="0" smtClean="0">
                <a:solidFill>
                  <a:srgbClr val="0070C0"/>
                </a:solidFill>
              </a:rPr>
              <a:t>sto</a:t>
            </a:r>
            <a:r>
              <a:rPr lang="cs-CZ" sz="2400" dirty="0" smtClean="0"/>
              <a:t>koruna, </a:t>
            </a:r>
            <a:r>
              <a:rPr lang="cs-CZ" sz="2400" b="1" dirty="0" smtClean="0">
                <a:solidFill>
                  <a:srgbClr val="0070C0"/>
                </a:solidFill>
              </a:rPr>
              <a:t>země</a:t>
            </a:r>
            <a:r>
              <a:rPr lang="cs-CZ" sz="2400" dirty="0" smtClean="0"/>
              <a:t>třesení, </a:t>
            </a:r>
            <a:r>
              <a:rPr lang="cs-CZ" sz="2400" b="1" dirty="0" smtClean="0">
                <a:solidFill>
                  <a:srgbClr val="0070C0"/>
                </a:solidFill>
              </a:rPr>
              <a:t>sebe</a:t>
            </a:r>
            <a:r>
              <a:rPr lang="cs-CZ" sz="2400" dirty="0" smtClean="0"/>
              <a:t>kritika)</a:t>
            </a:r>
          </a:p>
          <a:p>
            <a:pPr marL="457200" indent="-457200">
              <a:buAutoNum type="alphaUcParenR"/>
            </a:pPr>
            <a:r>
              <a:rPr lang="cs-CZ" sz="2400" b="1" u="sng" dirty="0" smtClean="0"/>
              <a:t>hybridní složeniny </a:t>
            </a:r>
            <a:r>
              <a:rPr lang="cs-CZ" sz="2400" dirty="0" smtClean="0"/>
              <a:t>– spojení kořene českého a cizího slova nebo dvou cizích slov (př. </a:t>
            </a:r>
            <a:r>
              <a:rPr lang="cs-CZ" sz="2400" b="1" dirty="0" smtClean="0">
                <a:solidFill>
                  <a:srgbClr val="0070C0"/>
                </a:solidFill>
              </a:rPr>
              <a:t>elektro</a:t>
            </a:r>
            <a:r>
              <a:rPr lang="cs-CZ" sz="2400" dirty="0" smtClean="0"/>
              <a:t>spotřebič, </a:t>
            </a:r>
            <a:r>
              <a:rPr lang="cs-CZ" sz="2400" b="1" dirty="0" smtClean="0">
                <a:solidFill>
                  <a:srgbClr val="0070C0"/>
                </a:solidFill>
              </a:rPr>
              <a:t>geo</a:t>
            </a:r>
            <a:r>
              <a:rPr lang="cs-CZ" sz="2400" dirty="0" smtClean="0"/>
              <a:t>grafie)</a:t>
            </a:r>
            <a:endParaRPr lang="cs-CZ" sz="2400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2800" b="1" u="sng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Skládání:</a:t>
            </a:r>
            <a:endParaRPr lang="cs-CZ" sz="2800" b="1" u="sng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Documents and Settings\ANNY\Plocha\skládání sl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4293096"/>
            <a:ext cx="1728192" cy="1847850"/>
          </a:xfrm>
          <a:prstGeom prst="rect">
            <a:avLst/>
          </a:prstGeom>
          <a:noFill/>
        </p:spPr>
      </p:pic>
      <p:pic>
        <p:nvPicPr>
          <p:cNvPr id="2051" name="Picture 3" descr="C:\Documents and Settings\ANNY\Plocha\písmenka ii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149080"/>
            <a:ext cx="1524000" cy="1524000"/>
          </a:xfrm>
          <a:prstGeom prst="rect">
            <a:avLst/>
          </a:prstGeom>
          <a:noFill/>
        </p:spPr>
      </p:pic>
      <p:pic>
        <p:nvPicPr>
          <p:cNvPr id="2052" name="Picture 4" descr="C:\Documents and Settings\ANNY\Plocha\písmenka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5616" y="2060848"/>
            <a:ext cx="2160240" cy="190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Zkracování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ctr">
              <a:lnSpc>
                <a:spcPct val="150000"/>
              </a:lnSpc>
              <a:buNone/>
            </a:pPr>
            <a:r>
              <a:rPr lang="cs-CZ" b="1" dirty="0" smtClean="0"/>
              <a:t>A) zkratky </a:t>
            </a:r>
            <a:r>
              <a:rPr lang="cs-CZ" dirty="0" smtClean="0"/>
              <a:t>(př. PSČ, OSN)</a:t>
            </a:r>
          </a:p>
          <a:p>
            <a:pPr algn="ctr">
              <a:lnSpc>
                <a:spcPct val="150000"/>
              </a:lnSpc>
              <a:buNone/>
            </a:pPr>
            <a:r>
              <a:rPr lang="cs-CZ" b="1" dirty="0" smtClean="0"/>
              <a:t>B) značky </a:t>
            </a:r>
            <a:r>
              <a:rPr lang="cs-CZ" dirty="0" smtClean="0"/>
              <a:t>(př. m – metr, Po – podmět)</a:t>
            </a:r>
          </a:p>
          <a:p>
            <a:pPr algn="ctr">
              <a:lnSpc>
                <a:spcPct val="150000"/>
              </a:lnSpc>
              <a:buNone/>
            </a:pPr>
            <a:r>
              <a:rPr lang="cs-CZ" b="1" dirty="0" smtClean="0"/>
              <a:t>C) slova zkratková </a:t>
            </a:r>
            <a:r>
              <a:rPr lang="cs-CZ" dirty="0" smtClean="0"/>
              <a:t>– vznikají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 </a:t>
            </a:r>
            <a:r>
              <a:rPr lang="cs-CZ" dirty="0" smtClean="0"/>
              <a:t>nepravidelného zkracování prvních písmen nebo slabik několikaslovných názvů; dle zakončení je můžeme skloňovat (př. alobal – aluminiový obal)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Spojování slov v sousloví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přejímání slov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endParaRPr lang="cs-CZ" sz="2800" b="1" u="sng" dirty="0" smtClean="0"/>
          </a:p>
          <a:p>
            <a:r>
              <a:rPr lang="cs-CZ" sz="2800" b="1" u="sng" dirty="0" smtClean="0"/>
              <a:t>Sousloví</a:t>
            </a:r>
            <a:r>
              <a:rPr lang="cs-CZ" sz="2800" dirty="0" smtClean="0"/>
              <a:t> – ustálené slovní spojení mající význam jediného slova (př. český jazyk, smetanka lékařská)</a:t>
            </a:r>
          </a:p>
          <a:p>
            <a:r>
              <a:rPr lang="cs-CZ" sz="2800" b="1" u="sng" dirty="0" smtClean="0"/>
              <a:t>Slova přejatá z cizích jazyků </a:t>
            </a:r>
            <a:endParaRPr lang="cs-CZ" sz="2800" dirty="0" smtClean="0"/>
          </a:p>
          <a:p>
            <a:pPr lvl="1"/>
            <a:r>
              <a:rPr lang="cs-CZ" sz="2400" dirty="0" smtClean="0"/>
              <a:t>A) </a:t>
            </a:r>
            <a:r>
              <a:rPr lang="cs-CZ" sz="2400" u="sng" dirty="0" smtClean="0"/>
              <a:t>slova zdomácnělá</a:t>
            </a:r>
            <a:r>
              <a:rPr lang="cs-CZ" sz="2400" dirty="0" smtClean="0"/>
              <a:t> -  cizí původ si neuvědomujeme (př. škola)</a:t>
            </a:r>
          </a:p>
          <a:p>
            <a:pPr lvl="1"/>
            <a:r>
              <a:rPr lang="cs-CZ" sz="2400" dirty="0" smtClean="0"/>
              <a:t>B) </a:t>
            </a:r>
            <a:r>
              <a:rPr lang="cs-CZ" sz="2400" u="sng" dirty="0" smtClean="0"/>
              <a:t>slova běžně i méně používaná</a:t>
            </a:r>
            <a:r>
              <a:rPr lang="cs-CZ" sz="2400" dirty="0" smtClean="0"/>
              <a:t> – přizpůsobená pravopisu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(</a:t>
            </a:r>
            <a:r>
              <a:rPr lang="cs-CZ" sz="2400" dirty="0" smtClean="0"/>
              <a:t>př. auto, charakter)</a:t>
            </a:r>
          </a:p>
          <a:p>
            <a:pPr lvl="1"/>
            <a:r>
              <a:rPr lang="cs-CZ" sz="2400" dirty="0" smtClean="0"/>
              <a:t>C) </a:t>
            </a:r>
            <a:r>
              <a:rPr lang="cs-CZ" sz="2400" u="sng" dirty="0" smtClean="0"/>
              <a:t>slova odborného charakteru</a:t>
            </a:r>
            <a:r>
              <a:rPr lang="cs-CZ" sz="2400" dirty="0" smtClean="0"/>
              <a:t> – omezená pouze na okruh daných odborníků (př. neuron)</a:t>
            </a:r>
          </a:p>
          <a:p>
            <a:pPr lvl="1"/>
            <a:r>
              <a:rPr lang="cs-CZ" sz="2400" dirty="0" smtClean="0"/>
              <a:t>D) </a:t>
            </a:r>
            <a:r>
              <a:rPr lang="cs-CZ" sz="2400" u="sng" dirty="0" smtClean="0"/>
              <a:t>slova mezinárodní</a:t>
            </a:r>
            <a:r>
              <a:rPr lang="cs-CZ" sz="2400" dirty="0" smtClean="0"/>
              <a:t> – společná většině kulturních národů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(</a:t>
            </a:r>
            <a:r>
              <a:rPr lang="cs-CZ" sz="2400" dirty="0" smtClean="0"/>
              <a:t>př. bible, biologie)</a:t>
            </a:r>
          </a:p>
          <a:p>
            <a:pPr lvl="1"/>
            <a:r>
              <a:rPr lang="cs-CZ" sz="2400" dirty="0" smtClean="0"/>
              <a:t>E) </a:t>
            </a:r>
            <a:r>
              <a:rPr lang="cs-CZ" sz="2400" u="sng" dirty="0" smtClean="0"/>
              <a:t>slova nespisovná</a:t>
            </a:r>
            <a:r>
              <a:rPr lang="cs-CZ" sz="2400" dirty="0" smtClean="0"/>
              <a:t> – vyskytující se převážně </a:t>
            </a: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v </a:t>
            </a:r>
            <a:r>
              <a:rPr lang="cs-CZ" sz="2400" dirty="0" smtClean="0"/>
              <a:t>profesionalismech či slangu (př. </a:t>
            </a:r>
            <a:r>
              <a:rPr lang="cs-CZ" sz="2400" dirty="0" err="1" smtClean="0"/>
              <a:t>flaška</a:t>
            </a:r>
            <a:r>
              <a:rPr lang="cs-CZ" sz="2400" dirty="0" smtClean="0"/>
              <a:t>, </a:t>
            </a:r>
            <a:r>
              <a:rPr lang="cs-CZ" sz="2400" dirty="0" err="1" smtClean="0"/>
              <a:t>kšeft</a:t>
            </a:r>
            <a:r>
              <a:rPr lang="cs-CZ" sz="2400" dirty="0" smtClean="0"/>
              <a:t>)</a:t>
            </a:r>
          </a:p>
          <a:p>
            <a:pPr lvl="1"/>
            <a:endParaRPr lang="cs-CZ" sz="2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Odkazy, literatura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>
              <a:buFont typeface="Arial" charset="0"/>
              <a:buNone/>
            </a:pPr>
            <a:r>
              <a:rPr lang="cs-CZ" dirty="0" smtClean="0"/>
              <a:t>	</a:t>
            </a:r>
            <a:r>
              <a:rPr lang="cs-CZ" sz="2400" dirty="0" smtClean="0"/>
              <a:t>Martinec, I. a kol. </a:t>
            </a:r>
            <a:r>
              <a:rPr lang="cs-CZ" sz="2400" i="1" dirty="0" smtClean="0"/>
              <a:t>Mluvnice : učebnice českého jazyka pro střední školy</a:t>
            </a:r>
            <a:r>
              <a:rPr lang="cs-CZ" sz="2400" dirty="0" smtClean="0"/>
              <a:t>. Plzeň : </a:t>
            </a:r>
            <a:r>
              <a:rPr lang="cs-CZ" sz="2400" dirty="0" err="1" smtClean="0"/>
              <a:t>Fraus</a:t>
            </a:r>
            <a:r>
              <a:rPr lang="cs-CZ" sz="2400" dirty="0" smtClean="0"/>
              <a:t>, 2009.</a:t>
            </a:r>
          </a:p>
          <a:p>
            <a:pPr algn="just">
              <a:buFont typeface="Arial" charset="0"/>
              <a:buNone/>
            </a:pPr>
            <a:r>
              <a:rPr lang="cs-CZ" sz="2400" dirty="0" smtClean="0"/>
              <a:t>	Čechová, M.; Oliva, K. </a:t>
            </a:r>
            <a:r>
              <a:rPr lang="cs-CZ" sz="2400" i="1" dirty="0" smtClean="0"/>
              <a:t>Hrátky s češtinou</a:t>
            </a:r>
            <a:r>
              <a:rPr lang="cs-CZ" sz="2400" dirty="0" smtClean="0"/>
              <a:t>. </a:t>
            </a:r>
            <a:r>
              <a:rPr lang="cs-CZ" sz="2400" dirty="0" smtClean="0"/>
              <a:t>Praha: </a:t>
            </a:r>
            <a:r>
              <a:rPr lang="cs-CZ" sz="2400" dirty="0" smtClean="0"/>
              <a:t>SPN, 1993.</a:t>
            </a:r>
          </a:p>
          <a:p>
            <a:pPr algn="just">
              <a:buFont typeface="Arial" charset="0"/>
              <a:buNone/>
            </a:pPr>
            <a:r>
              <a:rPr lang="cs-CZ" sz="2400" dirty="0" smtClean="0"/>
              <a:t>	Kostečka, J. </a:t>
            </a:r>
            <a:r>
              <a:rPr lang="cs-CZ" sz="2400" i="1" dirty="0" smtClean="0"/>
              <a:t>Český jazyk pro 2. ročník gymnázií</a:t>
            </a:r>
            <a:r>
              <a:rPr lang="cs-CZ" sz="2400" dirty="0" smtClean="0"/>
              <a:t>. </a:t>
            </a:r>
            <a:r>
              <a:rPr lang="cs-CZ" sz="2400" smtClean="0"/>
              <a:t>Praha: </a:t>
            </a:r>
            <a:r>
              <a:rPr lang="cs-CZ" sz="2400" dirty="0" smtClean="0"/>
              <a:t>SPN, 2005.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Vlastní 1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605</TotalTime>
  <Words>544</Words>
  <Application>Microsoft Office PowerPoint</Application>
  <PresentationFormat>Předvádění na obrazovce (4:3)</PresentationFormat>
  <Paragraphs>119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TVOŘENÍ SLOV</vt:lpstr>
      <vt:lpstr>Tento učební materiál vznikl za podpory OPVK 1.5</vt:lpstr>
      <vt:lpstr>Tvoření slov</vt:lpstr>
      <vt:lpstr>Tvoření slov</vt:lpstr>
      <vt:lpstr>Tvoření slov</vt:lpstr>
      <vt:lpstr>Tvoření slov</vt:lpstr>
      <vt:lpstr>Odvozování</vt:lpstr>
      <vt:lpstr>Odvozování</vt:lpstr>
      <vt:lpstr>Tvoření slov</vt:lpstr>
      <vt:lpstr>Zkracování</vt:lpstr>
      <vt:lpstr>Spojování slov v sousloví  a přejímání slov</vt:lpstr>
      <vt:lpstr>Odkazy, literatura</vt:lpstr>
    </vt:vector>
  </TitlesOfParts>
  <Company>KGB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TVOŘENÍ SLOV</dc:title>
  <dc:creator>HAHANICKA</dc:creator>
  <cp:lastModifiedBy>An</cp:lastModifiedBy>
  <cp:revision>23</cp:revision>
  <dcterms:created xsi:type="dcterms:W3CDTF">2012-09-30T09:10:27Z</dcterms:created>
  <dcterms:modified xsi:type="dcterms:W3CDTF">2013-05-28T08:00:17Z</dcterms:modified>
</cp:coreProperties>
</file>