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AHANICKA" initials="H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EC20E35-A176-4012-BC5E-935CFFF8708E}" styleName="Styl Středně sytá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9DC405-EEA2-4BAE-9552-343C189BB0A9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15B701-DC18-4AA2-973D-214876E158A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15B701-DC18-4AA2-973D-214876E158A5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C674C4-D4A6-4642-ADFD-0B6059AE6E94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536169" cy="1470025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Útvary českého jazyka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cs-CZ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16. 5. 2013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369290"/>
          <a:ext cx="7934902" cy="486664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školy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CZECH SALES ACADEMY Hradec Králové – VOŠ a SOŠ s.r.o.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 1.07/1.5.00/34.0314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Moderní</a:t>
                      </a:r>
                      <a:r>
                        <a:rPr lang="cs-CZ" sz="1600" baseline="0" dirty="0" smtClean="0"/>
                        <a:t> škola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DUM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CSA_OPVK15_088číslo materiálu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Český jazyk a literatura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Tematický celek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Obecné</a:t>
                      </a:r>
                      <a:r>
                        <a:rPr lang="cs-CZ" sz="1600" baseline="0" dirty="0" smtClean="0"/>
                        <a:t> výklady o jazyce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materiálu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Útvary</a:t>
                      </a:r>
                      <a:r>
                        <a:rPr lang="cs-CZ" sz="1600" baseline="0" dirty="0" smtClean="0"/>
                        <a:t> českého jazyka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Mgr. Hana </a:t>
                      </a:r>
                      <a:r>
                        <a:rPr lang="cs-CZ" sz="1600" dirty="0" err="1" smtClean="0"/>
                        <a:t>Voralová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Datum ověření,</a:t>
                      </a:r>
                      <a:r>
                        <a:rPr lang="cs-CZ" sz="1600" baseline="0" dirty="0" smtClean="0"/>
                        <a:t> třída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16.</a:t>
                      </a:r>
                      <a:r>
                        <a:rPr lang="cs-CZ" sz="1600" baseline="0" dirty="0" smtClean="0"/>
                        <a:t> 5. 2013</a:t>
                      </a:r>
                      <a:r>
                        <a:rPr lang="cs-CZ" sz="1600" dirty="0" smtClean="0"/>
                        <a:t>, 2A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Časová</a:t>
                      </a:r>
                      <a:r>
                        <a:rPr lang="cs-CZ" sz="1600" baseline="0" dirty="0" smtClean="0"/>
                        <a:t> dotace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20 min.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Pomůcky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Interaktivní tabule,</a:t>
                      </a:r>
                      <a:r>
                        <a:rPr lang="cs-CZ" sz="1600" baseline="0" dirty="0" smtClean="0"/>
                        <a:t> PC, </a:t>
                      </a:r>
                      <a:r>
                        <a:rPr lang="cs-CZ" sz="1600" baseline="0" dirty="0" err="1" smtClean="0"/>
                        <a:t>flash</a:t>
                      </a:r>
                      <a:r>
                        <a:rPr lang="cs-CZ" sz="1600" baseline="0" dirty="0" smtClean="0"/>
                        <a:t> disk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Vzdělávací cíl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Zopakování</a:t>
                      </a:r>
                      <a:r>
                        <a:rPr lang="cs-CZ" sz="1600" baseline="0" dirty="0" smtClean="0"/>
                        <a:t> a rozšíření učiva základní školy. Ověření  a upevnění znalostí žáků.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Národní jazyk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2800" dirty="0" smtClean="0"/>
          </a:p>
          <a:p>
            <a:pPr algn="ctr">
              <a:buNone/>
            </a:pPr>
            <a:r>
              <a:rPr lang="cs-CZ" sz="2800" b="1" dirty="0" smtClean="0"/>
              <a:t>Souhrn výrazových a významových prostředků, jež používají jako </a:t>
            </a:r>
            <a:r>
              <a:rPr lang="cs-CZ" sz="2800" b="1" u="sng" dirty="0" smtClean="0"/>
              <a:t>nástroj myšlení a dorozumění příslušníci jednoho národa nebo etnika</a:t>
            </a:r>
            <a:r>
              <a:rPr lang="cs-CZ" sz="2800" b="1" dirty="0" smtClean="0"/>
              <a:t>, které pojí historická, společenská, kulturní a politická sounáležitost.</a:t>
            </a:r>
            <a:endParaRPr lang="cs-CZ" sz="28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Útvary českého národního jazyka</a:t>
            </a:r>
            <a:endParaRPr lang="cs-CZ" sz="36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435280" cy="4634194"/>
        </p:xfrm>
        <a:graphic>
          <a:graphicData uri="http://schemas.openxmlformats.org/drawingml/2006/table">
            <a:tbl>
              <a:tblPr firstRow="1">
                <a:tableStyleId>{8EC20E35-A176-4012-BC5E-935CFFF8708E}</a:tableStyleId>
              </a:tblPr>
              <a:tblGrid>
                <a:gridCol w="2811760"/>
                <a:gridCol w="2811760"/>
                <a:gridCol w="2811760"/>
              </a:tblGrid>
              <a:tr h="753870">
                <a:tc rowSpan="2">
                  <a:txBody>
                    <a:bodyPr/>
                    <a:lstStyle/>
                    <a:p>
                      <a:r>
                        <a:rPr lang="cs-CZ" sz="2400" dirty="0" smtClean="0"/>
                        <a:t>spisovné útvary národního jazyka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cs-CZ" sz="2400" dirty="0" smtClean="0"/>
                        <a:t>nespisovné útvary národního</a:t>
                      </a:r>
                      <a:r>
                        <a:rPr lang="cs-CZ" sz="2400" baseline="0" dirty="0" smtClean="0"/>
                        <a:t> jazyka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5387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="1" u="sng" dirty="0" smtClean="0"/>
                        <a:t>geografické rozrůznění</a:t>
                      </a:r>
                      <a:endParaRPr lang="cs-CZ" sz="2400" b="1" u="sng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b="1" u="sng" dirty="0" smtClean="0"/>
                        <a:t>sociální rozrůznění</a:t>
                      </a:r>
                      <a:endParaRPr lang="cs-CZ" sz="2400" b="1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528682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spisovná čeština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nářečí (dialekty)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profesní mluva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764341">
                <a:tc rowSpan="2">
                  <a:txBody>
                    <a:bodyPr/>
                    <a:lstStyle/>
                    <a:p>
                      <a:r>
                        <a:rPr lang="cs-CZ" sz="2400" dirty="0" smtClean="0"/>
                        <a:t>hovorová čeština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cs-CZ" sz="2400" dirty="0" smtClean="0"/>
                        <a:t>nadnářeční útvary (interdialekty)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slang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764341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argot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Spisovné útvary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b="1" u="sng" dirty="0" smtClean="0"/>
              <a:t>Spisovný jazyk </a:t>
            </a:r>
            <a:r>
              <a:rPr lang="cs-CZ" sz="2800" dirty="0" smtClean="0"/>
              <a:t>– je funkčně nejvyšší a </a:t>
            </a:r>
            <a:r>
              <a:rPr lang="cs-CZ" sz="2800" u="sng" dirty="0" smtClean="0"/>
              <a:t>celonárodně závazný</a:t>
            </a:r>
            <a:r>
              <a:rPr lang="cs-CZ" sz="2800" dirty="0" smtClean="0"/>
              <a:t>; jde o prestižní útvar národního jazyka, který se používá na </a:t>
            </a:r>
            <a:r>
              <a:rPr lang="cs-CZ" sz="2800" u="sng" dirty="0" smtClean="0"/>
              <a:t>oficiální úrovni</a:t>
            </a:r>
            <a:r>
              <a:rPr lang="cs-CZ" sz="2800" dirty="0" smtClean="0"/>
              <a:t> (státní dokumenty, školské prostředí, média, odborná a umělecká literatura); </a:t>
            </a:r>
            <a:r>
              <a:rPr lang="cs-CZ" sz="2800" u="sng" dirty="0" smtClean="0"/>
              <a:t>plní reprezentativní funkci národa</a:t>
            </a:r>
          </a:p>
          <a:p>
            <a:r>
              <a:rPr lang="cs-CZ" sz="2800" b="1" u="sng" dirty="0" smtClean="0"/>
              <a:t>Hovorová čeština </a:t>
            </a:r>
            <a:r>
              <a:rPr lang="cs-CZ" sz="2800" dirty="0" smtClean="0"/>
              <a:t>– </a:t>
            </a:r>
            <a:r>
              <a:rPr lang="cs-CZ" sz="2800" u="sng" dirty="0" smtClean="0"/>
              <a:t>mluvená podoba spisovné češtiny</a:t>
            </a:r>
            <a:r>
              <a:rPr lang="cs-CZ" sz="2800" dirty="0" smtClean="0"/>
              <a:t>; používá se v běžné </a:t>
            </a:r>
            <a:r>
              <a:rPr lang="cs-CZ" sz="2800" dirty="0" smtClean="0"/>
              <a:t>komunikaci, </a:t>
            </a:r>
            <a:r>
              <a:rPr lang="cs-CZ" sz="2800" u="sng" dirty="0" smtClean="0"/>
              <a:t>je tolerantnější vůči nespisovným prvkům</a:t>
            </a:r>
            <a:r>
              <a:rPr lang="cs-CZ" sz="2800" dirty="0" smtClean="0"/>
              <a:t> (plynule přecházejí do spisovné vrstvy jazyka, př. píšu/píši)</a:t>
            </a:r>
            <a:endParaRPr lang="cs-CZ" sz="2800" u="sng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Nespisovné útvary z hlediska geografického</a:t>
            </a:r>
            <a:endParaRPr lang="cs-CZ" sz="4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u="sng" dirty="0" smtClean="0"/>
              <a:t>Dialekt (nářečí)</a:t>
            </a:r>
            <a:r>
              <a:rPr lang="cs-CZ" sz="2800" b="1" dirty="0" smtClean="0"/>
              <a:t> </a:t>
            </a:r>
            <a:r>
              <a:rPr lang="cs-CZ" sz="2800" dirty="0" smtClean="0"/>
              <a:t>– užívá se pouze na určité části jazykového území; nářečí v ČR se seskupují do čtyř nářečních skupin:</a:t>
            </a:r>
          </a:p>
          <a:p>
            <a:pPr>
              <a:buNone/>
            </a:pPr>
            <a:endParaRPr lang="cs-CZ" sz="2800" dirty="0" smtClean="0"/>
          </a:p>
          <a:p>
            <a:pPr algn="ctr">
              <a:buNone/>
            </a:pPr>
            <a:r>
              <a:rPr lang="cs-CZ" sz="2800" b="1" dirty="0" smtClean="0"/>
              <a:t>Česká nářečí</a:t>
            </a:r>
          </a:p>
          <a:p>
            <a:pPr algn="ctr">
              <a:buNone/>
            </a:pPr>
            <a:r>
              <a:rPr lang="cs-CZ" sz="2800" b="1" dirty="0" smtClean="0"/>
              <a:t>Středomoravská nářečí </a:t>
            </a:r>
            <a:r>
              <a:rPr lang="cs-CZ" sz="2800" dirty="0" smtClean="0"/>
              <a:t>(hanácká)</a:t>
            </a:r>
          </a:p>
          <a:p>
            <a:pPr algn="ctr">
              <a:buNone/>
            </a:pPr>
            <a:r>
              <a:rPr lang="cs-CZ" sz="2800" b="1" dirty="0" smtClean="0"/>
              <a:t>Východomoravská nářečí	</a:t>
            </a:r>
            <a:r>
              <a:rPr lang="cs-CZ" sz="2800" dirty="0" smtClean="0"/>
              <a:t>(moravskoslovenská)</a:t>
            </a:r>
          </a:p>
          <a:p>
            <a:pPr algn="ctr">
              <a:buNone/>
            </a:pPr>
            <a:r>
              <a:rPr lang="cs-CZ" sz="2800" b="1" dirty="0" smtClean="0"/>
              <a:t>Slezská nářečí </a:t>
            </a:r>
            <a:r>
              <a:rPr lang="cs-CZ" sz="2800" dirty="0" smtClean="0"/>
              <a:t>(lašská)</a:t>
            </a:r>
            <a:endParaRPr lang="cs-CZ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Nespisovné útvary z hlediska geografického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676275" indent="-676275">
              <a:buFont typeface="Times New Roman" pitchFamily="18" charset="0"/>
              <a:buChar char="•"/>
              <a:tabLst>
                <a:tab pos="6762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r>
              <a:rPr lang="cs-CZ" b="1" dirty="0" smtClean="0">
                <a:latin typeface="Comic Sans MS" pitchFamily="66" charset="0"/>
              </a:rPr>
              <a:t>1 – česká skupina</a:t>
            </a:r>
            <a:r>
              <a:rPr lang="cs-CZ" dirty="0" smtClean="0">
                <a:latin typeface="Comic Sans MS" pitchFamily="66" charset="0"/>
              </a:rPr>
              <a:t> </a:t>
            </a:r>
          </a:p>
          <a:p>
            <a:pPr marL="676275" indent="-676275">
              <a:buClrTx/>
              <a:buSzTx/>
              <a:buFontTx/>
              <a:buNone/>
              <a:tabLst>
                <a:tab pos="6762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r>
              <a:rPr lang="cs-CZ" dirty="0" smtClean="0">
                <a:latin typeface="Comic Sans MS" pitchFamily="66" charset="0"/>
              </a:rPr>
              <a:t>1a – </a:t>
            </a:r>
            <a:r>
              <a:rPr lang="cs-CZ" dirty="0" err="1" smtClean="0">
                <a:latin typeface="Comic Sans MS" pitchFamily="66" charset="0"/>
              </a:rPr>
              <a:t>severovýchodočeská</a:t>
            </a:r>
            <a:r>
              <a:rPr lang="cs-CZ" dirty="0" smtClean="0">
                <a:latin typeface="Comic Sans MS" pitchFamily="66" charset="0"/>
              </a:rPr>
              <a:t> </a:t>
            </a:r>
          </a:p>
          <a:p>
            <a:pPr marL="676275" indent="-676275">
              <a:buClrTx/>
              <a:buSzTx/>
              <a:buFontTx/>
              <a:buNone/>
              <a:tabLst>
                <a:tab pos="6762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r>
              <a:rPr lang="cs-CZ" dirty="0" smtClean="0">
                <a:latin typeface="Comic Sans MS" pitchFamily="66" charset="0"/>
              </a:rPr>
              <a:t>1b – středočeská </a:t>
            </a:r>
          </a:p>
          <a:p>
            <a:pPr marL="676275" indent="-676275">
              <a:buClrTx/>
              <a:buSzTx/>
              <a:buFontTx/>
              <a:buNone/>
              <a:tabLst>
                <a:tab pos="6762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r>
              <a:rPr lang="cs-CZ" dirty="0" smtClean="0">
                <a:latin typeface="Comic Sans MS" pitchFamily="66" charset="0"/>
              </a:rPr>
              <a:t>1c – </a:t>
            </a:r>
            <a:r>
              <a:rPr lang="cs-CZ" dirty="0" err="1" smtClean="0">
                <a:latin typeface="Comic Sans MS" pitchFamily="66" charset="0"/>
              </a:rPr>
              <a:t>jihozápadočeská</a:t>
            </a:r>
            <a:endParaRPr lang="cs-CZ" dirty="0" smtClean="0">
              <a:latin typeface="Comic Sans MS" pitchFamily="66" charset="0"/>
            </a:endParaRPr>
          </a:p>
          <a:p>
            <a:pPr marL="676275" indent="-676275">
              <a:buClrTx/>
              <a:buSzTx/>
              <a:buFontTx/>
              <a:buNone/>
              <a:tabLst>
                <a:tab pos="6762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r>
              <a:rPr lang="cs-CZ" dirty="0" smtClean="0">
                <a:latin typeface="Comic Sans MS" pitchFamily="66" charset="0"/>
              </a:rPr>
              <a:t>1d – českomoravská</a:t>
            </a:r>
          </a:p>
          <a:p>
            <a:pPr marL="676275" indent="-676275">
              <a:buFont typeface="Times New Roman" pitchFamily="18" charset="0"/>
              <a:buChar char="•"/>
              <a:tabLst>
                <a:tab pos="6762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r>
              <a:rPr lang="cs-CZ" b="1" dirty="0" smtClean="0">
                <a:latin typeface="Comic Sans MS" pitchFamily="66" charset="0"/>
              </a:rPr>
              <a:t>2 – středomoravská skupina</a:t>
            </a:r>
          </a:p>
          <a:p>
            <a:pPr marL="676275" indent="-676275">
              <a:buFont typeface="Times New Roman" pitchFamily="18" charset="0"/>
              <a:buChar char="•"/>
              <a:tabLst>
                <a:tab pos="6762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r>
              <a:rPr lang="cs-CZ" b="1" dirty="0" smtClean="0">
                <a:latin typeface="Comic Sans MS" pitchFamily="66" charset="0"/>
              </a:rPr>
              <a:t>3 – východomoravská skupina</a:t>
            </a:r>
          </a:p>
          <a:p>
            <a:pPr marL="676275" indent="-676275">
              <a:buFont typeface="Times New Roman" pitchFamily="18" charset="0"/>
              <a:buChar char="•"/>
              <a:tabLst>
                <a:tab pos="6762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r>
              <a:rPr lang="cs-CZ" b="1" dirty="0" smtClean="0">
                <a:latin typeface="Comic Sans MS" pitchFamily="66" charset="0"/>
              </a:rPr>
              <a:t>4 – slezská skupina</a:t>
            </a:r>
            <a:r>
              <a:rPr lang="cs-CZ" dirty="0" smtClean="0">
                <a:latin typeface="Comic Sans MS" pitchFamily="66" charset="0"/>
              </a:rPr>
              <a:t> </a:t>
            </a:r>
          </a:p>
          <a:p>
            <a:pPr marL="676275" indent="-676275">
              <a:buClrTx/>
              <a:buSzTx/>
              <a:buFontTx/>
              <a:buNone/>
              <a:tabLst>
                <a:tab pos="6762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r>
              <a:rPr lang="cs-CZ" dirty="0" smtClean="0">
                <a:latin typeface="Comic Sans MS" pitchFamily="66" charset="0"/>
              </a:rPr>
              <a:t>4a – </a:t>
            </a:r>
            <a:r>
              <a:rPr lang="cs-CZ" dirty="0" err="1" smtClean="0">
                <a:latin typeface="Comic Sans MS" pitchFamily="66" charset="0"/>
              </a:rPr>
              <a:t>slezskomoravská</a:t>
            </a:r>
            <a:r>
              <a:rPr lang="cs-CZ" dirty="0" smtClean="0">
                <a:latin typeface="Comic Sans MS" pitchFamily="66" charset="0"/>
              </a:rPr>
              <a:t> </a:t>
            </a:r>
          </a:p>
          <a:p>
            <a:pPr marL="676275" indent="-676275">
              <a:buClrTx/>
              <a:buSzTx/>
              <a:buFontTx/>
              <a:buNone/>
              <a:tabLst>
                <a:tab pos="6762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r>
              <a:rPr lang="cs-CZ" dirty="0" smtClean="0">
                <a:latin typeface="Comic Sans MS" pitchFamily="66" charset="0"/>
              </a:rPr>
              <a:t>4b – </a:t>
            </a:r>
            <a:r>
              <a:rPr lang="cs-CZ" dirty="0" err="1" smtClean="0">
                <a:latin typeface="Comic Sans MS" pitchFamily="66" charset="0"/>
              </a:rPr>
              <a:t>slezskopolská</a:t>
            </a:r>
            <a:r>
              <a:rPr lang="cs-CZ" dirty="0" smtClean="0">
                <a:latin typeface="Comic Sans MS" pitchFamily="66" charset="0"/>
              </a:rPr>
              <a:t> </a:t>
            </a:r>
          </a:p>
          <a:p>
            <a:pPr marL="676275" indent="-676275">
              <a:buFont typeface="Times New Roman" pitchFamily="18" charset="0"/>
              <a:buChar char="•"/>
              <a:tabLst>
                <a:tab pos="676275" algn="l"/>
                <a:tab pos="781050" algn="l"/>
                <a:tab pos="1230313" algn="l"/>
                <a:tab pos="1679575" algn="l"/>
                <a:tab pos="2128838" algn="l"/>
                <a:tab pos="2578100" algn="l"/>
                <a:tab pos="3027363" algn="l"/>
                <a:tab pos="3476625" algn="l"/>
                <a:tab pos="3925888" algn="l"/>
                <a:tab pos="4375150" algn="l"/>
                <a:tab pos="4824413" algn="l"/>
                <a:tab pos="5273675" algn="l"/>
                <a:tab pos="5722938" algn="l"/>
                <a:tab pos="6172200" algn="l"/>
                <a:tab pos="6621463" algn="l"/>
                <a:tab pos="7070725" algn="l"/>
                <a:tab pos="7519988" algn="l"/>
                <a:tab pos="7969250" algn="l"/>
                <a:tab pos="8418513" algn="l"/>
                <a:tab pos="8867775" algn="l"/>
                <a:tab pos="9317038" algn="l"/>
              </a:tabLst>
            </a:pPr>
            <a:r>
              <a:rPr lang="cs-CZ" b="1" dirty="0" smtClean="0">
                <a:latin typeface="Comic Sans MS" pitchFamily="66" charset="0"/>
              </a:rPr>
              <a:t>5 – nářečně různorodé oblasti</a:t>
            </a:r>
          </a:p>
          <a:p>
            <a:endParaRPr lang="cs-CZ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00808"/>
            <a:ext cx="4248472" cy="273630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6" name="Obdélník 5"/>
          <p:cNvSpPr/>
          <p:nvPr/>
        </p:nvSpPr>
        <p:spPr>
          <a:xfrm>
            <a:off x="683568" y="5013176"/>
            <a:ext cx="3600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1200" dirty="0" smtClean="0"/>
              <a:t>Obrázek:[cit. </a:t>
            </a:r>
            <a:r>
              <a:rPr lang="cs-CZ" sz="1200" dirty="0" smtClean="0"/>
              <a:t>2013-24-05] </a:t>
            </a:r>
            <a:r>
              <a:rPr lang="cs-CZ" sz="1200" dirty="0" smtClean="0"/>
              <a:t>Dostupný pod licencí </a:t>
            </a:r>
            <a:r>
              <a:rPr lang="cs-CZ" sz="1200" dirty="0" err="1" smtClean="0"/>
              <a:t>Creative</a:t>
            </a:r>
            <a:r>
              <a:rPr lang="cs-CZ" sz="1200" dirty="0" smtClean="0"/>
              <a:t> </a:t>
            </a:r>
            <a:r>
              <a:rPr lang="cs-CZ" sz="1200" dirty="0" err="1" smtClean="0"/>
              <a:t>Commons</a:t>
            </a:r>
            <a:r>
              <a:rPr lang="cs-CZ" sz="1200" dirty="0" smtClean="0"/>
              <a:t> – na </a:t>
            </a:r>
            <a:r>
              <a:rPr lang="cs-CZ" sz="1200" dirty="0" err="1" smtClean="0"/>
              <a:t>cs.wikipedia.org</a:t>
            </a:r>
            <a:r>
              <a:rPr lang="cs-CZ" sz="1200" dirty="0" smtClean="0"/>
              <a:t>/. http://commons.wikimedia.org/wiki/File:Czech_dialects.PNG</a:t>
            </a:r>
            <a:endParaRPr lang="cs-CZ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Nespisovné útvary z hlediska geografického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682625" indent="-681038">
              <a:buFont typeface="Times New Roman" pitchFamily="18" charset="0"/>
              <a:buChar char="•"/>
              <a:tabLst>
                <a:tab pos="6826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cs-CZ" b="1" dirty="0" smtClean="0">
                <a:latin typeface="Comic Sans MS" pitchFamily="66" charset="0"/>
              </a:rPr>
              <a:t>česká nářeční skupina</a:t>
            </a:r>
          </a:p>
          <a:p>
            <a:pPr marL="682625" indent="-681038">
              <a:buClrTx/>
              <a:buSzTx/>
              <a:buFontTx/>
              <a:buNone/>
              <a:tabLst>
                <a:tab pos="6826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endParaRPr lang="cs-CZ" b="1" dirty="0" smtClean="0">
              <a:latin typeface="Comic Sans MS" pitchFamily="66" charset="0"/>
            </a:endParaRPr>
          </a:p>
          <a:p>
            <a:pPr marL="682625" indent="-681038">
              <a:buFont typeface="Times New Roman" pitchFamily="18" charset="0"/>
              <a:buChar char="•"/>
              <a:tabLst>
                <a:tab pos="6826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cs-CZ" b="1" dirty="0" smtClean="0">
                <a:latin typeface="Comic Sans MS" pitchFamily="66" charset="0"/>
              </a:rPr>
              <a:t>středomoravská nářeční skupina</a:t>
            </a:r>
          </a:p>
          <a:p>
            <a:pPr marL="682625" indent="-681038">
              <a:buClrTx/>
              <a:buSzTx/>
              <a:buFontTx/>
              <a:buNone/>
              <a:tabLst>
                <a:tab pos="6826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endParaRPr lang="cs-CZ" b="1" dirty="0" smtClean="0">
              <a:latin typeface="Comic Sans MS" pitchFamily="66" charset="0"/>
            </a:endParaRPr>
          </a:p>
          <a:p>
            <a:pPr marL="682625" indent="-681038">
              <a:buFont typeface="Times New Roman" pitchFamily="18" charset="0"/>
              <a:buChar char="•"/>
              <a:tabLst>
                <a:tab pos="6826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cs-CZ" b="1" dirty="0" smtClean="0">
                <a:latin typeface="Comic Sans MS" pitchFamily="66" charset="0"/>
              </a:rPr>
              <a:t>východomoravská nářeční skupina</a:t>
            </a:r>
          </a:p>
          <a:p>
            <a:pPr marL="682625" indent="-681038">
              <a:buClrTx/>
              <a:buSzTx/>
              <a:buFontTx/>
              <a:buNone/>
              <a:tabLst>
                <a:tab pos="6826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endParaRPr lang="cs-CZ" dirty="0" smtClean="0">
              <a:latin typeface="Comic Sans MS" pitchFamily="66" charset="0"/>
            </a:endParaRPr>
          </a:p>
          <a:p>
            <a:pPr marL="682625" indent="-681038">
              <a:buFont typeface="Times New Roman" pitchFamily="18" charset="0"/>
              <a:buChar char="•"/>
              <a:tabLst>
                <a:tab pos="6826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cs-CZ" b="1" dirty="0" smtClean="0">
                <a:latin typeface="Comic Sans MS" pitchFamily="66" charset="0"/>
              </a:rPr>
              <a:t>slezská nářečí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682625" indent="-681038">
              <a:spcBef>
                <a:spcPts val="800"/>
              </a:spcBef>
              <a:buFont typeface="Times New Roman" pitchFamily="18" charset="0"/>
              <a:buChar char="•"/>
              <a:tabLst>
                <a:tab pos="682625" algn="l"/>
                <a:tab pos="1130300" algn="l"/>
                <a:tab pos="1579563" algn="l"/>
                <a:tab pos="2028825" algn="l"/>
                <a:tab pos="2478088" algn="l"/>
                <a:tab pos="2927350" algn="l"/>
                <a:tab pos="3376613" algn="l"/>
                <a:tab pos="3825875" algn="l"/>
                <a:tab pos="4275138" algn="l"/>
                <a:tab pos="4724400" algn="l"/>
                <a:tab pos="5173663" algn="l"/>
                <a:tab pos="5622925" algn="l"/>
                <a:tab pos="6072188" algn="l"/>
                <a:tab pos="6521450" algn="l"/>
                <a:tab pos="6970713" algn="l"/>
                <a:tab pos="7419975" algn="l"/>
                <a:tab pos="7869238" algn="l"/>
                <a:tab pos="8318500" algn="l"/>
                <a:tab pos="8767763" algn="l"/>
                <a:tab pos="9217025" algn="l"/>
                <a:tab pos="9666288" algn="l"/>
              </a:tabLst>
            </a:pP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Dej mouku ze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mlejna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na vozejk.</a:t>
            </a:r>
          </a:p>
          <a:p>
            <a:pPr marL="682625" indent="-681038">
              <a:spcBef>
                <a:spcPts val="800"/>
              </a:spcBef>
              <a:tabLst>
                <a:tab pos="682625" algn="l"/>
                <a:tab pos="1130300" algn="l"/>
                <a:tab pos="1579563" algn="l"/>
                <a:tab pos="2028825" algn="l"/>
                <a:tab pos="2478088" algn="l"/>
                <a:tab pos="2927350" algn="l"/>
                <a:tab pos="3376613" algn="l"/>
                <a:tab pos="3825875" algn="l"/>
                <a:tab pos="4275138" algn="l"/>
                <a:tab pos="4724400" algn="l"/>
                <a:tab pos="5173663" algn="l"/>
                <a:tab pos="5622925" algn="l"/>
                <a:tab pos="6072188" algn="l"/>
                <a:tab pos="6521450" algn="l"/>
                <a:tab pos="6970713" algn="l"/>
                <a:tab pos="7419975" algn="l"/>
                <a:tab pos="7869238" algn="l"/>
                <a:tab pos="8318500" algn="l"/>
                <a:tab pos="8767763" algn="l"/>
                <a:tab pos="9217025" algn="l"/>
                <a:tab pos="9666288" algn="l"/>
              </a:tabLst>
            </a:pPr>
            <a:endParaRPr lang="cs-CZ" dirty="0" smtClean="0">
              <a:solidFill>
                <a:srgbClr val="000000"/>
              </a:solidFill>
              <a:latin typeface="Comic Sans MS" pitchFamily="66" charset="0"/>
            </a:endParaRPr>
          </a:p>
          <a:p>
            <a:pPr marL="682625" indent="-681038">
              <a:spcBef>
                <a:spcPts val="800"/>
              </a:spcBef>
              <a:buFont typeface="Times New Roman" pitchFamily="18" charset="0"/>
              <a:buChar char="•"/>
              <a:tabLst>
                <a:tab pos="682625" algn="l"/>
                <a:tab pos="1130300" algn="l"/>
                <a:tab pos="1579563" algn="l"/>
                <a:tab pos="2028825" algn="l"/>
                <a:tab pos="2478088" algn="l"/>
                <a:tab pos="2927350" algn="l"/>
                <a:tab pos="3376613" algn="l"/>
                <a:tab pos="3825875" algn="l"/>
                <a:tab pos="4275138" algn="l"/>
                <a:tab pos="4724400" algn="l"/>
                <a:tab pos="5173663" algn="l"/>
                <a:tab pos="5622925" algn="l"/>
                <a:tab pos="6072188" algn="l"/>
                <a:tab pos="6521450" algn="l"/>
                <a:tab pos="6970713" algn="l"/>
                <a:tab pos="7419975" algn="l"/>
                <a:tab pos="7869238" algn="l"/>
                <a:tab pos="8318500" algn="l"/>
                <a:tab pos="8767763" algn="l"/>
                <a:tab pos="9217025" algn="l"/>
                <a:tab pos="9666288" algn="l"/>
              </a:tabLst>
            </a:pP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Dé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móku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ze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mléna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na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vozék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.</a:t>
            </a:r>
          </a:p>
          <a:p>
            <a:pPr marL="682625" indent="-681038">
              <a:spcBef>
                <a:spcPts val="800"/>
              </a:spcBef>
              <a:tabLst>
                <a:tab pos="682625" algn="l"/>
                <a:tab pos="1130300" algn="l"/>
                <a:tab pos="1579563" algn="l"/>
                <a:tab pos="2028825" algn="l"/>
                <a:tab pos="2478088" algn="l"/>
                <a:tab pos="2927350" algn="l"/>
                <a:tab pos="3376613" algn="l"/>
                <a:tab pos="3825875" algn="l"/>
                <a:tab pos="4275138" algn="l"/>
                <a:tab pos="4724400" algn="l"/>
                <a:tab pos="5173663" algn="l"/>
                <a:tab pos="5622925" algn="l"/>
                <a:tab pos="6072188" algn="l"/>
                <a:tab pos="6521450" algn="l"/>
                <a:tab pos="6970713" algn="l"/>
                <a:tab pos="7419975" algn="l"/>
                <a:tab pos="7869238" algn="l"/>
                <a:tab pos="8318500" algn="l"/>
                <a:tab pos="8767763" algn="l"/>
                <a:tab pos="9217025" algn="l"/>
                <a:tab pos="9666288" algn="l"/>
              </a:tabLst>
            </a:pPr>
            <a:endParaRPr lang="cs-CZ" dirty="0" smtClean="0">
              <a:solidFill>
                <a:srgbClr val="000000"/>
              </a:solidFill>
              <a:latin typeface="Comic Sans MS" pitchFamily="66" charset="0"/>
            </a:endParaRPr>
          </a:p>
          <a:p>
            <a:pPr marL="682625" indent="-681038">
              <a:spcBef>
                <a:spcPts val="800"/>
              </a:spcBef>
              <a:buFont typeface="Times New Roman" pitchFamily="18" charset="0"/>
              <a:buChar char="•"/>
              <a:tabLst>
                <a:tab pos="682625" algn="l"/>
                <a:tab pos="1130300" algn="l"/>
                <a:tab pos="1579563" algn="l"/>
                <a:tab pos="2028825" algn="l"/>
                <a:tab pos="2478088" algn="l"/>
                <a:tab pos="2927350" algn="l"/>
                <a:tab pos="3376613" algn="l"/>
                <a:tab pos="3825875" algn="l"/>
                <a:tab pos="4275138" algn="l"/>
                <a:tab pos="4724400" algn="l"/>
                <a:tab pos="5173663" algn="l"/>
                <a:tab pos="5622925" algn="l"/>
                <a:tab pos="6072188" algn="l"/>
                <a:tab pos="6521450" algn="l"/>
                <a:tab pos="6970713" algn="l"/>
                <a:tab pos="7419975" algn="l"/>
                <a:tab pos="7869238" algn="l"/>
                <a:tab pos="8318500" algn="l"/>
                <a:tab pos="8767763" algn="l"/>
                <a:tab pos="9217025" algn="l"/>
                <a:tab pos="9666288" algn="l"/>
              </a:tabLst>
            </a:pP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Daj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múku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ze mlýna na vozík.</a:t>
            </a:r>
          </a:p>
          <a:p>
            <a:pPr marL="682625" indent="-681038">
              <a:spcBef>
                <a:spcPts val="800"/>
              </a:spcBef>
              <a:buClrTx/>
              <a:buSzTx/>
              <a:buFontTx/>
              <a:buNone/>
              <a:tabLst>
                <a:tab pos="682625" algn="l"/>
                <a:tab pos="1130300" algn="l"/>
                <a:tab pos="1579563" algn="l"/>
                <a:tab pos="2028825" algn="l"/>
                <a:tab pos="2478088" algn="l"/>
                <a:tab pos="2927350" algn="l"/>
                <a:tab pos="3376613" algn="l"/>
                <a:tab pos="3825875" algn="l"/>
                <a:tab pos="4275138" algn="l"/>
                <a:tab pos="4724400" algn="l"/>
                <a:tab pos="5173663" algn="l"/>
                <a:tab pos="5622925" algn="l"/>
                <a:tab pos="6072188" algn="l"/>
                <a:tab pos="6521450" algn="l"/>
                <a:tab pos="6970713" algn="l"/>
                <a:tab pos="7419975" algn="l"/>
                <a:tab pos="7869238" algn="l"/>
                <a:tab pos="8318500" algn="l"/>
                <a:tab pos="8767763" algn="l"/>
                <a:tab pos="9217025" algn="l"/>
                <a:tab pos="9666288" algn="l"/>
              </a:tabLst>
            </a:pPr>
            <a:endParaRPr lang="cs-CZ" dirty="0" smtClean="0">
              <a:solidFill>
                <a:srgbClr val="000000"/>
              </a:solidFill>
              <a:latin typeface="Comic Sans MS" pitchFamily="66" charset="0"/>
            </a:endParaRPr>
          </a:p>
          <a:p>
            <a:pPr marL="682625" indent="-681038">
              <a:spcBef>
                <a:spcPts val="800"/>
              </a:spcBef>
              <a:buFont typeface="Times New Roman" pitchFamily="18" charset="0"/>
              <a:buChar char="•"/>
              <a:tabLst>
                <a:tab pos="682625" algn="l"/>
                <a:tab pos="1130300" algn="l"/>
                <a:tab pos="1579563" algn="l"/>
                <a:tab pos="2028825" algn="l"/>
                <a:tab pos="2478088" algn="l"/>
                <a:tab pos="2927350" algn="l"/>
                <a:tab pos="3376613" algn="l"/>
                <a:tab pos="3825875" algn="l"/>
                <a:tab pos="4275138" algn="l"/>
                <a:tab pos="4724400" algn="l"/>
                <a:tab pos="5173663" algn="l"/>
                <a:tab pos="5622925" algn="l"/>
                <a:tab pos="6072188" algn="l"/>
                <a:tab pos="6521450" algn="l"/>
                <a:tab pos="6970713" algn="l"/>
                <a:tab pos="7419975" algn="l"/>
                <a:tab pos="7869238" algn="l"/>
                <a:tab pos="8318500" algn="l"/>
                <a:tab pos="8767763" algn="l"/>
                <a:tab pos="9217025" algn="l"/>
                <a:tab pos="9666288" algn="l"/>
              </a:tabLst>
            </a:pP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Daj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muku ze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mlyna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 na </a:t>
            </a:r>
            <a:r>
              <a:rPr lang="cs-CZ" dirty="0" err="1" smtClean="0">
                <a:solidFill>
                  <a:srgbClr val="000000"/>
                </a:solidFill>
                <a:latin typeface="Comic Sans MS" pitchFamily="66" charset="0"/>
              </a:rPr>
              <a:t>vozik</a:t>
            </a:r>
            <a:r>
              <a:rPr lang="cs-CZ" dirty="0" smtClean="0">
                <a:solidFill>
                  <a:srgbClr val="000000"/>
                </a:solidFill>
                <a:latin typeface="Comic Sans MS" pitchFamily="66" charset="0"/>
              </a:rPr>
              <a:t>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Nespisovné útvary z hlediska geografického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sz="3000" b="1" u="sng" dirty="0" smtClean="0"/>
              <a:t>Interdialekt (nadnářeční útvar)</a:t>
            </a:r>
            <a:r>
              <a:rPr lang="cs-CZ" sz="3000" dirty="0" smtClean="0"/>
              <a:t> – vznikl postupným </a:t>
            </a:r>
            <a:r>
              <a:rPr lang="cs-CZ" sz="3000" u="sng" dirty="0" smtClean="0"/>
              <a:t>stíráním rozdílů mezi jednotlivými nářečími</a:t>
            </a:r>
            <a:r>
              <a:rPr lang="cs-CZ" sz="3000" dirty="0" smtClean="0"/>
              <a:t> a zachovává jen jejich základní rysy </a:t>
            </a:r>
            <a:r>
              <a:rPr lang="cs-CZ" sz="3000" u="sng" dirty="0" smtClean="0"/>
              <a:t>společné pro větší území</a:t>
            </a:r>
            <a:r>
              <a:rPr lang="cs-CZ" sz="3000" dirty="0" smtClean="0"/>
              <a:t>; patří sem:</a:t>
            </a:r>
          </a:p>
          <a:p>
            <a:pPr algn="ctr">
              <a:buNone/>
            </a:pPr>
            <a:r>
              <a:rPr lang="cs-CZ" sz="2600" b="1" dirty="0" smtClean="0"/>
              <a:t>o</a:t>
            </a:r>
            <a:r>
              <a:rPr lang="cs-CZ" sz="2600" b="1" dirty="0" smtClean="0"/>
              <a:t>becná čeština </a:t>
            </a:r>
            <a:r>
              <a:rPr lang="cs-CZ" sz="2600" dirty="0" smtClean="0"/>
              <a:t>– na většině území Čech a Moravy (proniká do umělecké literatury, filmu, médií a svým rozsahem vyvíjí tlak na spisovný jazyk)</a:t>
            </a:r>
          </a:p>
          <a:p>
            <a:pPr algn="ctr">
              <a:buNone/>
            </a:pPr>
            <a:r>
              <a:rPr lang="cs-CZ" sz="2600" b="1" dirty="0" smtClean="0"/>
              <a:t>o</a:t>
            </a:r>
            <a:r>
              <a:rPr lang="cs-CZ" sz="2600" b="1" dirty="0" smtClean="0"/>
              <a:t>becná hanáčtina</a:t>
            </a:r>
          </a:p>
          <a:p>
            <a:pPr algn="ctr">
              <a:buNone/>
            </a:pPr>
            <a:r>
              <a:rPr lang="cs-CZ" sz="2600" b="1" dirty="0" smtClean="0"/>
              <a:t>o</a:t>
            </a:r>
            <a:r>
              <a:rPr lang="cs-CZ" sz="2600" b="1" dirty="0" smtClean="0"/>
              <a:t>becná moravská slovenština</a:t>
            </a:r>
          </a:p>
          <a:p>
            <a:pPr algn="ctr">
              <a:buNone/>
            </a:pPr>
            <a:r>
              <a:rPr lang="cs-CZ" sz="2600" b="1" dirty="0" smtClean="0"/>
              <a:t>o</a:t>
            </a:r>
            <a:r>
              <a:rPr lang="cs-CZ" sz="2600" b="1" dirty="0" smtClean="0"/>
              <a:t>becná laština</a:t>
            </a:r>
          </a:p>
          <a:p>
            <a:pPr>
              <a:buNone/>
            </a:pPr>
            <a:endParaRPr lang="cs-CZ" b="1" u="sng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Nespisovné útvary z hlediska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sociálního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p</a:t>
            </a:r>
            <a:r>
              <a:rPr lang="cs-CZ" b="1" u="sng" dirty="0" smtClean="0"/>
              <a:t>rofesní mluva (profesionální slang) </a:t>
            </a:r>
            <a:r>
              <a:rPr lang="cs-CZ" dirty="0" smtClean="0"/>
              <a:t>– mluva skupiny zaměstnanců, kteří při práci užívají zvláštních termínů a frází</a:t>
            </a:r>
          </a:p>
          <a:p>
            <a:r>
              <a:rPr lang="cs-CZ" b="1" u="sng" dirty="0" smtClean="0"/>
              <a:t>s</a:t>
            </a:r>
            <a:r>
              <a:rPr lang="cs-CZ" b="1" u="sng" dirty="0" smtClean="0"/>
              <a:t>lang </a:t>
            </a:r>
            <a:r>
              <a:rPr lang="cs-CZ" b="1" u="sng" dirty="0" smtClean="0"/>
              <a:t>(mluva zájmových skupin)</a:t>
            </a:r>
            <a:r>
              <a:rPr lang="cs-CZ" b="1" u="sng" dirty="0" smtClean="0"/>
              <a:t> </a:t>
            </a:r>
            <a:r>
              <a:rPr lang="cs-CZ" dirty="0" smtClean="0"/>
              <a:t>– soubor slov a frází užívaných skupinou lidí, kteří jsou spjati stejným zájmem</a:t>
            </a:r>
          </a:p>
          <a:p>
            <a:r>
              <a:rPr lang="cs-CZ" b="1" u="sng" dirty="0" smtClean="0"/>
              <a:t>a</a:t>
            </a:r>
            <a:r>
              <a:rPr lang="cs-CZ" b="1" u="sng" dirty="0" smtClean="0"/>
              <a:t>rgot (mluva společenské spodiny)</a:t>
            </a:r>
            <a:r>
              <a:rPr lang="cs-CZ" dirty="0" smtClean="0"/>
              <a:t> – původně vzniklá za účelem utajení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Nespisovné útvary z hlediska sociálního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b="1" u="sng" dirty="0" smtClean="0"/>
              <a:t>profesní mluva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r>
              <a:rPr lang="cs-CZ" b="1" u="sng" dirty="0" smtClean="0"/>
              <a:t>s</a:t>
            </a:r>
            <a:r>
              <a:rPr lang="cs-CZ" b="1" u="sng" dirty="0" smtClean="0"/>
              <a:t>lang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r>
              <a:rPr lang="cs-CZ" b="1" u="sng" dirty="0" smtClean="0"/>
              <a:t>a</a:t>
            </a:r>
            <a:r>
              <a:rPr lang="cs-CZ" b="1" u="sng" dirty="0" smtClean="0"/>
              <a:t>rgot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FFFF66"/>
          </a:solidFill>
        </p:spPr>
        <p:txBody>
          <a:bodyPr>
            <a:normAutofit lnSpcReduction="10000"/>
          </a:bodyPr>
          <a:lstStyle/>
          <a:p>
            <a:r>
              <a:rPr lang="cs-CZ" u="sng" dirty="0" err="1" smtClean="0"/>
              <a:t>exnout</a:t>
            </a:r>
            <a:r>
              <a:rPr lang="cs-CZ" dirty="0" smtClean="0"/>
              <a:t>=zemřít; </a:t>
            </a:r>
            <a:r>
              <a:rPr lang="cs-CZ" u="sng" dirty="0" smtClean="0"/>
              <a:t>ležák</a:t>
            </a:r>
            <a:r>
              <a:rPr lang="cs-CZ" dirty="0" smtClean="0"/>
              <a:t>= pacient s dlouhodobým pobytem v nemocnici</a:t>
            </a:r>
          </a:p>
          <a:p>
            <a:endParaRPr lang="cs-CZ" dirty="0" smtClean="0"/>
          </a:p>
          <a:p>
            <a:r>
              <a:rPr lang="cs-CZ" u="sng" dirty="0" err="1" smtClean="0"/>
              <a:t>filda</a:t>
            </a:r>
            <a:r>
              <a:rPr lang="cs-CZ" dirty="0" smtClean="0"/>
              <a:t>=filozofická fakulta; </a:t>
            </a:r>
            <a:r>
              <a:rPr lang="cs-CZ" u="sng" dirty="0" smtClean="0"/>
              <a:t>banán</a:t>
            </a:r>
            <a:r>
              <a:rPr lang="cs-CZ" dirty="0" smtClean="0"/>
              <a:t>=gól</a:t>
            </a:r>
          </a:p>
          <a:p>
            <a:endParaRPr lang="cs-CZ" dirty="0" smtClean="0"/>
          </a:p>
          <a:p>
            <a:r>
              <a:rPr lang="cs-CZ" u="sng" dirty="0" err="1" smtClean="0"/>
              <a:t>lóve</a:t>
            </a:r>
            <a:r>
              <a:rPr lang="cs-CZ" dirty="0" smtClean="0"/>
              <a:t>=peníze; </a:t>
            </a:r>
            <a:r>
              <a:rPr lang="cs-CZ" u="sng" dirty="0" smtClean="0"/>
              <a:t>sníh</a:t>
            </a:r>
            <a:r>
              <a:rPr lang="cs-CZ" dirty="0" smtClean="0"/>
              <a:t>=kokain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Odkazy, literatura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charset="0"/>
              <a:buNone/>
            </a:pPr>
            <a:r>
              <a:rPr lang="cs-CZ" dirty="0" smtClean="0"/>
              <a:t>	</a:t>
            </a:r>
            <a:r>
              <a:rPr lang="cs-CZ" sz="2400" dirty="0" smtClean="0"/>
              <a:t>Martinec, I. a kol. </a:t>
            </a:r>
            <a:r>
              <a:rPr lang="cs-CZ" sz="2400" i="1" dirty="0" smtClean="0"/>
              <a:t>Mluvnice : učebnice českého jazyka pro střední školy</a:t>
            </a:r>
            <a:r>
              <a:rPr lang="cs-CZ" sz="2400" dirty="0" smtClean="0"/>
              <a:t>. Plzeň : </a:t>
            </a:r>
            <a:r>
              <a:rPr lang="cs-CZ" sz="2400" dirty="0" err="1" smtClean="0"/>
              <a:t>Fraus</a:t>
            </a:r>
            <a:r>
              <a:rPr lang="cs-CZ" sz="2400" dirty="0" smtClean="0"/>
              <a:t>, 2009.</a:t>
            </a:r>
          </a:p>
          <a:p>
            <a:pPr algn="just">
              <a:buNone/>
            </a:pPr>
            <a:r>
              <a:rPr lang="cs-CZ" sz="2400" dirty="0" smtClean="0"/>
              <a:t>	</a:t>
            </a:r>
            <a:r>
              <a:rPr lang="cs-CZ" sz="2400" i="1" dirty="0" smtClean="0"/>
              <a:t>Odmaturuj z českého jazyka</a:t>
            </a:r>
            <a:r>
              <a:rPr lang="cs-CZ" sz="2400" dirty="0" smtClean="0"/>
              <a:t>. Brno : </a:t>
            </a:r>
            <a:r>
              <a:rPr lang="cs-CZ" sz="2400" dirty="0" err="1" smtClean="0"/>
              <a:t>Didaktis</a:t>
            </a:r>
            <a:r>
              <a:rPr lang="cs-CZ" sz="2400" dirty="0" smtClean="0"/>
              <a:t>, s. r. o., 2002. ISBN 80-86285-36-7.</a:t>
            </a:r>
          </a:p>
          <a:p>
            <a:pPr algn="just">
              <a:buFont typeface="Arial" charset="0"/>
              <a:buNone/>
            </a:pPr>
            <a:r>
              <a:rPr lang="cs-CZ" sz="2400" dirty="0" smtClean="0"/>
              <a:t>	Kostečka, J. </a:t>
            </a:r>
            <a:r>
              <a:rPr lang="cs-CZ" sz="2400" i="1" dirty="0" smtClean="0"/>
              <a:t>Český jazyk pro 1. ročník gymnázií</a:t>
            </a:r>
            <a:r>
              <a:rPr lang="cs-CZ" sz="2400" dirty="0" smtClean="0"/>
              <a:t>. Praha : SPN, 2005.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719</TotalTime>
  <Words>553</Words>
  <Application>Microsoft Office PowerPoint</Application>
  <PresentationFormat>Předvádění na obrazovce (4:3)</PresentationFormat>
  <Paragraphs>113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Útvary českého jazyka</vt:lpstr>
      <vt:lpstr>Tento učební materiál vznikl za podpory OPVK 1.5</vt:lpstr>
      <vt:lpstr>Národní jazyk</vt:lpstr>
      <vt:lpstr>Útvary českého národního jazyka</vt:lpstr>
      <vt:lpstr>Spisovné útvary</vt:lpstr>
      <vt:lpstr>Nespisovné útvary z hlediska geografického</vt:lpstr>
      <vt:lpstr>Nespisovné útvary z hlediska geografického</vt:lpstr>
      <vt:lpstr>Nespisovné útvary z hlediska geografického</vt:lpstr>
      <vt:lpstr>Nespisovné útvary z hlediska geografického</vt:lpstr>
      <vt:lpstr>Nespisovné útvary z hlediska sociálního</vt:lpstr>
      <vt:lpstr>Nespisovné útvary z hlediska sociálního</vt:lpstr>
      <vt:lpstr>Odkazy, literatura</vt:lpstr>
    </vt:vector>
  </TitlesOfParts>
  <Company>KGB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TVOŘENÍ SLOV</dc:title>
  <dc:creator>HAHANICKA</dc:creator>
  <cp:lastModifiedBy>KABINET</cp:lastModifiedBy>
  <cp:revision>40</cp:revision>
  <dcterms:created xsi:type="dcterms:W3CDTF">2012-09-30T09:10:27Z</dcterms:created>
  <dcterms:modified xsi:type="dcterms:W3CDTF">2013-05-24T08:50:09Z</dcterms:modified>
</cp:coreProperties>
</file>