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BOZP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14.9.2012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CSA_OPVK15_173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Bezpečnost</a:t>
                      </a:r>
                      <a:r>
                        <a:rPr lang="cs-CZ" sz="1600" baseline="0" dirty="0" smtClean="0"/>
                        <a:t> a ochrana zdraví při práci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25. 9. </a:t>
                      </a:r>
                      <a:r>
                        <a:rPr lang="cs-CZ" sz="1600" dirty="0" smtClean="0"/>
                        <a:t>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Seznámení</a:t>
                      </a:r>
                      <a:r>
                        <a:rPr lang="cs-CZ" sz="1600" baseline="0" dirty="0" smtClean="0"/>
                        <a:t> se základy BOZP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BOZP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17430" y="1725769"/>
            <a:ext cx="7031865" cy="35855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Právní podklady BOZP:</a:t>
            </a:r>
          </a:p>
          <a:p>
            <a:endParaRPr lang="cs-CZ" sz="800" b="1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Ústava ČR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900" dirty="0" smtClean="0">
              <a:solidFill>
                <a:srgbClr val="000000"/>
              </a:solidFill>
              <a:latin typeface="Arial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Listina práv a svobod,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dirty="0" smtClean="0">
              <a:solidFill>
                <a:srgbClr val="000000"/>
              </a:solidFill>
              <a:latin typeface="Arial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směrnice rady ES - 89/331/EEC,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dirty="0" smtClean="0">
              <a:solidFill>
                <a:srgbClr val="000000"/>
              </a:solidFill>
              <a:latin typeface="Arial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občanský zákoník (OZ),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dirty="0" smtClean="0">
              <a:solidFill>
                <a:srgbClr val="000000"/>
              </a:solidFill>
              <a:latin typeface="Arial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latin typeface="Arial"/>
              </a:rPr>
              <a:t>zákoník práce (262/2006 Sb., část V. BOZP),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dirty="0" smtClean="0">
              <a:latin typeface="Arial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vyhlášky Sbírky zákonů,české normy.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BOZP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6856" y="1223493"/>
            <a:ext cx="7988805" cy="42780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Povinnosti zaměstnavatele</a:t>
            </a:r>
          </a:p>
          <a:p>
            <a:r>
              <a:rPr lang="cs-CZ" sz="2400" dirty="0" smtClean="0"/>
              <a:t>Zaměstnavatelé jsou v rozsahu své působnosti povinni vytvářet podmínky pro bezpečnou a zdraví neohrožující práci </a:t>
            </a:r>
          </a:p>
          <a:p>
            <a:r>
              <a:rPr lang="cs-CZ" sz="2400" dirty="0" smtClean="0"/>
              <a:t>v souladu s předpisy o bezpečnosti práce, bezpečnosti technických zařízení a o ochraně zdraví při práci. </a:t>
            </a:r>
          </a:p>
          <a:p>
            <a:endParaRPr lang="cs-CZ" sz="800" dirty="0" smtClean="0"/>
          </a:p>
          <a:p>
            <a:r>
              <a:rPr lang="cs-CZ" sz="2400" u="sng" dirty="0" smtClean="0"/>
              <a:t>Zejména jsou povinni:</a:t>
            </a:r>
          </a:p>
          <a:p>
            <a:r>
              <a:rPr lang="cs-CZ" sz="2400" dirty="0" smtClean="0"/>
              <a:t>a) vyhledávat, posuzovat a hodnotit rizika možného ohrožení bezpečnosti a zdraví</a:t>
            </a:r>
          </a:p>
          <a:p>
            <a:r>
              <a:rPr lang="cs-CZ" sz="2400" dirty="0" smtClean="0"/>
              <a:t>zaměstnanců, informovat o nich zaměstnance a činit opatření k jejich ochraně</a:t>
            </a:r>
          </a:p>
          <a:p>
            <a:r>
              <a:rPr lang="cs-CZ" sz="2400" dirty="0" smtClean="0"/>
              <a:t>b) nepřipustit, aby zaměstnanec vykonával práce,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BOZP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2580" y="1674254"/>
            <a:ext cx="8004219" cy="36625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c) seznamovat zaměstnance s právními předpisy k zajištění bezpečnosti práce, bezpečnosti technických zařízení a ochrany zdraví při práci, ověřovat  znalosti těchto předpisů a vyžadovat a kontrolovat jejich dodržování</a:t>
            </a:r>
          </a:p>
          <a:p>
            <a:endParaRPr lang="cs-CZ" sz="800" dirty="0" smtClean="0"/>
          </a:p>
          <a:p>
            <a:r>
              <a:rPr lang="cs-CZ" sz="2400" dirty="0" smtClean="0"/>
              <a:t>d) pravidelně kontrolovat stav technické prevence, dodržování zásad bezpečnosti práce a odstraňovat zjištěné závady</a:t>
            </a:r>
          </a:p>
          <a:p>
            <a:endParaRPr lang="cs-CZ" sz="800" dirty="0" smtClean="0"/>
          </a:p>
          <a:p>
            <a:r>
              <a:rPr lang="cs-CZ" sz="2400" dirty="0" smtClean="0"/>
              <a:t>e) zjišťovat a odstraňovat příčiny pracovních úrazů a nemocí z povolání, vést jejich evidenci a oznamovat je příslušným orgánům a provádět opatření potřebná k nápravě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BOZP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88642" y="1339403"/>
            <a:ext cx="7559899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f) nepoužívat takový způsob odměňování prací, při kterém jsou zaměstnanci vystaveni zvýšenému nebezpečí úrazu a jehož použití by vedlo při zvyšování pracovních výsledků k ohrožení bezpečnosti a zdraví zaměstnanců</a:t>
            </a:r>
          </a:p>
          <a:p>
            <a:endParaRPr lang="cs-CZ" sz="800" dirty="0" smtClean="0"/>
          </a:p>
          <a:p>
            <a:r>
              <a:rPr lang="cs-CZ" sz="2400" dirty="0" smtClean="0"/>
              <a:t>g) provádět pravidelné kontroly a revize stavu technických zařízení a plnit další úkoly stanovené právními a ostatními předpisy k zajištění bezpečnosti práce a ochrany zdraví</a:t>
            </a:r>
          </a:p>
          <a:p>
            <a:r>
              <a:rPr lang="cs-CZ" sz="2400" dirty="0" smtClean="0"/>
              <a:t>při práci a bezpečnosti technických zařízení</a:t>
            </a:r>
          </a:p>
          <a:p>
            <a:endParaRPr lang="cs-CZ" sz="800" dirty="0" smtClean="0"/>
          </a:p>
          <a:p>
            <a:r>
              <a:rPr lang="cs-CZ" sz="2400" dirty="0" smtClean="0"/>
              <a:t>h) poskytovat zaměstnancům k používání potřebné osobní ochranné pracovní prostředky</a:t>
            </a:r>
          </a:p>
          <a:p>
            <a:r>
              <a:rPr lang="cs-CZ" sz="2400" dirty="0" smtClean="0"/>
              <a:t>a mycí, čisticí a dezinfekční prostředky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BOZP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72733" y="1622738"/>
            <a:ext cx="759853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rgbClr val="000000"/>
                </a:solidFill>
                <a:latin typeface="Arial"/>
              </a:rPr>
              <a:t>Základní povinnosti zaměstnance: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b="1" dirty="0" smtClean="0">
              <a:solidFill>
                <a:srgbClr val="000000"/>
              </a:solidFill>
              <a:latin typeface="Arial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používání ochranných pracovní pomůcek  a dalších prostředků,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dirty="0" smtClean="0">
              <a:solidFill>
                <a:srgbClr val="000000"/>
              </a:solidFill>
              <a:latin typeface="Arial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neužívat alkoholické nápoje a ostatní návykové látky (povinnost se podrobit zjištění),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800" dirty="0" smtClean="0">
              <a:solidFill>
                <a:srgbClr val="000000"/>
              </a:solidFill>
              <a:latin typeface="Arial"/>
            </a:endParaRPr>
          </a:p>
          <a:p>
            <a:pPr marL="0" lvl="1">
              <a:buFont typeface="Wingdings" pitchFamily="2" charset="2"/>
              <a:buChar char="ü"/>
              <a:defRPr/>
            </a:pPr>
            <a:r>
              <a:rPr lang="cs-CZ" sz="2400" dirty="0" smtClean="0">
                <a:solidFill>
                  <a:srgbClr val="000000"/>
                </a:solidFill>
                <a:latin typeface="Arial"/>
              </a:rPr>
              <a:t>oznamovat nadřízenému nedostatky a závady.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endParaRPr lang="cs-CZ" sz="2400" dirty="0" smtClean="0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BOZP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2372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latin typeface="Arial"/>
              </a:rPr>
              <a:t>Zákon č. 262/2006 Sb., Zákoník práce, část V. BOZP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671</TotalTime>
  <Words>421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BOZP</vt:lpstr>
      <vt:lpstr>Tento učební materiál vznikl za podpory OPVK 1.5</vt:lpstr>
      <vt:lpstr>BOZP</vt:lpstr>
      <vt:lpstr>BOZP</vt:lpstr>
      <vt:lpstr>BOZP</vt:lpstr>
      <vt:lpstr>BOZP</vt:lpstr>
      <vt:lpstr>BOZP</vt:lpstr>
      <vt:lpstr>BOZP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80</cp:revision>
  <dcterms:created xsi:type="dcterms:W3CDTF">2012-10-31T11:13:41Z</dcterms:created>
  <dcterms:modified xsi:type="dcterms:W3CDTF">2013-06-25T15:58:34Z</dcterms:modified>
</cp:coreProperties>
</file>