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7" r:id="rId3"/>
    <p:sldId id="282" r:id="rId4"/>
    <p:sldId id="295" r:id="rId5"/>
    <p:sldId id="292" r:id="rId6"/>
    <p:sldId id="293" r:id="rId7"/>
    <p:sldId id="296" r:id="rId8"/>
    <p:sldId id="28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74" d="100"/>
          <a:sy n="74" d="100"/>
        </p:scale>
        <p:origin x="-396" y="-10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903320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Dlouhodobý majetek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28.9.2012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CSA_OPVK15_167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Základy ekonomiky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Dlouhodobý majetek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Dagmar </a:t>
                      </a:r>
                      <a:r>
                        <a:rPr lang="cs-CZ" sz="1600" dirty="0" err="1" smtClean="0"/>
                        <a:t>Nosálková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5.12.2012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studenty s</a:t>
                      </a:r>
                      <a:r>
                        <a:rPr lang="cs-CZ" sz="1600" baseline="0" dirty="0" smtClean="0"/>
                        <a:t> pojmem dlouhodobý majetek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Dlouhodobý majetek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68192" y="1725769"/>
            <a:ext cx="6331600" cy="29392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b="1" dirty="0" smtClean="0"/>
              <a:t>Dlouhodobý majetek:</a:t>
            </a:r>
          </a:p>
          <a:p>
            <a:pPr>
              <a:defRPr/>
            </a:pPr>
            <a:endParaRPr lang="cs-CZ" sz="1050" dirty="0" smtClean="0"/>
          </a:p>
          <a:p>
            <a:pPr>
              <a:buFont typeface="Wingdings" pitchFamily="2" charset="2"/>
              <a:buChar char="ü"/>
              <a:defRPr/>
            </a:pPr>
            <a:r>
              <a:rPr lang="cs-CZ" sz="2400" dirty="0" smtClean="0"/>
              <a:t>podnik jej potřebuje k provozování své činnosti nebo k finančním investicím</a:t>
            </a:r>
          </a:p>
          <a:p>
            <a:pPr>
              <a:defRPr/>
            </a:pPr>
            <a:endParaRPr lang="cs-CZ" sz="1000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ü"/>
              <a:defRPr/>
            </a:pPr>
            <a:r>
              <a:rPr lang="cs-CZ" sz="2400" dirty="0" smtClean="0"/>
              <a:t>slouží hlavně k tomu, aby bylo kde a na čem vyrábět</a:t>
            </a:r>
          </a:p>
          <a:p>
            <a:pPr>
              <a:defRPr/>
            </a:pPr>
            <a:endParaRPr lang="cs-CZ" sz="1050" dirty="0" smtClean="0"/>
          </a:p>
          <a:p>
            <a:pPr>
              <a:buFont typeface="Wingdings" pitchFamily="2" charset="2"/>
              <a:buChar char="ü"/>
              <a:defRPr/>
            </a:pPr>
            <a:r>
              <a:rPr lang="cs-CZ" sz="2400" dirty="0" smtClean="0"/>
              <a:t>Nemění svoji podobu, pouze se opotřebovává</a:t>
            </a:r>
          </a:p>
          <a:p>
            <a:pPr lvl="0"/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Dlouhodobý majetek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93194" y="1738648"/>
            <a:ext cx="4430333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u="sng" dirty="0" smtClean="0"/>
              <a:t>Členění dlouhodobého majetku:</a:t>
            </a:r>
          </a:p>
          <a:p>
            <a:endParaRPr lang="cs-CZ" sz="1200" u="sng" dirty="0" smtClean="0"/>
          </a:p>
          <a:p>
            <a:pPr lvl="0"/>
            <a:r>
              <a:rPr lang="cs-CZ" sz="2400" dirty="0" smtClean="0"/>
              <a:t>→hmotný</a:t>
            </a:r>
          </a:p>
          <a:p>
            <a:pPr lvl="0"/>
            <a:endParaRPr lang="cs-CZ" sz="1200" dirty="0" smtClean="0"/>
          </a:p>
          <a:p>
            <a:pPr lvl="0"/>
            <a:r>
              <a:rPr lang="cs-CZ" sz="2400" dirty="0" smtClean="0"/>
              <a:t>→nehmotný</a:t>
            </a:r>
          </a:p>
          <a:p>
            <a:pPr lvl="0"/>
            <a:endParaRPr lang="cs-CZ" sz="1200" dirty="0" smtClean="0"/>
          </a:p>
          <a:p>
            <a:r>
              <a:rPr lang="cs-CZ" sz="2400" dirty="0" smtClean="0"/>
              <a:t>→finanční</a:t>
            </a:r>
          </a:p>
          <a:p>
            <a:pPr lvl="0"/>
            <a:endParaRPr lang="cs-CZ" sz="2400" b="1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Dlouhodobý majetek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2580" y="1249249"/>
            <a:ext cx="8004219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defRPr/>
            </a:pPr>
            <a:r>
              <a:rPr lang="cs-CZ" sz="2400" u="sng" dirty="0" smtClean="0"/>
              <a:t>Hmotný dlouhodobý majetek:</a:t>
            </a:r>
          </a:p>
          <a:p>
            <a:pPr marL="514350" indent="-514350">
              <a:defRPr/>
            </a:pPr>
            <a:endParaRPr lang="cs-CZ" sz="1000" dirty="0" smtClean="0"/>
          </a:p>
          <a:p>
            <a:pPr marL="514350" indent="-514350">
              <a:buFont typeface="Wingdings" pitchFamily="2" charset="2"/>
              <a:buChar char="ü"/>
              <a:defRPr/>
            </a:pPr>
            <a:r>
              <a:rPr lang="cs-CZ" sz="2400" dirty="0" smtClean="0"/>
              <a:t>Budovy, haly, stavby</a:t>
            </a:r>
          </a:p>
          <a:p>
            <a:pPr marL="514350" indent="-514350">
              <a:defRPr/>
            </a:pPr>
            <a:endParaRPr lang="cs-CZ" sz="800" dirty="0" smtClean="0"/>
          </a:p>
          <a:p>
            <a:pPr marL="514350" indent="-514350">
              <a:buFont typeface="Wingdings" pitchFamily="2" charset="2"/>
              <a:buChar char="ü"/>
              <a:defRPr/>
            </a:pPr>
            <a:r>
              <a:rPr lang="cs-CZ" sz="2400" dirty="0" smtClean="0"/>
              <a:t>Pozemky (bez ohledu na pořizovací cenu)</a:t>
            </a:r>
          </a:p>
          <a:p>
            <a:pPr marL="514350" indent="-514350">
              <a:defRPr/>
            </a:pPr>
            <a:endParaRPr lang="cs-CZ" sz="800" dirty="0" smtClean="0"/>
          </a:p>
          <a:p>
            <a:pPr marL="514350" indent="-514350">
              <a:buFont typeface="Wingdings" pitchFamily="2" charset="2"/>
              <a:buChar char="ü"/>
              <a:defRPr/>
            </a:pPr>
            <a:r>
              <a:rPr lang="cs-CZ" sz="2400" dirty="0" smtClean="0"/>
              <a:t>Umělecká díla</a:t>
            </a:r>
          </a:p>
          <a:p>
            <a:pPr marL="514350" indent="-514350">
              <a:defRPr/>
            </a:pPr>
            <a:endParaRPr lang="cs-CZ" sz="800" dirty="0" smtClean="0"/>
          </a:p>
          <a:p>
            <a:pPr marL="514350" indent="-514350">
              <a:buFont typeface="Wingdings" pitchFamily="2" charset="2"/>
              <a:buChar char="ü"/>
              <a:defRPr/>
            </a:pPr>
            <a:r>
              <a:rPr lang="cs-CZ" sz="2400" dirty="0" smtClean="0"/>
              <a:t>Sbírky a předměty z drahých kovů (bez ohledu na 		pořizovací cenu)</a:t>
            </a:r>
          </a:p>
          <a:p>
            <a:pPr marL="514350" indent="-514350">
              <a:defRPr/>
            </a:pPr>
            <a:endParaRPr lang="cs-CZ" sz="2400" dirty="0" smtClean="0"/>
          </a:p>
          <a:p>
            <a:pPr marL="514350" indent="-514350">
              <a:buFont typeface="Wingdings" pitchFamily="2" charset="2"/>
              <a:buChar char="ü"/>
              <a:defRPr/>
            </a:pPr>
            <a:r>
              <a:rPr lang="cs-CZ" sz="2400" dirty="0" smtClean="0"/>
              <a:t>Movité věci →pořizovací cena je vyšší než 40 000 Kč. </a:t>
            </a:r>
          </a:p>
          <a:p>
            <a:r>
              <a:rPr lang="cs-CZ" sz="2400" dirty="0" smtClean="0"/>
              <a:t>	 → doba použitelnosti je delší než jeden rok</a:t>
            </a:r>
          </a:p>
          <a:p>
            <a:r>
              <a:rPr lang="cs-CZ" sz="2400" dirty="0" smtClean="0"/>
              <a:t>		(stroje, zařízení, vybavení kanceláře…..)</a:t>
            </a:r>
          </a:p>
          <a:p>
            <a:pPr marL="514350" indent="-514350">
              <a:defRPr/>
            </a:pP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Dlouhodobý majetek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91673" y="961472"/>
            <a:ext cx="7250805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defRPr/>
            </a:pPr>
            <a:r>
              <a:rPr lang="cs-CZ" sz="2400" u="sng" dirty="0" smtClean="0"/>
              <a:t>Nehmotný dlouhodobý majetek:</a:t>
            </a:r>
          </a:p>
          <a:p>
            <a:pPr marL="514350" indent="-514350">
              <a:defRPr/>
            </a:pPr>
            <a:endParaRPr lang="cs-CZ" sz="900" dirty="0" smtClean="0"/>
          </a:p>
          <a:p>
            <a:pPr marL="514350" indent="-514350">
              <a:buFont typeface="Wingdings" pitchFamily="2" charset="2"/>
              <a:buChar char="ü"/>
              <a:defRPr/>
            </a:pPr>
            <a:r>
              <a:rPr lang="cs-CZ" sz="2400" dirty="0" smtClean="0"/>
              <a:t>pořizovací cena je vyšší než 60 000 Kč</a:t>
            </a:r>
          </a:p>
          <a:p>
            <a:pPr marL="514350" indent="-514350">
              <a:defRPr/>
            </a:pPr>
            <a:r>
              <a:rPr lang="cs-CZ" sz="800" dirty="0" smtClean="0"/>
              <a:t> </a:t>
            </a:r>
          </a:p>
          <a:p>
            <a:pPr marL="514350" indent="-514350">
              <a:buFont typeface="Wingdings" pitchFamily="2" charset="2"/>
              <a:buChar char="ü"/>
              <a:defRPr/>
            </a:pPr>
            <a:r>
              <a:rPr lang="cs-CZ" sz="2400" dirty="0" smtClean="0"/>
              <a:t>doba použitelnosti delší než 1 rok</a:t>
            </a:r>
          </a:p>
          <a:p>
            <a:pPr marL="514350" indent="-514350">
              <a:buFont typeface="Wingdings" pitchFamily="2" charset="2"/>
              <a:buChar char="ü"/>
              <a:defRPr/>
            </a:pPr>
            <a:endParaRPr lang="cs-CZ" sz="800" dirty="0" smtClean="0"/>
          </a:p>
          <a:p>
            <a:pPr marL="514350" indent="-514350">
              <a:buFont typeface="Wingdings" pitchFamily="2" charset="2"/>
              <a:buChar char="ü"/>
              <a:defRPr/>
            </a:pPr>
            <a:r>
              <a:rPr lang="cs-CZ" sz="2400" dirty="0" smtClean="0"/>
              <a:t>zpravidla nemá materiální podstatu</a:t>
            </a:r>
          </a:p>
          <a:p>
            <a:pPr marL="514350" indent="-514350">
              <a:defRPr/>
            </a:pPr>
            <a:endParaRPr lang="cs-CZ" sz="900" dirty="0" smtClean="0"/>
          </a:p>
          <a:p>
            <a:pPr marL="514350" indent="-514350">
              <a:defRPr/>
            </a:pPr>
            <a:r>
              <a:rPr lang="cs-CZ" sz="2400" dirty="0" smtClean="0"/>
              <a:t>Členění:</a:t>
            </a:r>
          </a:p>
          <a:p>
            <a:pPr marL="514350" indent="-514350">
              <a:defRPr/>
            </a:pPr>
            <a:endParaRPr lang="cs-CZ" sz="400" dirty="0" smtClean="0"/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400" dirty="0" smtClean="0"/>
              <a:t>nehmotné výsledky</a:t>
            </a: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400" dirty="0" smtClean="0"/>
              <a:t>software</a:t>
            </a: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400" dirty="0" smtClean="0"/>
              <a:t>ocenitelná práva</a:t>
            </a: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400" dirty="0" smtClean="0"/>
              <a:t>Goodwill</a:t>
            </a: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400" dirty="0" smtClean="0"/>
              <a:t>ostatní nehmotný majetek </a:t>
            </a:r>
          </a:p>
          <a:p>
            <a:pPr marL="457200" indent="-457200">
              <a:buFont typeface="Wingdings" pitchFamily="2" charset="2"/>
              <a:buChar char="§"/>
              <a:defRPr/>
            </a:pPr>
            <a:r>
              <a:rPr lang="cs-CZ" sz="2400" dirty="0" smtClean="0"/>
              <a:t>zřizovací výdaje</a:t>
            </a:r>
          </a:p>
          <a:p>
            <a:pPr marL="457200" indent="-457200">
              <a:defRPr/>
            </a:pPr>
            <a:endParaRPr lang="cs-CZ" sz="1200" dirty="0" smtClean="0"/>
          </a:p>
          <a:p>
            <a:pPr marL="457200" indent="-457200">
              <a:defRPr/>
            </a:pPr>
            <a:r>
              <a:rPr lang="cs-CZ" sz="2400" dirty="0" smtClean="0"/>
              <a:t>	př.: receptury, postupy, </a:t>
            </a:r>
            <a:r>
              <a:rPr lang="cs-CZ" sz="2400" dirty="0" err="1" smtClean="0"/>
              <a:t>know</a:t>
            </a:r>
            <a:r>
              <a:rPr lang="cs-CZ" sz="2400" dirty="0" smtClean="0"/>
              <a:t>-</a:t>
            </a:r>
            <a:r>
              <a:rPr lang="cs-CZ" sz="2400" dirty="0" err="1" smtClean="0"/>
              <a:t>how</a:t>
            </a:r>
            <a:r>
              <a:rPr lang="cs-CZ" sz="2400" dirty="0" smtClean="0"/>
              <a:t>, patenty, licence….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Dlouhodobý majetek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62884" y="1159100"/>
            <a:ext cx="7637171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u="sng" dirty="0" smtClean="0"/>
              <a:t>Finanční majetek:</a:t>
            </a:r>
          </a:p>
          <a:p>
            <a:endParaRPr lang="cs-CZ" sz="800" u="sng" dirty="0" smtClean="0"/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majetek, který podnikatel nepotřebuje ke své provozní činnosti (nepoužívá jej k výrobě)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800" dirty="0" smtClean="0"/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je </a:t>
            </a:r>
            <a:r>
              <a:rPr lang="cs-CZ" sz="2400" b="1" dirty="0" smtClean="0"/>
              <a:t>určen k dalšímu zhodnocení </a:t>
            </a:r>
            <a:r>
              <a:rPr lang="cs-CZ" sz="2400" dirty="0" smtClean="0"/>
              <a:t>a získávání kapitálu</a:t>
            </a:r>
          </a:p>
          <a:p>
            <a:pPr>
              <a:buFont typeface="Wingdings" pitchFamily="2" charset="2"/>
              <a:buChar char="ü"/>
            </a:pPr>
            <a:endParaRPr lang="cs-CZ" sz="800" dirty="0" smtClean="0"/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Nakupuje se, aby přinesl další finanční výnos</a:t>
            </a:r>
          </a:p>
          <a:p>
            <a:r>
              <a:rPr lang="cs-CZ" sz="2400" dirty="0" smtClean="0"/>
              <a:t>	- dividendy, úroky, případně se výhodně prodá.</a:t>
            </a:r>
          </a:p>
          <a:p>
            <a:r>
              <a:rPr lang="cs-CZ" sz="2400" dirty="0" smtClean="0"/>
              <a:t>Př.: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Dlouhodobé </a:t>
            </a:r>
            <a:r>
              <a:rPr lang="cs-CZ" sz="2400" b="1" dirty="0" smtClean="0"/>
              <a:t>cenné papíry </a:t>
            </a:r>
            <a:r>
              <a:rPr lang="cs-CZ" sz="2400" dirty="0" smtClean="0"/>
              <a:t>(akcie, obligace jiných podniků).</a:t>
            </a:r>
          </a:p>
          <a:p>
            <a:pPr>
              <a:buFont typeface="Wingdings" pitchFamily="2" charset="2"/>
              <a:buChar char="§"/>
            </a:pPr>
            <a:endParaRPr lang="cs-CZ" sz="800" dirty="0" smtClean="0"/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Umělecká díla </a:t>
            </a:r>
            <a:r>
              <a:rPr lang="cs-CZ" sz="2400" dirty="0" smtClean="0"/>
              <a:t>a sbírky.</a:t>
            </a:r>
          </a:p>
          <a:p>
            <a:pPr>
              <a:buFont typeface="Wingdings" pitchFamily="2" charset="2"/>
              <a:buChar char="§"/>
            </a:pPr>
            <a:endParaRPr lang="cs-CZ" sz="800" dirty="0" smtClean="0"/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Pozemky</a:t>
            </a:r>
            <a:r>
              <a:rPr lang="cs-CZ" sz="2400" dirty="0" smtClean="0"/>
              <a:t> či nemovitosti, které podnik nakupuje za účelem</a:t>
            </a:r>
          </a:p>
          <a:p>
            <a:r>
              <a:rPr lang="cs-CZ" sz="2400" dirty="0" smtClean="0"/>
              <a:t>	obchodování s nimi nebo za účelem vlastnictví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Dlouhodobý majetek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err="1" smtClean="0"/>
              <a:t>Klínský</a:t>
            </a:r>
            <a:r>
              <a:rPr lang="cs-CZ" sz="2400" dirty="0" smtClean="0"/>
              <a:t> P., </a:t>
            </a:r>
            <a:r>
              <a:rPr lang="cs-CZ" sz="2400" dirty="0" err="1" smtClean="0"/>
              <a:t>Münch</a:t>
            </a:r>
            <a:r>
              <a:rPr lang="cs-CZ" sz="2400" dirty="0" smtClean="0"/>
              <a:t> O., Ekonomika pro obchodní akademie a ostatní střední školy,  1 díl.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675</TotalTime>
  <Words>230</Words>
  <Application>Microsoft Office PowerPoint</Application>
  <PresentationFormat>Předvádění na obrazovce (4:3)</PresentationFormat>
  <Paragraphs>105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PREZENTACE_VOSHK_logolinkEU</vt:lpstr>
      <vt:lpstr>Dlouhodobý majetek</vt:lpstr>
      <vt:lpstr>Tento učební materiál vznikl za podpory OPVK 1.5</vt:lpstr>
      <vt:lpstr>Dlouhodobý majetek</vt:lpstr>
      <vt:lpstr>Dlouhodobý majetek</vt:lpstr>
      <vt:lpstr>Dlouhodobý majetek</vt:lpstr>
      <vt:lpstr>Dlouhodobý majetek</vt:lpstr>
      <vt:lpstr>Dlouhodobý majetek</vt:lpstr>
      <vt:lpstr>Dlouhodobý majetek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Věra</dc:creator>
  <cp:lastModifiedBy>Věra</cp:lastModifiedBy>
  <cp:revision>80</cp:revision>
  <dcterms:created xsi:type="dcterms:W3CDTF">2012-10-31T11:13:41Z</dcterms:created>
  <dcterms:modified xsi:type="dcterms:W3CDTF">2013-06-25T15:16:59Z</dcterms:modified>
</cp:coreProperties>
</file>