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77" r:id="rId3"/>
    <p:sldId id="282" r:id="rId4"/>
    <p:sldId id="295" r:id="rId5"/>
    <p:sldId id="292" r:id="rId6"/>
    <p:sldId id="293" r:id="rId7"/>
    <p:sldId id="286" r:id="rId8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5" autoAdjust="0"/>
    <p:restoredTop sz="99821" autoAdjust="0"/>
  </p:normalViewPr>
  <p:slideViewPr>
    <p:cSldViewPr snapToGrid="0" snapToObjects="1" showGuides="1">
      <p:cViewPr varScale="1">
        <p:scale>
          <a:sx n="74" d="100"/>
          <a:sy n="74" d="100"/>
        </p:scale>
        <p:origin x="-396" y="-10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903320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Náklady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Datum  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29.9.2012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45008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smtClean="0"/>
                        <a:t>CSA_OPVK15_178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Ekonomika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Základy ekonomiky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Náklady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Dagmar </a:t>
                      </a:r>
                      <a:r>
                        <a:rPr lang="cs-CZ" sz="1600" dirty="0" err="1" smtClean="0"/>
                        <a:t>Nosálková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30.11. 2012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 hodina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Interaktivní tabule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Seznámit studenty pojmem náklady</a:t>
                      </a:r>
                      <a:r>
                        <a:rPr lang="cs-CZ" sz="1600" baseline="0" dirty="0" smtClean="0"/>
                        <a:t> a jejich vznik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Náklady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98490" y="1493949"/>
            <a:ext cx="7418047" cy="377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30000"/>
              </a:lnSpc>
            </a:pPr>
            <a:endParaRPr lang="cs-CZ" sz="2400" i="1" dirty="0" smtClean="0"/>
          </a:p>
          <a:p>
            <a:pPr>
              <a:lnSpc>
                <a:spcPct val="90000"/>
              </a:lnSpc>
            </a:pPr>
            <a:r>
              <a:rPr lang="cs-CZ" sz="2400" b="1" dirty="0" smtClean="0"/>
              <a:t>Náklady </a:t>
            </a:r>
          </a:p>
          <a:p>
            <a:pPr>
              <a:lnSpc>
                <a:spcPct val="90000"/>
              </a:lnSpc>
            </a:pPr>
            <a:r>
              <a:rPr lang="cs-CZ" sz="2400" dirty="0" smtClean="0"/>
              <a:t>	= spotřeba majetku a práce v peněžním vyjádření.</a:t>
            </a:r>
          </a:p>
          <a:p>
            <a:pPr>
              <a:lnSpc>
                <a:spcPct val="90000"/>
              </a:lnSpc>
            </a:pPr>
            <a:endParaRPr lang="cs-CZ" sz="2400" u="sng" dirty="0" smtClean="0"/>
          </a:p>
          <a:p>
            <a:pPr>
              <a:lnSpc>
                <a:spcPct val="90000"/>
              </a:lnSpc>
            </a:pPr>
            <a:r>
              <a:rPr lang="cs-CZ" sz="2400" u="sng" dirty="0" smtClean="0"/>
              <a:t>Členění nákladů</a:t>
            </a:r>
          </a:p>
          <a:p>
            <a:pPr>
              <a:lnSpc>
                <a:spcPct val="90000"/>
              </a:lnSpc>
            </a:pPr>
            <a:endParaRPr lang="cs-CZ" sz="1400" u="sng" dirty="0" smtClean="0"/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400" dirty="0" smtClean="0"/>
              <a:t> Provozní – souvisí s hlavní činností podniku</a:t>
            </a:r>
          </a:p>
          <a:p>
            <a:pPr>
              <a:lnSpc>
                <a:spcPct val="90000"/>
              </a:lnSpc>
            </a:pPr>
            <a:endParaRPr lang="cs-CZ" sz="1400" dirty="0" smtClean="0"/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400" dirty="0" smtClean="0"/>
              <a:t>Finanční – jsou spojeny s pohybem peněz při placení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endParaRPr lang="cs-CZ" sz="1400" dirty="0" smtClean="0"/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400" dirty="0" smtClean="0"/>
              <a:t>Mimořádné – vznikají z nahodilých, neplánovaných 			situací</a:t>
            </a:r>
          </a:p>
          <a:p>
            <a:pPr>
              <a:lnSpc>
                <a:spcPct val="90000"/>
              </a:lnSpc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Náklady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81825" y="1738648"/>
            <a:ext cx="7006107" cy="308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u="sng" dirty="0" smtClean="0"/>
              <a:t>Další členění:</a:t>
            </a:r>
          </a:p>
          <a:p>
            <a:pPr>
              <a:lnSpc>
                <a:spcPct val="90000"/>
              </a:lnSpc>
            </a:pPr>
            <a:endParaRPr lang="cs-CZ" sz="2400" dirty="0" smtClean="0"/>
          </a:p>
          <a:p>
            <a:pPr marL="457200" indent="-457200">
              <a:lnSpc>
                <a:spcPct val="90000"/>
              </a:lnSpc>
              <a:buAutoNum type="arabicPeriod"/>
            </a:pPr>
            <a:r>
              <a:rPr lang="cs-CZ" sz="2400" dirty="0" smtClean="0"/>
              <a:t>fixní náklady </a:t>
            </a:r>
          </a:p>
          <a:p>
            <a:pPr marL="457200" indent="-457200">
              <a:lnSpc>
                <a:spcPct val="90000"/>
              </a:lnSpc>
            </a:pPr>
            <a:r>
              <a:rPr lang="cs-CZ" sz="2400" dirty="0" smtClean="0"/>
              <a:t>	– jejich celková výše se při zvyšování nebo snižování produkce nemění (reklama, odpisy)</a:t>
            </a:r>
          </a:p>
          <a:p>
            <a:pPr marL="457200" indent="-457200">
              <a:lnSpc>
                <a:spcPct val="90000"/>
              </a:lnSpc>
            </a:pPr>
            <a:endParaRPr lang="cs-CZ" sz="2400" dirty="0" smtClean="0"/>
          </a:p>
          <a:p>
            <a:pPr marL="457200" indent="-457200">
              <a:lnSpc>
                <a:spcPct val="90000"/>
              </a:lnSpc>
              <a:buAutoNum type="arabicPeriod" startAt="2"/>
            </a:pPr>
            <a:r>
              <a:rPr lang="cs-CZ" sz="2400" dirty="0" smtClean="0"/>
              <a:t>variabilní náklady </a:t>
            </a:r>
          </a:p>
          <a:p>
            <a:pPr marL="457200" indent="-457200">
              <a:lnSpc>
                <a:spcPct val="90000"/>
              </a:lnSpc>
            </a:pPr>
            <a:r>
              <a:rPr lang="cs-CZ" sz="2400" dirty="0" smtClean="0"/>
              <a:t>	– jejich výše se mění dle velikosti produkce (materiál, mzda….)</a:t>
            </a:r>
            <a:endParaRPr lang="cs-CZ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Náklady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70709" y="1136469"/>
            <a:ext cx="7550331" cy="467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/>
              <a:t>Rozlišení variabilních nákladů:</a:t>
            </a:r>
          </a:p>
          <a:p>
            <a:pPr>
              <a:lnSpc>
                <a:spcPct val="90000"/>
              </a:lnSpc>
            </a:pPr>
            <a:endParaRPr lang="cs-CZ" sz="800" u="sng" dirty="0" smtClean="0"/>
          </a:p>
          <a:p>
            <a:pPr>
              <a:lnSpc>
                <a:spcPct val="80000"/>
              </a:lnSpc>
            </a:pPr>
            <a:r>
              <a:rPr lang="cs-CZ" sz="2400" u="sng" dirty="0" smtClean="0"/>
              <a:t>proporcionální náklady</a:t>
            </a:r>
          </a:p>
          <a:p>
            <a:pPr lvl="1">
              <a:lnSpc>
                <a:spcPct val="80000"/>
              </a:lnSpc>
            </a:pPr>
            <a:r>
              <a:rPr lang="cs-CZ" sz="2400" dirty="0" smtClean="0"/>
              <a:t>mění se stejným tempem, jak se mění objem výroby,</a:t>
            </a:r>
          </a:p>
          <a:p>
            <a:pPr lvl="1">
              <a:lnSpc>
                <a:spcPct val="80000"/>
              </a:lnSpc>
            </a:pPr>
            <a:r>
              <a:rPr lang="cs-CZ" sz="2400" dirty="0" smtClean="0"/>
              <a:t>vyvolá zvýšení nákladů o přesnou částku (spotřeba materiálu, úkolová mzda atd.) </a:t>
            </a:r>
            <a:endParaRPr lang="cs-CZ" sz="2400" u="sng" dirty="0" smtClean="0"/>
          </a:p>
          <a:p>
            <a:pPr>
              <a:lnSpc>
                <a:spcPct val="30000"/>
              </a:lnSpc>
            </a:pPr>
            <a:endParaRPr lang="cs-CZ" sz="2400" u="sng" dirty="0" smtClean="0"/>
          </a:p>
          <a:p>
            <a:pPr>
              <a:lnSpc>
                <a:spcPct val="80000"/>
              </a:lnSpc>
            </a:pPr>
            <a:r>
              <a:rPr lang="cs-CZ" sz="2400" u="sng" dirty="0" smtClean="0"/>
              <a:t>degresivní náklady</a:t>
            </a:r>
            <a:r>
              <a:rPr lang="cs-CZ" sz="2400" dirty="0" smtClean="0"/>
              <a:t> </a:t>
            </a:r>
          </a:p>
          <a:p>
            <a:pPr lvl="1">
              <a:lnSpc>
                <a:spcPct val="80000"/>
              </a:lnSpc>
            </a:pPr>
            <a:r>
              <a:rPr lang="cs-CZ" sz="2400" dirty="0" smtClean="0"/>
              <a:t>rostou pomaleji než objem výroby, např. mohou vzniknout zvýšením spotřeby materiálu, kdy například obdržíme množstevní slevu.</a:t>
            </a:r>
            <a:endParaRPr lang="cs-CZ" sz="2400" u="sng" dirty="0" smtClean="0"/>
          </a:p>
          <a:p>
            <a:pPr>
              <a:lnSpc>
                <a:spcPct val="30000"/>
              </a:lnSpc>
            </a:pPr>
            <a:endParaRPr lang="cs-CZ" sz="2400" u="sng" dirty="0" smtClean="0"/>
          </a:p>
          <a:p>
            <a:pPr>
              <a:lnSpc>
                <a:spcPct val="80000"/>
              </a:lnSpc>
            </a:pPr>
            <a:r>
              <a:rPr lang="cs-CZ" sz="2400" u="sng" dirty="0" smtClean="0"/>
              <a:t>progresivní náklady</a:t>
            </a:r>
          </a:p>
          <a:p>
            <a:pPr lvl="1">
              <a:lnSpc>
                <a:spcPct val="80000"/>
              </a:lnSpc>
            </a:pPr>
            <a:r>
              <a:rPr lang="cs-CZ" sz="2400" dirty="0" smtClean="0"/>
              <a:t>rostou rychleji než objem výroby, např. přesčasové mzdy, kdy každý další vyrobený kus v přesčasu vyvolává vyšší náklady (než u běžné pracovní době)</a:t>
            </a:r>
          </a:p>
          <a:p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Náklady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9854" y="1332412"/>
            <a:ext cx="7611414" cy="4168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u="sng" dirty="0" smtClean="0"/>
              <a:t>Snižování nákladů</a:t>
            </a:r>
          </a:p>
          <a:p>
            <a:pPr>
              <a:lnSpc>
                <a:spcPct val="90000"/>
              </a:lnSpc>
            </a:pPr>
            <a:endParaRPr lang="cs-CZ" sz="1000" u="sng" dirty="0" smtClean="0"/>
          </a:p>
          <a:p>
            <a:pPr>
              <a:lnSpc>
                <a:spcPct val="90000"/>
              </a:lnSpc>
            </a:pPr>
            <a:r>
              <a:rPr lang="cs-CZ" sz="2400" b="1" dirty="0" smtClean="0"/>
              <a:t>Spotřeba materiálu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200" dirty="0" smtClean="0"/>
              <a:t>Zvýšením jeho využití (snížení odpadu)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200" dirty="0" smtClean="0"/>
              <a:t>Výměna současného materiálu za levnější materiál bez  		snížení kvality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200" dirty="0" smtClean="0"/>
              <a:t>Snížení nákupní ceny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200" dirty="0" smtClean="0"/>
              <a:t>Snížení zmetkovosti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200" dirty="0" smtClean="0"/>
              <a:t>Úspora pohonných hmot …</a:t>
            </a:r>
            <a:endParaRPr lang="cs-CZ" sz="2000" dirty="0" smtClean="0"/>
          </a:p>
          <a:p>
            <a:pPr lvl="1">
              <a:lnSpc>
                <a:spcPct val="90000"/>
              </a:lnSpc>
            </a:pPr>
            <a:endParaRPr lang="cs-CZ" sz="900" dirty="0" smtClean="0"/>
          </a:p>
          <a:p>
            <a:pPr>
              <a:lnSpc>
                <a:spcPct val="20000"/>
              </a:lnSpc>
            </a:pPr>
            <a:endParaRPr lang="cs-CZ" sz="2400" dirty="0" smtClean="0"/>
          </a:p>
          <a:p>
            <a:pPr>
              <a:lnSpc>
                <a:spcPct val="90000"/>
              </a:lnSpc>
            </a:pPr>
            <a:r>
              <a:rPr lang="cs-CZ" sz="2400" b="1" dirty="0" smtClean="0"/>
              <a:t>Mzdové náklady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200" dirty="0" smtClean="0"/>
              <a:t>Odstraňování prostojů lepší organizací práce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200" dirty="0" smtClean="0"/>
              <a:t>Efektivnější využití práce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200" dirty="0" smtClean="0"/>
              <a:t>Nahrazování ruční práce stroji</a:t>
            </a:r>
            <a:endParaRPr lang="cs-CZ" sz="2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46856" y="437883"/>
            <a:ext cx="7352936" cy="450760"/>
          </a:xfrm>
        </p:spPr>
        <p:txBody>
          <a:bodyPr/>
          <a:lstStyle/>
          <a:p>
            <a:r>
              <a:rPr lang="cs-CZ" dirty="0" smtClean="0"/>
              <a:t>Náklady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8719" y="1568491"/>
            <a:ext cx="7498081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/>
              <a:t>Použité zdroje:</a:t>
            </a:r>
          </a:p>
          <a:p>
            <a:pPr>
              <a:lnSpc>
                <a:spcPct val="90000"/>
              </a:lnSpc>
            </a:pPr>
            <a:endParaRPr lang="cs-CZ" sz="2400" b="1" dirty="0" smtClean="0"/>
          </a:p>
          <a:p>
            <a:pPr>
              <a:lnSpc>
                <a:spcPct val="90000"/>
              </a:lnSpc>
            </a:pPr>
            <a:r>
              <a:rPr lang="cs-CZ" sz="2400" dirty="0" err="1" smtClean="0"/>
              <a:t>Klínský</a:t>
            </a:r>
            <a:r>
              <a:rPr lang="cs-CZ" sz="2400" dirty="0" smtClean="0"/>
              <a:t> P., </a:t>
            </a:r>
            <a:r>
              <a:rPr lang="cs-CZ" sz="2400" dirty="0" err="1" smtClean="0"/>
              <a:t>Münch</a:t>
            </a:r>
            <a:r>
              <a:rPr lang="cs-CZ" sz="2400" dirty="0" smtClean="0"/>
              <a:t> O., Ekonomika pro obchodní akademie a ostatní střední školy</a:t>
            </a:r>
            <a:r>
              <a:rPr lang="cs-CZ" sz="2400" smtClean="0"/>
              <a:t>,  1. </a:t>
            </a:r>
            <a:r>
              <a:rPr lang="cs-CZ" sz="2400" dirty="0" smtClean="0"/>
              <a:t>díl.</a:t>
            </a:r>
          </a:p>
          <a:p>
            <a:pPr>
              <a:lnSpc>
                <a:spcPct val="90000"/>
              </a:lnSpc>
            </a:pPr>
            <a:endParaRPr lang="cs-CZ" sz="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696</TotalTime>
  <Words>220</Words>
  <Application>Microsoft Office PowerPoint</Application>
  <PresentationFormat>Předvádění na obrazovce (4:3)</PresentationFormat>
  <Paragraphs>87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PREZENTACE_VOSHK_logolinkEU</vt:lpstr>
      <vt:lpstr>Náklady</vt:lpstr>
      <vt:lpstr>Tento učební materiál vznikl za podpory OPVK 1.5</vt:lpstr>
      <vt:lpstr>Náklady </vt:lpstr>
      <vt:lpstr>Náklady</vt:lpstr>
      <vt:lpstr>Náklady</vt:lpstr>
      <vt:lpstr>Náklady</vt:lpstr>
      <vt:lpstr>Náklady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Potřeby</dc:title>
  <dc:creator>Věra</dc:creator>
  <cp:lastModifiedBy>Věra</cp:lastModifiedBy>
  <cp:revision>83</cp:revision>
  <dcterms:created xsi:type="dcterms:W3CDTF">2012-10-31T11:13:41Z</dcterms:created>
  <dcterms:modified xsi:type="dcterms:W3CDTF">2013-06-25T16:08:15Z</dcterms:modified>
</cp:coreProperties>
</file>