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92" r:id="rId6"/>
    <p:sldId id="293" r:id="rId7"/>
    <p:sldId id="296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Národní hospodářství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14.9.2012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CSA_OPVK15_176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Národní hospodářství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20.9.2012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 pojmem národní hospodářství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hospodářství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725769"/>
            <a:ext cx="7031865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 Unicode MS" pitchFamily="34" charset="-128"/>
              </a:rPr>
              <a:t>Národní hospodářství</a:t>
            </a:r>
          </a:p>
          <a:p>
            <a:r>
              <a:rPr lang="cs-CZ" sz="2400" dirty="0" smtClean="0">
                <a:latin typeface="Arial Unicode MS" pitchFamily="34" charset="-128"/>
              </a:rPr>
              <a:t> = veškerou hospodářskou činnost na určitém státním území, která je prováděna podnikatelskými subjekty a občany.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hospodářství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423851"/>
            <a:ext cx="6717967" cy="37625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lnSpc>
                <a:spcPct val="90000"/>
              </a:lnSpc>
            </a:pPr>
            <a:endParaRPr lang="cs-CZ" sz="2400" b="1" dirty="0" smtClean="0"/>
          </a:p>
          <a:p>
            <a:pPr marL="609600" indent="-609600">
              <a:lnSpc>
                <a:spcPct val="90000"/>
              </a:lnSpc>
            </a:pPr>
            <a:r>
              <a:rPr lang="cs-CZ" sz="2400" b="1" dirty="0" smtClean="0"/>
              <a:t>Členění národního hospodářství:</a:t>
            </a:r>
          </a:p>
          <a:p>
            <a:pPr marL="609600" indent="-609600">
              <a:lnSpc>
                <a:spcPct val="90000"/>
              </a:lnSpc>
            </a:pPr>
            <a:endParaRPr lang="cs-CZ" sz="900" b="1" dirty="0" smtClean="0"/>
          </a:p>
          <a:p>
            <a:pPr marL="609600" indent="-609600">
              <a:lnSpc>
                <a:spcPct val="90000"/>
              </a:lnSpc>
            </a:pPr>
            <a:r>
              <a:rPr lang="cs-CZ" sz="2400" b="1" dirty="0" smtClean="0"/>
              <a:t>primární sektor </a:t>
            </a:r>
            <a:r>
              <a:rPr lang="cs-CZ" sz="2400" dirty="0" smtClean="0"/>
              <a:t>- tzv. prvovýroba (patří sem těžební průmysl, zemědělství, lesní hospodářství)</a:t>
            </a:r>
            <a:endParaRPr lang="cs-CZ" sz="2400" b="1" dirty="0" smtClean="0"/>
          </a:p>
          <a:p>
            <a:pPr marL="609600" indent="-609600">
              <a:lnSpc>
                <a:spcPct val="30000"/>
              </a:lnSpc>
            </a:pPr>
            <a:endParaRPr lang="cs-CZ" sz="2400" b="1" dirty="0" smtClean="0"/>
          </a:p>
          <a:p>
            <a:pPr marL="609600" indent="-609600">
              <a:lnSpc>
                <a:spcPct val="90000"/>
              </a:lnSpc>
            </a:pPr>
            <a:r>
              <a:rPr lang="cs-CZ" sz="2400" b="1" dirty="0" smtClean="0"/>
              <a:t>sekundární sektor </a:t>
            </a:r>
            <a:r>
              <a:rPr lang="cs-CZ" sz="2400" dirty="0" smtClean="0"/>
              <a:t>- tzv. druhovýroba (patří sem např. stavebnictví, strojírenství, papírenský</a:t>
            </a:r>
            <a:br>
              <a:rPr lang="cs-CZ" sz="2400" dirty="0" smtClean="0"/>
            </a:br>
            <a:r>
              <a:rPr lang="cs-CZ" sz="2400" dirty="0" smtClean="0"/>
              <a:t>průmysl, potravinářský průmysl)</a:t>
            </a:r>
            <a:endParaRPr lang="cs-CZ" sz="2400" b="1" dirty="0" smtClean="0"/>
          </a:p>
          <a:p>
            <a:pPr marL="609600" indent="-609600">
              <a:lnSpc>
                <a:spcPct val="30000"/>
              </a:lnSpc>
            </a:pPr>
            <a:endParaRPr lang="cs-CZ" sz="2400" b="1" dirty="0" smtClean="0"/>
          </a:p>
          <a:p>
            <a:pPr marL="609600" indent="-609600">
              <a:lnSpc>
                <a:spcPct val="90000"/>
              </a:lnSpc>
            </a:pPr>
            <a:r>
              <a:rPr lang="cs-CZ" sz="2400" b="1" dirty="0" smtClean="0"/>
              <a:t>terciární sektor </a:t>
            </a:r>
            <a:r>
              <a:rPr lang="cs-CZ" sz="2400" dirty="0" smtClean="0"/>
              <a:t>- patří sem služby obyvatelstvu   i výrobě (obchod, doprava, školství, pojišťovnictví, peněžnictví, zdravotnictví.</a:t>
            </a:r>
            <a:endParaRPr lang="cs-CZ" sz="2400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hospodářství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0" y="1249249"/>
            <a:ext cx="8004219" cy="44566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sz="2400" b="1" dirty="0" smtClean="0"/>
              <a:t>Členění národního hospodářství dle účelu hospodaření:</a:t>
            </a:r>
          </a:p>
          <a:p>
            <a:pPr>
              <a:lnSpc>
                <a:spcPct val="30000"/>
              </a:lnSpc>
              <a:buFont typeface="Wingdings" pitchFamily="2" charset="2"/>
              <a:buNone/>
            </a:pPr>
            <a:endParaRPr lang="cs-CZ" sz="2400" b="1" dirty="0" smtClean="0"/>
          </a:p>
          <a:p>
            <a:pPr lvl="1"/>
            <a:r>
              <a:rPr lang="cs-CZ" sz="2400" b="1" dirty="0" smtClean="0"/>
              <a:t>ziskové organizace </a:t>
            </a:r>
            <a:r>
              <a:rPr lang="cs-CZ" sz="2400" dirty="0" smtClean="0"/>
              <a:t>- smyslem existence   je trvalé dosahování zisku</a:t>
            </a:r>
            <a:endParaRPr lang="cs-CZ" sz="2400" b="1" dirty="0" smtClean="0"/>
          </a:p>
          <a:p>
            <a:pPr lvl="1">
              <a:lnSpc>
                <a:spcPct val="30000"/>
              </a:lnSpc>
            </a:pPr>
            <a:endParaRPr lang="cs-CZ" sz="2400" b="1" dirty="0" smtClean="0"/>
          </a:p>
          <a:p>
            <a:pPr lvl="1"/>
            <a:r>
              <a:rPr lang="cs-CZ" sz="2400" b="1" dirty="0" smtClean="0"/>
              <a:t>neziskové organizace </a:t>
            </a:r>
            <a:r>
              <a:rPr lang="cs-CZ" sz="2400" dirty="0" smtClean="0"/>
              <a:t>- hlavním cílem není tvorba zisku (poskytují např. sociální služby.</a:t>
            </a:r>
          </a:p>
          <a:p>
            <a:pPr lvl="1"/>
            <a:endParaRPr lang="cs-CZ" sz="1400" dirty="0" smtClean="0"/>
          </a:p>
          <a:p>
            <a:pPr lvl="1"/>
            <a:r>
              <a:rPr lang="cs-CZ" sz="2400" dirty="0" smtClean="0"/>
              <a:t>Dělení neziskových organizací:</a:t>
            </a:r>
          </a:p>
          <a:p>
            <a:pPr lvl="1"/>
            <a:endParaRPr lang="cs-CZ" sz="8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400" b="1" dirty="0" smtClean="0"/>
              <a:t>rozpočtové organizace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- plně financovány ze státního rozpočtu</a:t>
            </a:r>
          </a:p>
          <a:p>
            <a:pPr>
              <a:lnSpc>
                <a:spcPct val="30000"/>
              </a:lnSpc>
            </a:pPr>
            <a:endParaRPr lang="cs-CZ" sz="24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b="1" dirty="0" smtClean="0"/>
              <a:t>příspěvkové organizace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- vytvářejí určité příjmy, ale ty nestačí na pokrytí všech nákladů, na svoji činnost dostávají příspěvek od státu/obce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hospodářství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2" y="1214847"/>
            <a:ext cx="63588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Odvětví národního hospodářství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	průmysl</a:t>
            </a:r>
          </a:p>
          <a:p>
            <a:r>
              <a:rPr lang="cs-CZ" sz="2400" dirty="0" smtClean="0"/>
              <a:t>		zemědělství</a:t>
            </a:r>
          </a:p>
          <a:p>
            <a:r>
              <a:rPr lang="cs-CZ" sz="2400" dirty="0" smtClean="0"/>
              <a:t>	stavebnictví</a:t>
            </a:r>
          </a:p>
          <a:p>
            <a:r>
              <a:rPr lang="cs-CZ" sz="2400" dirty="0" smtClean="0"/>
              <a:t>		dopravu</a:t>
            </a:r>
          </a:p>
          <a:p>
            <a:r>
              <a:rPr lang="cs-CZ" sz="2400" dirty="0" smtClean="0"/>
              <a:t>	obchod</a:t>
            </a:r>
          </a:p>
          <a:p>
            <a:r>
              <a:rPr lang="cs-CZ" sz="2400" dirty="0" smtClean="0"/>
              <a:t>		zdravotnictví</a:t>
            </a:r>
          </a:p>
          <a:p>
            <a:r>
              <a:rPr lang="cs-CZ" sz="2400" dirty="0" smtClean="0"/>
              <a:t>	školství</a:t>
            </a:r>
          </a:p>
          <a:p>
            <a:r>
              <a:rPr lang="cs-CZ" sz="2400" dirty="0" smtClean="0"/>
              <a:t>		peněžnictví</a:t>
            </a:r>
          </a:p>
          <a:p>
            <a:r>
              <a:rPr lang="cs-CZ" sz="2400" dirty="0" smtClean="0"/>
              <a:t>	pojišťovnictví</a:t>
            </a:r>
          </a:p>
          <a:p>
            <a:r>
              <a:rPr lang="cs-CZ" sz="2400" dirty="0" smtClean="0"/>
              <a:t>		lesnictví</a:t>
            </a:r>
          </a:p>
          <a:p>
            <a:r>
              <a:rPr lang="cs-CZ" sz="2400" dirty="0" smtClean="0"/>
              <a:t>	cestovní ruch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hospodářství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7" y="1188720"/>
            <a:ext cx="8514264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lnSpc>
                <a:spcPct val="90000"/>
              </a:lnSpc>
            </a:pPr>
            <a:endParaRPr lang="cs-CZ" sz="2400" b="1" dirty="0" smtClean="0"/>
          </a:p>
          <a:p>
            <a:pPr marL="609600" indent="-609600" algn="ctr">
              <a:lnSpc>
                <a:spcPct val="90000"/>
              </a:lnSpc>
            </a:pPr>
            <a:r>
              <a:rPr lang="cs-CZ" sz="2400" b="1" dirty="0" smtClean="0"/>
              <a:t>Nejdůležitější ukazatelé vývoje ekonomiky:</a:t>
            </a:r>
          </a:p>
          <a:p>
            <a:pPr marL="609600" indent="-609600" algn="ctr">
              <a:lnSpc>
                <a:spcPct val="90000"/>
              </a:lnSpc>
            </a:pPr>
            <a:r>
              <a:rPr lang="cs-CZ" sz="2400" b="1" dirty="0" smtClean="0"/>
              <a:t>  „MAGICKÝ ČTYŘÚHELNÍK NH“</a:t>
            </a:r>
          </a:p>
          <a:p>
            <a:pPr marL="609600" indent="-609600">
              <a:lnSpc>
                <a:spcPct val="90000"/>
              </a:lnSpc>
            </a:pPr>
            <a:endParaRPr lang="cs-CZ" sz="2400" b="1" dirty="0" smtClean="0"/>
          </a:p>
          <a:p>
            <a:pPr marL="609600" indent="-609600">
              <a:lnSpc>
                <a:spcPct val="90000"/>
              </a:lnSpc>
            </a:pPr>
            <a:r>
              <a:rPr lang="cs-CZ" sz="2400" b="1" dirty="0" smtClean="0"/>
              <a:t>1) HDP= </a:t>
            </a:r>
            <a:r>
              <a:rPr lang="cs-CZ" sz="2400" dirty="0" smtClean="0"/>
              <a:t>hrubý domácí produkt – udává, kolik statků a služeb ekonomika státu vyprodukovala za 1 rok</a:t>
            </a:r>
          </a:p>
          <a:p>
            <a:pPr marL="609600" indent="-609600">
              <a:lnSpc>
                <a:spcPct val="30000"/>
              </a:lnSpc>
            </a:pPr>
            <a:endParaRPr lang="cs-CZ" sz="2400" b="1" dirty="0" smtClean="0"/>
          </a:p>
          <a:p>
            <a:pPr marL="609600" indent="-609600">
              <a:lnSpc>
                <a:spcPct val="90000"/>
              </a:lnSpc>
            </a:pPr>
            <a:r>
              <a:rPr lang="cs-CZ" sz="2400" b="1" dirty="0" smtClean="0"/>
              <a:t>2) Platební bilance –</a:t>
            </a:r>
            <a:r>
              <a:rPr lang="cs-CZ" sz="2400" dirty="0" smtClean="0"/>
              <a:t> výkonnost ekonomiky závisí také na konkurenceschopnosti vůči zahraničí, sledují se příjmy a výdaje státu se zahraničím.</a:t>
            </a:r>
          </a:p>
          <a:p>
            <a:pPr marL="609600" indent="-609600">
              <a:lnSpc>
                <a:spcPct val="30000"/>
              </a:lnSpc>
            </a:pPr>
            <a:endParaRPr lang="cs-CZ" sz="2400" b="1" dirty="0" smtClean="0"/>
          </a:p>
          <a:p>
            <a:pPr marL="609600" indent="-609600">
              <a:lnSpc>
                <a:spcPct val="90000"/>
              </a:lnSpc>
            </a:pPr>
            <a:r>
              <a:rPr lang="cs-CZ" sz="2400" b="1" dirty="0" smtClean="0"/>
              <a:t>3) Nezaměstnanost</a:t>
            </a:r>
            <a:r>
              <a:rPr lang="cs-CZ" sz="2400" dirty="0" smtClean="0"/>
              <a:t> – velikost a struktura nezaměstnanosti, míra nezaměstnanosti</a:t>
            </a:r>
          </a:p>
          <a:p>
            <a:pPr marL="609600" indent="-609600">
              <a:lnSpc>
                <a:spcPct val="90000"/>
              </a:lnSpc>
            </a:pPr>
            <a:endParaRPr lang="cs-CZ" sz="1000" b="1" dirty="0" smtClean="0"/>
          </a:p>
          <a:p>
            <a:pPr marL="609600" indent="-609600">
              <a:lnSpc>
                <a:spcPct val="90000"/>
              </a:lnSpc>
            </a:pPr>
            <a:r>
              <a:rPr lang="cs-CZ" sz="2400" b="1" dirty="0" smtClean="0"/>
              <a:t>4) Inflace – </a:t>
            </a:r>
            <a:r>
              <a:rPr lang="cs-CZ" sz="2400" dirty="0" smtClean="0"/>
              <a:t>růst cenové hladiny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hospodářství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2.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638</TotalTime>
  <Words>330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Národní hospodářství</vt:lpstr>
      <vt:lpstr>Tento učební materiál vznikl za podpory OPVK 1.5</vt:lpstr>
      <vt:lpstr>Národní hospodářství</vt:lpstr>
      <vt:lpstr>Národní hospodářství</vt:lpstr>
      <vt:lpstr>Národní hospodářství</vt:lpstr>
      <vt:lpstr>Národní hospodářství</vt:lpstr>
      <vt:lpstr>Národní hospodářství</vt:lpstr>
      <vt:lpstr>Národní hospodářství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77</cp:revision>
  <dcterms:created xsi:type="dcterms:W3CDTF">2012-10-31T11:13:41Z</dcterms:created>
  <dcterms:modified xsi:type="dcterms:W3CDTF">2013-06-25T16:10:15Z</dcterms:modified>
</cp:coreProperties>
</file>