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7" r:id="rId3"/>
    <p:sldId id="282" r:id="rId4"/>
    <p:sldId id="295" r:id="rId5"/>
    <p:sldId id="292" r:id="rId6"/>
    <p:sldId id="293" r:id="rId7"/>
    <p:sldId id="286" r:id="rId8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74" d="100"/>
          <a:sy n="74" d="100"/>
        </p:scale>
        <p:origin x="-396" y="-10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Nezaměstnanost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29.9.2012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CSA_OPVK15_177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Nezaměstnanost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1.11.2012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 pojem</a:t>
                      </a:r>
                      <a:r>
                        <a:rPr lang="cs-CZ" sz="1600" baseline="0" dirty="0" smtClean="0"/>
                        <a:t> nezaměstnanost </a:t>
                      </a:r>
                      <a:r>
                        <a:rPr lang="cs-CZ" sz="1600" baseline="0" smtClean="0"/>
                        <a:t>a její </a:t>
                      </a:r>
                      <a:r>
                        <a:rPr lang="cs-CZ" sz="1600" baseline="0" dirty="0" smtClean="0"/>
                        <a:t>důsledky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Nezaměstnanost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490" y="1493949"/>
            <a:ext cx="7001302" cy="28869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defRPr/>
            </a:pPr>
            <a:r>
              <a:rPr lang="cs-CZ" sz="2400" b="1" dirty="0" smtClean="0">
                <a:latin typeface="Arial" pitchFamily="34" charset="0"/>
              </a:rPr>
              <a:t>Definice nezaměstnaného:</a:t>
            </a:r>
          </a:p>
          <a:p>
            <a:pPr>
              <a:lnSpc>
                <a:spcPct val="90000"/>
              </a:lnSpc>
              <a:defRPr/>
            </a:pPr>
            <a:endParaRPr lang="cs-CZ" sz="1600" b="1" dirty="0" smtClean="0">
              <a:latin typeface="Arial" pitchFamily="34" charset="0"/>
            </a:endParaRPr>
          </a:p>
          <a:p>
            <a:pPr>
              <a:lnSpc>
                <a:spcPct val="90000"/>
              </a:lnSpc>
              <a:defRPr/>
            </a:pPr>
            <a:endParaRPr lang="cs-CZ" sz="800" dirty="0" smtClean="0">
              <a:latin typeface="Arial" pitchFamily="34" charset="0"/>
            </a:endParaRPr>
          </a:p>
          <a:p>
            <a:pPr lvl="0"/>
            <a:r>
              <a:rPr lang="cs-CZ" sz="2400" dirty="0" smtClean="0"/>
              <a:t>Člověk, který je momentálně bez zaměstnání a:</a:t>
            </a:r>
          </a:p>
          <a:p>
            <a:pPr lvl="0">
              <a:buFontTx/>
              <a:buChar char="-"/>
            </a:pPr>
            <a:endParaRPr lang="cs-CZ" sz="800" dirty="0" smtClean="0"/>
          </a:p>
          <a:p>
            <a:pPr lvl="0">
              <a:buFontTx/>
              <a:buChar char="-"/>
            </a:pPr>
            <a:r>
              <a:rPr lang="cs-CZ" sz="2400" dirty="0" smtClean="0"/>
              <a:t> je schopný pracovat</a:t>
            </a:r>
          </a:p>
          <a:p>
            <a:pPr lvl="0">
              <a:buFontTx/>
              <a:buChar char="-"/>
            </a:pPr>
            <a:endParaRPr lang="cs-CZ" sz="800" dirty="0" smtClean="0"/>
          </a:p>
          <a:p>
            <a:pPr>
              <a:lnSpc>
                <a:spcPct val="90000"/>
              </a:lnSpc>
              <a:buFontTx/>
              <a:buChar char="-"/>
            </a:pPr>
            <a:r>
              <a:rPr lang="pl-PL" sz="2400" dirty="0" smtClean="0"/>
              <a:t>projevuje vůli i ochotu pracovat, 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pl-PL" sz="800" dirty="0" smtClean="0"/>
          </a:p>
          <a:p>
            <a:pPr>
              <a:lnSpc>
                <a:spcPct val="90000"/>
              </a:lnSpc>
            </a:pPr>
            <a:r>
              <a:rPr lang="pl-PL" sz="2400" dirty="0" smtClean="0"/>
              <a:t>- aktivně hledá nové zaměstnání</a:t>
            </a:r>
            <a:endParaRPr lang="cs-CZ" sz="2400" dirty="0" smtClean="0"/>
          </a:p>
          <a:p>
            <a:pPr lvl="0">
              <a:buFontTx/>
              <a:buChar char="-"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Nezaměstnanost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81825" y="1738648"/>
            <a:ext cx="7604975" cy="3822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12800" indent="-812800">
              <a:lnSpc>
                <a:spcPct val="90000"/>
              </a:lnSpc>
              <a:defRPr/>
            </a:pPr>
            <a:r>
              <a:rPr lang="cs-CZ" sz="2400" b="1" dirty="0" smtClean="0"/>
              <a:t>Druhy nezaměstnaností:</a:t>
            </a:r>
          </a:p>
          <a:p>
            <a:pPr marL="812800" indent="-812800">
              <a:lnSpc>
                <a:spcPct val="90000"/>
              </a:lnSpc>
              <a:defRPr/>
            </a:pPr>
            <a:endParaRPr lang="cs-CZ" sz="800" b="1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otevřená</a:t>
            </a:r>
            <a:r>
              <a:rPr lang="en-GB" sz="2400" dirty="0" smtClean="0"/>
              <a:t> </a:t>
            </a:r>
            <a:r>
              <a:rPr lang="cs-CZ" sz="2400" dirty="0" smtClean="0"/>
              <a:t>/skrytá 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dobrovolná</a:t>
            </a:r>
            <a:r>
              <a:rPr lang="en-GB" sz="2400" dirty="0" smtClean="0"/>
              <a:t> </a:t>
            </a:r>
            <a:r>
              <a:rPr lang="cs-CZ" sz="2400" dirty="0" smtClean="0">
                <a:sym typeface="Symbol" pitchFamily="18" charset="2"/>
              </a:rPr>
              <a:t>/</a:t>
            </a:r>
            <a:r>
              <a:rPr lang="en-GB" sz="2400" dirty="0" smtClean="0"/>
              <a:t> </a:t>
            </a:r>
            <a:r>
              <a:rPr lang="cs-CZ" sz="2400" dirty="0" smtClean="0"/>
              <a:t>nedobrovolná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nepravá (nechce pracovat)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frikční – krátkodobá, čas, kdy si lidé hledají novou práci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strukturální – útlum některých oborů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technologická – souvisí se změnou technologií 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cyklická – vzniká v době, kdy klesá HDP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sezonní – souvisí s ročním obdobím</a:t>
            </a:r>
          </a:p>
          <a:p>
            <a:pPr marL="812800" indent="-812800">
              <a:lnSpc>
                <a:spcPct val="90000"/>
              </a:lnSpc>
              <a:defRPr/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Nezaměstnanost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62130" y="1645920"/>
            <a:ext cx="653766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defRPr/>
            </a:pPr>
            <a:r>
              <a:rPr lang="cs-CZ" sz="2400" b="1" dirty="0" smtClean="0"/>
              <a:t>Klady a zápory nezaměstnanosti</a:t>
            </a:r>
          </a:p>
          <a:p>
            <a:pPr marL="609600" indent="-609600">
              <a:defRPr/>
            </a:pPr>
            <a:endParaRPr lang="cs-CZ" sz="800" dirty="0" smtClean="0"/>
          </a:p>
          <a:p>
            <a:pPr marL="609600" indent="-609600">
              <a:defRPr/>
            </a:pPr>
            <a:r>
              <a:rPr lang="cs-CZ" sz="2400" dirty="0" smtClean="0"/>
              <a:t>Klady </a:t>
            </a:r>
          </a:p>
          <a:p>
            <a:pPr marL="609600" indent="-609600">
              <a:defRPr/>
            </a:pPr>
            <a:r>
              <a:rPr lang="cs-CZ" sz="2400" dirty="0" smtClean="0"/>
              <a:t>	– konkurence na trhu práce</a:t>
            </a:r>
          </a:p>
          <a:p>
            <a:pPr marL="609600" indent="-609600">
              <a:defRPr/>
            </a:pPr>
            <a:endParaRPr lang="cs-CZ" sz="2400" dirty="0" smtClean="0"/>
          </a:p>
          <a:p>
            <a:pPr marL="609600" indent="-609600">
              <a:defRPr/>
            </a:pPr>
            <a:r>
              <a:rPr lang="cs-CZ" sz="2400" dirty="0" smtClean="0"/>
              <a:t>Zápory</a:t>
            </a:r>
          </a:p>
          <a:p>
            <a:pPr marL="609600" indent="-609600">
              <a:defRPr/>
            </a:pPr>
            <a:r>
              <a:rPr lang="cs-CZ" sz="2400" dirty="0" smtClean="0"/>
              <a:t>	 – zátěž na státní rozpočet (podpory)</a:t>
            </a:r>
          </a:p>
          <a:p>
            <a:pPr marL="609600" indent="-609600">
              <a:defRPr/>
            </a:pPr>
            <a:r>
              <a:rPr lang="cs-CZ" sz="2400" dirty="0" smtClean="0"/>
              <a:t>	 – sociální „vyloučení“ nezaměstnaných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Nezaměstnanost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9854" y="1764406"/>
            <a:ext cx="792694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Arial Unicode MS" pitchFamily="34" charset="-128"/>
                <a:cs typeface="Times New Roman" pitchFamily="18" charset="0"/>
              </a:rPr>
              <a:t>Nezaměstnanost se měří ukazatelem:</a:t>
            </a:r>
          </a:p>
          <a:p>
            <a:pPr>
              <a:defRPr/>
            </a:pPr>
            <a:endParaRPr lang="cs-CZ" sz="2400" b="1" dirty="0" smtClean="0">
              <a:latin typeface="Arial Unicode MS" pitchFamily="34" charset="-128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Míra nezaměstnanosti =</a:t>
            </a:r>
          </a:p>
          <a:p>
            <a:pPr>
              <a:defRPr/>
            </a:pPr>
            <a:endParaRPr lang="cs-CZ" sz="2400" dirty="0" smtClean="0">
              <a:latin typeface="Arial Unicode MS" pitchFamily="34" charset="-128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	počet nezaměstnaných</a:t>
            </a:r>
          </a:p>
          <a:p>
            <a:pPr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----------------------------------------------------------------</a:t>
            </a:r>
          </a:p>
          <a:p>
            <a:pPr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Počet zaměstnaných + počet  nezaměstnaných</a:t>
            </a:r>
          </a:p>
          <a:p>
            <a:pPr>
              <a:defRPr/>
            </a:pPr>
            <a:r>
              <a:rPr lang="cs-CZ" sz="2400" b="1" dirty="0" smtClean="0">
                <a:latin typeface="Arial Unicode MS" pitchFamily="34" charset="-128"/>
                <a:cs typeface="Times New Roman" pitchFamily="18" charset="0"/>
              </a:rPr>
              <a:t> </a:t>
            </a: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7576457" y="3396343"/>
            <a:ext cx="1332412" cy="87521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X 100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437883"/>
            <a:ext cx="7352936" cy="450760"/>
          </a:xfrm>
        </p:spPr>
        <p:txBody>
          <a:bodyPr/>
          <a:lstStyle/>
          <a:p>
            <a:r>
              <a:rPr lang="cs-CZ" dirty="0" smtClean="0"/>
              <a:t>Nezaměstnanost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</a:t>
            </a:r>
            <a:r>
              <a:rPr lang="cs-CZ" sz="2400" smtClean="0"/>
              <a:t>, 2.díl</a:t>
            </a:r>
            <a:r>
              <a:rPr lang="cs-CZ" sz="2400" dirty="0" smtClean="0"/>
              <a:t>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687</TotalTime>
  <Words>216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PREZENTACE_VOSHK_logolinkEU</vt:lpstr>
      <vt:lpstr>Nezaměstnanost</vt:lpstr>
      <vt:lpstr>Tento učební materiál vznikl za podpory OPVK 1.5</vt:lpstr>
      <vt:lpstr>Nezaměstnanost</vt:lpstr>
      <vt:lpstr>Nezaměstnanost</vt:lpstr>
      <vt:lpstr>Nezaměstnanost</vt:lpstr>
      <vt:lpstr>Nezaměstnanost</vt:lpstr>
      <vt:lpstr>Nezaměstnanost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Věra</cp:lastModifiedBy>
  <cp:revision>83</cp:revision>
  <dcterms:created xsi:type="dcterms:W3CDTF">2012-10-31T11:13:41Z</dcterms:created>
  <dcterms:modified xsi:type="dcterms:W3CDTF">2013-06-25T16:09:03Z</dcterms:modified>
</cp:coreProperties>
</file>