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77" r:id="rId3"/>
    <p:sldId id="282" r:id="rId4"/>
    <p:sldId id="295" r:id="rId5"/>
    <p:sldId id="292" r:id="rId6"/>
    <p:sldId id="298" r:id="rId7"/>
    <p:sldId id="296" r:id="rId8"/>
    <p:sldId id="297" r:id="rId9"/>
    <p:sldId id="286" r:id="rId10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PIV" initials="C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Střední styl 3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815" autoAdjust="0"/>
    <p:restoredTop sz="99821" autoAdjust="0"/>
  </p:normalViewPr>
  <p:slideViewPr>
    <p:cSldViewPr snapToGrid="0" snapToObjects="1" showGuides="1">
      <p:cViewPr varScale="1">
        <p:scale>
          <a:sx n="73" d="100"/>
          <a:sy n="73" d="100"/>
        </p:scale>
        <p:origin x="-1284" y="-96"/>
      </p:cViewPr>
      <p:guideLst>
        <p:guide orient="horz" pos="4196"/>
        <p:guide orient="horz" pos="1877"/>
        <p:guide orient="horz" pos="3297"/>
        <p:guide pos="302"/>
        <p:guide pos="12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3287DD-D57B-4A1F-9A73-518CE20E56B4}" type="datetimeFigureOut">
              <a:rPr lang="cs-CZ" smtClean="0"/>
              <a:pPr/>
              <a:t>25. 6. 2013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F93ED0-A090-4B25-BFB4-D3E26E4B731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C2DA01-25A2-453B-9157-4DFAE34F9D0B}" type="datetimeFigureOut">
              <a:rPr lang="cs-CZ" smtClean="0"/>
              <a:pPr/>
              <a:t>25. 6. 2013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0FDC0C-3A26-48DB-87D7-83B1F6FAD78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A6BD5-CA47-44D9-82C7-409235B9B760}" type="datetime1">
              <a:rPr lang="cs-CZ" smtClean="0"/>
              <a:pPr/>
              <a:t>25. 6. 2013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671A-DDCF-44AC-BD3C-D1B119FFC017}" type="datetime1">
              <a:rPr lang="cs-CZ" smtClean="0"/>
              <a:pPr/>
              <a:t>25. 6. 2013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BDB3F-3C61-44A8-A00E-BBC446DB773E}" type="datetime1">
              <a:rPr lang="cs-CZ" smtClean="0"/>
              <a:pPr/>
              <a:t>25. 6. 2013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E29B9-A11C-43EE-AB4D-F23D8AC2F776}" type="datetime1">
              <a:rPr lang="cs-CZ" smtClean="0"/>
              <a:pPr/>
              <a:t>25. 6. 2013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C4392-EAEE-4A71-B94E-60A8E803C5F9}" type="datetime1">
              <a:rPr lang="cs-CZ" smtClean="0"/>
              <a:pPr/>
              <a:t>25. 6. 2013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BA124-D45F-4B4C-A75E-51D07D51DD3F}" type="datetime1">
              <a:rPr lang="cs-CZ" smtClean="0"/>
              <a:pPr/>
              <a:t>25. 6. 2013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3" name="Přímá spojovací čára 12"/>
          <p:cNvCxnSpPr/>
          <p:nvPr userDrawn="1"/>
        </p:nvCxnSpPr>
        <p:spPr>
          <a:xfrm>
            <a:off x="0" y="6237312"/>
            <a:ext cx="9144000" cy="0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bdélník 9"/>
          <p:cNvSpPr/>
          <p:nvPr userDrawn="1"/>
        </p:nvSpPr>
        <p:spPr>
          <a:xfrm>
            <a:off x="0" y="0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856" y="519437"/>
            <a:ext cx="7352936" cy="442035"/>
          </a:xfrm>
        </p:spPr>
        <p:txBody>
          <a:bodyPr wrap="square" lIns="36000" tIns="36000" rIns="36000" bIns="36000" anchor="b" anchorCtr="0">
            <a:spAutoFit/>
          </a:bodyPr>
          <a:lstStyle>
            <a:lvl1pPr algn="l"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pic>
        <p:nvPicPr>
          <p:cNvPr id="8" name="Obrázek 7" descr="C_mini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DB285-905C-491D-B33F-3DF0BB194B43}" type="datetime1">
              <a:rPr lang="cs-CZ" smtClean="0"/>
              <a:pPr/>
              <a:t>25. 6. 2013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C0D9-14C9-4E9E-A947-67C4C2765C59}" type="datetime1">
              <a:rPr lang="cs-CZ" smtClean="0"/>
              <a:pPr/>
              <a:t>25. 6. 2013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B4C33-5242-411D-A384-3FD9F2D5119A}" type="datetime1">
              <a:rPr lang="cs-CZ" smtClean="0"/>
              <a:pPr/>
              <a:t>25. 6. 2013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D8145-5D9A-4621-8A72-AF39B82773C6}" type="datetime1">
              <a:rPr lang="cs-CZ" smtClean="0"/>
              <a:pPr/>
              <a:t>25. 6. 2013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80A10-4C89-4D38-8B9D-FB3DFCFB3EDF}" type="datetime1">
              <a:rPr lang="cs-CZ" smtClean="0"/>
              <a:pPr/>
              <a:t>25. 6. 2013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391EB4-D25D-466E-A395-748B3D6DFF75}" type="datetime1">
              <a:rPr lang="cs-CZ" smtClean="0"/>
              <a:pPr/>
              <a:t>25. 6. 2013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83480" y="2316778"/>
            <a:ext cx="6903320" cy="1470025"/>
          </a:xfrm>
        </p:spPr>
        <p:txBody>
          <a:bodyPr>
            <a:normAutofit/>
          </a:bodyPr>
          <a:lstStyle/>
          <a:p>
            <a:pPr algn="l"/>
            <a:r>
              <a:rPr lang="cs-CZ" dirty="0" smtClean="0">
                <a:solidFill>
                  <a:schemeClr val="tx2"/>
                </a:solidFill>
              </a:rPr>
              <a:t>Oběžný majetek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328640"/>
            <a:ext cx="2133600" cy="365125"/>
          </a:xfrm>
        </p:spPr>
        <p:txBody>
          <a:bodyPr/>
          <a:lstStyle/>
          <a:p>
            <a:fld id="{909161AD-CE0D-4BCB-8C8C-A6C26A0B30BD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1852756" y="3936021"/>
            <a:ext cx="3744686" cy="698071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Hradec Králové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Datum  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22.9.2012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0" y="5874531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0" y="0"/>
            <a:ext cx="9144000" cy="155170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1852755" y="193964"/>
            <a:ext cx="6193158" cy="688256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CZECH SALES ACADEMY Hradec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Králové – VOŠ a SOŠ s.r.o.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b="1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Hradecká</a:t>
            </a:r>
            <a:r>
              <a:rPr lang="cs-CZ" sz="20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1151, 500 03 Hradec Králové</a:t>
            </a:r>
            <a:endParaRPr kumimoji="0" lang="cs-CZ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C:\Users\Benesova\Documents\06_projekty\OPVK\00_příručky\OPVK\Zakladni_logolink_OPVK (ESF, EU, MSMT, OP VK)\03_Zakladni_logolink_vertikalni_cz\OPVK_ver_zakladni_logolink_CMYK_cz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590" y="1744931"/>
            <a:ext cx="1512323" cy="4004712"/>
          </a:xfrm>
          <a:prstGeom prst="rect">
            <a:avLst/>
          </a:prstGeom>
          <a:noFill/>
        </p:spPr>
      </p:pic>
      <p:pic>
        <p:nvPicPr>
          <p:cNvPr id="14" name="Obrázek 13" descr="C_mini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Tento učební materiál vznikl za podpory OPVK 1.5</a:t>
            </a:r>
            <a:endParaRPr lang="cs-CZ" dirty="0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724188" y="1369290"/>
          <a:ext cx="7934902" cy="4450080"/>
        </p:xfrm>
        <a:graphic>
          <a:graphicData uri="http://schemas.openxmlformats.org/drawingml/2006/table">
            <a:tbl>
              <a:tblPr firstCol="1" bandRow="1">
                <a:tableStyleId>{5C22544A-7EE6-4342-B048-85BDC9FD1C3A}</a:tableStyleId>
              </a:tblPr>
              <a:tblGrid>
                <a:gridCol w="2614911"/>
                <a:gridCol w="5319991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školy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CZECH SALES ACADEMY Hradec Králové – VOŠ a SOŠ s.r.o.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CZ 1.07/1.5.00/34.0314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Moderní</a:t>
                      </a:r>
                      <a:r>
                        <a:rPr lang="cs-CZ" sz="1600" baseline="0" dirty="0" smtClean="0"/>
                        <a:t> škola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DUM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CSA_OPVK15_165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Předmět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Ekonomika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Tematický celek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Základy ekonomiky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materiálu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Oběžný</a:t>
                      </a:r>
                      <a:r>
                        <a:rPr lang="cs-CZ" sz="1600" baseline="0" dirty="0" smtClean="0"/>
                        <a:t> majetek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Autor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Ing. Dagmar </a:t>
                      </a:r>
                      <a:r>
                        <a:rPr lang="cs-CZ" sz="1600" dirty="0" err="1" smtClean="0"/>
                        <a:t>Nosálková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Datum ověření,</a:t>
                      </a:r>
                      <a:r>
                        <a:rPr lang="cs-CZ" sz="1600" baseline="0" dirty="0" smtClean="0"/>
                        <a:t> třída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smtClean="0"/>
                        <a:t>6.11.2012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Časová</a:t>
                      </a:r>
                      <a:r>
                        <a:rPr lang="cs-CZ" sz="1600" baseline="0" dirty="0" smtClean="0"/>
                        <a:t> dotace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1 hodina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Pomůcky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Interaktivní tabule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Vzdělávací cíl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Seznámit studenty s</a:t>
                      </a:r>
                      <a:r>
                        <a:rPr lang="cs-CZ" sz="1600" baseline="0" dirty="0" smtClean="0"/>
                        <a:t> </a:t>
                      </a:r>
                      <a:r>
                        <a:rPr lang="cs-CZ" sz="1600" baseline="0" dirty="0" smtClean="0"/>
                        <a:t>pojmem oběžný majetek</a:t>
                      </a:r>
                      <a:endParaRPr lang="cs-CZ" sz="1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Oběžný majetek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017430" y="1725769"/>
            <a:ext cx="7031865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/>
              <a:t>Oběžný majetek</a:t>
            </a:r>
          </a:p>
          <a:p>
            <a:endParaRPr lang="cs-CZ" sz="1600" b="1" dirty="0" smtClean="0"/>
          </a:p>
          <a:p>
            <a:pPr>
              <a:buFontTx/>
              <a:buChar char="-"/>
            </a:pPr>
            <a:r>
              <a:rPr lang="cs-CZ" sz="2400" dirty="0" smtClean="0"/>
              <a:t> mění svoji podobu , neustále obíhá</a:t>
            </a:r>
          </a:p>
          <a:p>
            <a:pPr>
              <a:buFontTx/>
              <a:buChar char="-"/>
            </a:pPr>
            <a:endParaRPr lang="cs-CZ" sz="800" dirty="0" smtClean="0"/>
          </a:p>
          <a:p>
            <a:pPr>
              <a:buFontTx/>
              <a:buChar char="-"/>
            </a:pPr>
            <a:r>
              <a:rPr lang="cs-CZ" sz="2400" dirty="0" smtClean="0"/>
              <a:t> doba použitelnosti je nejvýše jeden rok. </a:t>
            </a:r>
          </a:p>
          <a:p>
            <a:endParaRPr lang="cs-CZ" sz="800" dirty="0" smtClean="0"/>
          </a:p>
          <a:p>
            <a:pPr>
              <a:buFontTx/>
              <a:buChar char="-"/>
            </a:pPr>
            <a:r>
              <a:rPr lang="cs-CZ" sz="2400" dirty="0" smtClean="0"/>
              <a:t> spotřebovává se jednorázově (zejména materiál)</a:t>
            </a:r>
            <a:r>
              <a:rPr lang="cs-CZ" sz="2400" b="1" i="1" dirty="0" smtClean="0"/>
              <a:t/>
            </a:r>
            <a:br>
              <a:rPr lang="cs-CZ" sz="2400" b="1" i="1" dirty="0" smtClean="0"/>
            </a:br>
            <a:endParaRPr lang="cs-CZ" sz="2400" dirty="0" smtClean="0"/>
          </a:p>
          <a:p>
            <a:pPr lvl="0"/>
            <a:endParaRPr lang="cs-CZ" sz="1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Oběžný majetek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081825" y="1738648"/>
            <a:ext cx="671796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/>
              <a:t>Členění oběžného majetku:</a:t>
            </a:r>
          </a:p>
          <a:p>
            <a:endParaRPr lang="cs-CZ" sz="2400" dirty="0" smtClean="0"/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 zásoby</a:t>
            </a:r>
          </a:p>
          <a:p>
            <a:pPr>
              <a:buFont typeface="Wingdings" pitchFamily="2" charset="2"/>
              <a:buChar char="Ø"/>
            </a:pPr>
            <a:endParaRPr lang="cs-CZ" sz="2400" dirty="0" smtClean="0"/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 pohledávky </a:t>
            </a:r>
          </a:p>
          <a:p>
            <a:pPr>
              <a:buFont typeface="Wingdings" pitchFamily="2" charset="2"/>
              <a:buChar char="Ø"/>
            </a:pPr>
            <a:endParaRPr lang="cs-CZ" sz="2400" dirty="0" smtClean="0"/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Finanční majetek krátkodobý</a:t>
            </a:r>
          </a:p>
          <a:p>
            <a:endParaRPr lang="cs-CZ" sz="2400" b="1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Oběžný majetek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82580" y="1249249"/>
            <a:ext cx="8004219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000" b="1" dirty="0" smtClean="0">
                <a:latin typeface="Times New Roman" pitchFamily="18" charset="0"/>
              </a:rPr>
              <a:t>Zásoby:</a:t>
            </a:r>
          </a:p>
          <a:p>
            <a:endParaRPr lang="cs-CZ" sz="800" b="1" i="1" dirty="0" smtClean="0">
              <a:latin typeface="Times New Roman" pitchFamily="18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cs-CZ" sz="2400" b="1" dirty="0" smtClean="0">
                <a:latin typeface="Times New Roman" pitchFamily="18" charset="0"/>
              </a:rPr>
              <a:t>materiálu a surovin</a:t>
            </a:r>
            <a:r>
              <a:rPr lang="cs-CZ" sz="2400" dirty="0" smtClean="0">
                <a:latin typeface="Times New Roman" pitchFamily="18" charset="0"/>
              </a:rPr>
              <a:t> - představují vstupy do činnosti podniku, v níž se zčásti nebo plně spotřebují,</a:t>
            </a:r>
          </a:p>
          <a:p>
            <a:pPr lvl="1"/>
            <a:endParaRPr lang="cs-CZ" sz="800" i="1" dirty="0" smtClean="0">
              <a:latin typeface="Times New Roman" pitchFamily="18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cs-CZ" sz="2400" b="1" dirty="0" smtClean="0">
                <a:latin typeface="Times New Roman" pitchFamily="18" charset="0"/>
              </a:rPr>
              <a:t>nedokončené výroby</a:t>
            </a:r>
            <a:r>
              <a:rPr lang="cs-CZ" sz="2400" dirty="0" smtClean="0">
                <a:latin typeface="Times New Roman" pitchFamily="18" charset="0"/>
              </a:rPr>
              <a:t>, </a:t>
            </a:r>
            <a:r>
              <a:rPr lang="cs-CZ" sz="2400" b="1" dirty="0" smtClean="0">
                <a:latin typeface="Times New Roman" pitchFamily="18" charset="0"/>
              </a:rPr>
              <a:t>polotovarů</a:t>
            </a:r>
            <a:r>
              <a:rPr lang="cs-CZ" sz="2400" dirty="0" smtClean="0">
                <a:latin typeface="Times New Roman" pitchFamily="18" charset="0"/>
              </a:rPr>
              <a:t> - představují rozpracované výkony, </a:t>
            </a:r>
          </a:p>
          <a:p>
            <a:pPr lvl="1"/>
            <a:endParaRPr lang="cs-CZ" sz="800" dirty="0" smtClean="0">
              <a:latin typeface="Times New Roman" pitchFamily="18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cs-CZ" sz="2400" b="1" dirty="0" smtClean="0">
                <a:latin typeface="Times New Roman" pitchFamily="18" charset="0"/>
              </a:rPr>
              <a:t>hotových výrobků</a:t>
            </a:r>
            <a:r>
              <a:rPr lang="cs-CZ" sz="2400" dirty="0" smtClean="0">
                <a:latin typeface="Times New Roman" pitchFamily="18" charset="0"/>
              </a:rPr>
              <a:t>, které dosud nebyly prodány nebo které ještě zákazník nepřevzal,</a:t>
            </a:r>
          </a:p>
          <a:p>
            <a:pPr lvl="1"/>
            <a:endParaRPr lang="cs-CZ" sz="800" i="1" dirty="0" smtClean="0">
              <a:latin typeface="Times New Roman" pitchFamily="18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cs-CZ" sz="2400" b="1" dirty="0" smtClean="0">
                <a:latin typeface="Times New Roman" pitchFamily="18" charset="0"/>
              </a:rPr>
              <a:t>zboží</a:t>
            </a:r>
            <a:r>
              <a:rPr lang="cs-CZ" sz="2400" dirty="0" smtClean="0">
                <a:latin typeface="Times New Roman" pitchFamily="18" charset="0"/>
              </a:rPr>
              <a:t>, které podnik nakupuje a v nezměněné formě prodává (typické pro obchodní podniky),</a:t>
            </a:r>
            <a:endParaRPr lang="cs-CZ" sz="2400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Oběžný majetek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70456" y="961472"/>
            <a:ext cx="8873543" cy="51752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cs-CZ" sz="2400" b="1" dirty="0" smtClean="0">
                <a:latin typeface="Times New Roman" pitchFamily="18" charset="0"/>
              </a:rPr>
              <a:t>Členění zásob:</a:t>
            </a:r>
          </a:p>
          <a:p>
            <a:pPr>
              <a:lnSpc>
                <a:spcPct val="90000"/>
              </a:lnSpc>
            </a:pPr>
            <a:endParaRPr lang="cs-CZ" sz="800" b="1" dirty="0" smtClean="0">
              <a:latin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cs-CZ" sz="1900" b="1" dirty="0" smtClean="0">
                <a:latin typeface="Times New Roman" pitchFamily="18" charset="0"/>
              </a:rPr>
              <a:t>Materiál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§"/>
            </a:pPr>
            <a:r>
              <a:rPr lang="cs-CZ" sz="1900" b="1" dirty="0" smtClean="0">
                <a:latin typeface="Times New Roman" pitchFamily="18" charset="0"/>
              </a:rPr>
              <a:t> základní suroviny</a:t>
            </a:r>
            <a:r>
              <a:rPr lang="cs-CZ" sz="1900" dirty="0" smtClean="0">
                <a:latin typeface="Times New Roman" pitchFamily="18" charset="0"/>
              </a:rPr>
              <a:t> - stavební hmoty, kov, dřevo, kůže, ...,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§"/>
            </a:pPr>
            <a:r>
              <a:rPr lang="cs-CZ" sz="1900" b="1" dirty="0" smtClean="0">
                <a:latin typeface="Times New Roman" pitchFamily="18" charset="0"/>
              </a:rPr>
              <a:t> pomocné materiály</a:t>
            </a:r>
            <a:r>
              <a:rPr lang="cs-CZ" sz="1900" dirty="0" smtClean="0">
                <a:latin typeface="Times New Roman" pitchFamily="18" charset="0"/>
              </a:rPr>
              <a:t> - barvy, mořidla, maziva,...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§"/>
            </a:pPr>
            <a:r>
              <a:rPr lang="cs-CZ" sz="1900" dirty="0" smtClean="0">
                <a:latin typeface="Times New Roman" pitchFamily="18" charset="0"/>
              </a:rPr>
              <a:t> </a:t>
            </a:r>
            <a:r>
              <a:rPr lang="cs-CZ" sz="1900" b="1" dirty="0" smtClean="0">
                <a:latin typeface="Times New Roman" pitchFamily="18" charset="0"/>
              </a:rPr>
              <a:t>obaly</a:t>
            </a:r>
            <a:r>
              <a:rPr lang="cs-CZ" sz="1900" dirty="0" smtClean="0">
                <a:latin typeface="Times New Roman" pitchFamily="18" charset="0"/>
              </a:rPr>
              <a:t> - plechovky, kartóny, plasty ...,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§"/>
            </a:pPr>
            <a:r>
              <a:rPr lang="cs-CZ" sz="1900" b="1" dirty="0" smtClean="0">
                <a:latin typeface="Times New Roman" pitchFamily="18" charset="0"/>
              </a:rPr>
              <a:t> pohonné hmoty</a:t>
            </a:r>
            <a:r>
              <a:rPr lang="cs-CZ" sz="1900" dirty="0" smtClean="0">
                <a:latin typeface="Times New Roman" pitchFamily="18" charset="0"/>
              </a:rPr>
              <a:t> - nafta, benzin,...,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§"/>
            </a:pPr>
            <a:r>
              <a:rPr lang="cs-CZ" sz="1900" b="1" dirty="0" smtClean="0">
                <a:latin typeface="Times New Roman" pitchFamily="18" charset="0"/>
              </a:rPr>
              <a:t> drobné nářadí</a:t>
            </a:r>
            <a:r>
              <a:rPr lang="cs-CZ" sz="1900" dirty="0" smtClean="0">
                <a:latin typeface="Times New Roman" pitchFamily="18" charset="0"/>
              </a:rPr>
              <a:t> - šroubováky, klíče, vrtáky, ….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§"/>
            </a:pPr>
            <a:r>
              <a:rPr lang="cs-CZ" sz="1900" b="1" dirty="0" smtClean="0">
                <a:latin typeface="Times New Roman" pitchFamily="18" charset="0"/>
              </a:rPr>
              <a:t> kancelářské potřeby</a:t>
            </a:r>
            <a:r>
              <a:rPr lang="cs-CZ" sz="1900" dirty="0" smtClean="0">
                <a:latin typeface="Times New Roman" pitchFamily="18" charset="0"/>
              </a:rPr>
              <a:t> - papíry, tužky, pásky do psacího stroje, šanony ...,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§"/>
            </a:pPr>
            <a:r>
              <a:rPr lang="cs-CZ" sz="1900" b="1" dirty="0" smtClean="0">
                <a:latin typeface="Times New Roman" pitchFamily="18" charset="0"/>
              </a:rPr>
              <a:t> čistící prostředky</a:t>
            </a:r>
            <a:r>
              <a:rPr lang="cs-CZ" sz="1900" dirty="0" smtClean="0">
                <a:latin typeface="Times New Roman" pitchFamily="18" charset="0"/>
              </a:rPr>
              <a:t> - pro hygienu zaměstnanců, úklid prostor</a:t>
            </a:r>
          </a:p>
          <a:p>
            <a:pPr lvl="1">
              <a:lnSpc>
                <a:spcPct val="90000"/>
              </a:lnSpc>
            </a:pPr>
            <a:endParaRPr lang="cs-CZ" sz="800" b="1" dirty="0" smtClean="0">
              <a:latin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cs-CZ" sz="1900" b="1" dirty="0" smtClean="0">
                <a:latin typeface="Times New Roman" pitchFamily="18" charset="0"/>
              </a:rPr>
              <a:t>nedokončená výroba - </a:t>
            </a:r>
            <a:r>
              <a:rPr lang="cs-CZ" sz="1900" dirty="0" smtClean="0">
                <a:latin typeface="Times New Roman" pitchFamily="18" charset="0"/>
              </a:rPr>
              <a:t>nedokončené výrobky v takovém stupni technologické rozpracovanosti, že nejsou zatím prodejné - rozešité kalhoty, roztavené železo v peci, neupečený rohlík atd.</a:t>
            </a:r>
          </a:p>
          <a:p>
            <a:pPr>
              <a:lnSpc>
                <a:spcPct val="90000"/>
              </a:lnSpc>
            </a:pPr>
            <a:endParaRPr lang="cs-CZ" sz="800" b="1" dirty="0" smtClean="0">
              <a:latin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cs-CZ" sz="1900" b="1" dirty="0" smtClean="0">
                <a:latin typeface="Times New Roman" pitchFamily="18" charset="0"/>
              </a:rPr>
              <a:t>polotovary - </a:t>
            </a:r>
            <a:r>
              <a:rPr lang="cs-CZ" sz="1900" dirty="0" smtClean="0">
                <a:latin typeface="Times New Roman" pitchFamily="18" charset="0"/>
              </a:rPr>
              <a:t>rozpracované výrobky, které jsou z hlediska některého technologického stupně už dokončené a daly by se popř. i prodat - odlitek, deska dřeva atd.</a:t>
            </a:r>
          </a:p>
          <a:p>
            <a:pPr>
              <a:lnSpc>
                <a:spcPct val="90000"/>
              </a:lnSpc>
            </a:pPr>
            <a:endParaRPr lang="cs-CZ" sz="800" b="1" dirty="0" smtClean="0">
              <a:latin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cs-CZ" sz="1900" b="1" dirty="0" smtClean="0">
                <a:latin typeface="Times New Roman" pitchFamily="18" charset="0"/>
              </a:rPr>
              <a:t>hotové výrobky –</a:t>
            </a:r>
            <a:r>
              <a:rPr lang="cs-CZ" sz="1900" dirty="0" smtClean="0">
                <a:latin typeface="Times New Roman" pitchFamily="18" charset="0"/>
              </a:rPr>
              <a:t> dokončené a připravují se k prodeji.</a:t>
            </a:r>
          </a:p>
          <a:p>
            <a:pPr>
              <a:lnSpc>
                <a:spcPct val="90000"/>
              </a:lnSpc>
            </a:pPr>
            <a:r>
              <a:rPr lang="cs-CZ" sz="800" dirty="0" smtClean="0">
                <a:latin typeface="Times New Roman" pitchFamily="18" charset="0"/>
              </a:rPr>
              <a:t> </a:t>
            </a:r>
            <a:endParaRPr lang="cs-CZ" sz="800" b="1" dirty="0" smtClean="0">
              <a:latin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cs-CZ" sz="1900" b="1" dirty="0" smtClean="0">
                <a:latin typeface="Times New Roman" pitchFamily="18" charset="0"/>
              </a:rPr>
              <a:t>zboží -</a:t>
            </a:r>
            <a:r>
              <a:rPr lang="cs-CZ" sz="1900" dirty="0" smtClean="0">
                <a:latin typeface="Times New Roman" pitchFamily="18" charset="0"/>
              </a:rPr>
              <a:t> je vše co je nakoupené (už hotové) za účelem dalšího prodeje;</a:t>
            </a:r>
          </a:p>
          <a:p>
            <a:pPr>
              <a:lnSpc>
                <a:spcPct val="90000"/>
              </a:lnSpc>
            </a:pPr>
            <a:endParaRPr lang="cs-CZ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Oběžný majetek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824248" y="1609859"/>
            <a:ext cx="7173532" cy="36440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buFont typeface="Wingdings" pitchFamily="2" charset="2"/>
              <a:buNone/>
            </a:pPr>
            <a:r>
              <a:rPr lang="cs-CZ" sz="2400" b="1" dirty="0" smtClean="0">
                <a:latin typeface="Times New Roman" pitchFamily="18" charset="0"/>
              </a:rPr>
              <a:t>Pohledávky</a:t>
            </a:r>
          </a:p>
          <a:p>
            <a:pPr lvl="1">
              <a:buFont typeface="Wingdings" pitchFamily="2" charset="2"/>
              <a:buNone/>
            </a:pPr>
            <a:endParaRPr lang="cs-CZ" sz="1000" u="sng" dirty="0" smtClean="0">
              <a:latin typeface="Times New Roman" pitchFamily="18" charset="0"/>
            </a:endParaRPr>
          </a:p>
          <a:p>
            <a:pPr lvl="1">
              <a:lnSpc>
                <a:spcPct val="20000"/>
              </a:lnSpc>
            </a:pPr>
            <a:endParaRPr lang="cs-CZ" sz="2400" b="1" u="sng" dirty="0" smtClean="0">
              <a:latin typeface="Times New Roman" pitchFamily="18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cs-CZ" sz="2400" b="1" dirty="0" smtClean="0">
                <a:latin typeface="Times New Roman" pitchFamily="18" charset="0"/>
              </a:rPr>
              <a:t>z obchodního styku</a:t>
            </a:r>
            <a:r>
              <a:rPr lang="cs-CZ" sz="2400" dirty="0" smtClean="0">
                <a:latin typeface="Times New Roman" pitchFamily="18" charset="0"/>
              </a:rPr>
              <a:t> - částky dosud neuhrazených faktur nebo obdobných platebních dokumentů, které podnik vystavil svým odběratelům za dodané zboží, výrobky nebo provedené služby,</a:t>
            </a:r>
          </a:p>
          <a:p>
            <a:pPr lvl="1"/>
            <a:endParaRPr lang="cs-CZ" sz="2400" i="1" dirty="0" smtClean="0">
              <a:latin typeface="Times New Roman" pitchFamily="18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cs-CZ" sz="2400" b="1" dirty="0" smtClean="0">
                <a:latin typeface="Times New Roman" pitchFamily="18" charset="0"/>
              </a:rPr>
              <a:t>ostatní</a:t>
            </a:r>
            <a:r>
              <a:rPr lang="cs-CZ" sz="2400" dirty="0" smtClean="0">
                <a:latin typeface="Times New Roman" pitchFamily="18" charset="0"/>
              </a:rPr>
              <a:t> - neuhrazené nároky podniku, které uplatňuje vůči fyzickým osobám i vůči různým právnickým osobám,</a:t>
            </a:r>
            <a:endParaRPr lang="cs-CZ" sz="2400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Oběžný majetek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862885" y="1648496"/>
            <a:ext cx="6936907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</a:rPr>
              <a:t>Finanční majetek krátkodobé povahy</a:t>
            </a:r>
            <a:r>
              <a:rPr lang="cs-CZ" sz="3000" b="1" dirty="0" smtClean="0">
                <a:latin typeface="Times New Roman" pitchFamily="18" charset="0"/>
              </a:rPr>
              <a:t>:</a:t>
            </a:r>
          </a:p>
          <a:p>
            <a:pPr>
              <a:lnSpc>
                <a:spcPct val="30000"/>
              </a:lnSpc>
            </a:pPr>
            <a:endParaRPr lang="cs-CZ" sz="3000" i="1" u="sng" dirty="0" smtClean="0">
              <a:latin typeface="Times New Roman" pitchFamily="18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cs-CZ" sz="2400" dirty="0" smtClean="0">
                <a:latin typeface="Times New Roman" pitchFamily="18" charset="0"/>
              </a:rPr>
              <a:t>krátkodobé finanční investice (např. komerční cenné papíry), </a:t>
            </a:r>
          </a:p>
          <a:p>
            <a:pPr lvl="1"/>
            <a:endParaRPr lang="cs-CZ" sz="800" dirty="0" smtClean="0">
              <a:latin typeface="Times New Roman" pitchFamily="18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cs-CZ" sz="2400" dirty="0" smtClean="0">
                <a:latin typeface="Times New Roman" pitchFamily="18" charset="0"/>
              </a:rPr>
              <a:t>peněžní prostředky (hotovost v pokladně podniku, vklady na jeho účtech u různých peněžních ústavů),</a:t>
            </a:r>
          </a:p>
          <a:p>
            <a:pPr lvl="1"/>
            <a:endParaRPr lang="cs-CZ" sz="800" dirty="0" smtClean="0">
              <a:latin typeface="Times New Roman" pitchFamily="18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cs-CZ" sz="2400" dirty="0" smtClean="0">
                <a:latin typeface="Times New Roman" pitchFamily="18" charset="0"/>
              </a:rPr>
              <a:t>ceniny (kolky, poštovní známky, stravenky).</a:t>
            </a:r>
            <a:endParaRPr lang="cs-CZ" sz="2400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Oběžný majetek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188719" y="1568491"/>
            <a:ext cx="7498081" cy="1532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cs-CZ" sz="2400" b="1" dirty="0" smtClean="0"/>
              <a:t>Použité zdroje:</a:t>
            </a:r>
          </a:p>
          <a:p>
            <a:pPr>
              <a:lnSpc>
                <a:spcPct val="90000"/>
              </a:lnSpc>
            </a:pPr>
            <a:endParaRPr lang="cs-CZ" sz="2400" b="1" dirty="0" smtClean="0"/>
          </a:p>
          <a:p>
            <a:pPr>
              <a:lnSpc>
                <a:spcPct val="90000"/>
              </a:lnSpc>
            </a:pPr>
            <a:r>
              <a:rPr lang="cs-CZ" sz="2400" dirty="0" err="1" smtClean="0"/>
              <a:t>Klínský</a:t>
            </a:r>
            <a:r>
              <a:rPr lang="cs-CZ" sz="2400" dirty="0" smtClean="0"/>
              <a:t> P., </a:t>
            </a:r>
            <a:r>
              <a:rPr lang="cs-CZ" sz="2400" dirty="0" err="1" smtClean="0"/>
              <a:t>Münch</a:t>
            </a:r>
            <a:r>
              <a:rPr lang="cs-CZ" sz="2400" dirty="0" smtClean="0"/>
              <a:t> O., Ekonomika pro obchodní akademie a ostatní střední školy,  1 díl.</a:t>
            </a:r>
          </a:p>
          <a:p>
            <a:pPr>
              <a:lnSpc>
                <a:spcPct val="90000"/>
              </a:lnSpc>
            </a:pPr>
            <a:endParaRPr lang="cs-CZ" sz="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ZENTACE_VOSHK_logolinkEU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644</TotalTime>
  <Words>478</Words>
  <Application>Microsoft Office PowerPoint</Application>
  <PresentationFormat>Předvádění na obrazovce (4:3)</PresentationFormat>
  <Paragraphs>102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PREZENTACE_VOSHK_logolinkEU</vt:lpstr>
      <vt:lpstr>Oběžný majetek</vt:lpstr>
      <vt:lpstr>Tento učební materiál vznikl za podpory OPVK 1.5</vt:lpstr>
      <vt:lpstr>Oběžný majetek</vt:lpstr>
      <vt:lpstr>Oběžný majetek</vt:lpstr>
      <vt:lpstr>Oběžný majetek</vt:lpstr>
      <vt:lpstr>Oběžný majetek</vt:lpstr>
      <vt:lpstr>Oběžný majetek</vt:lpstr>
      <vt:lpstr>Oběžný majetek</vt:lpstr>
      <vt:lpstr>Oběžný majetek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Potřeby</dc:title>
  <dc:creator>Věra</dc:creator>
  <cp:lastModifiedBy>U3</cp:lastModifiedBy>
  <cp:revision>76</cp:revision>
  <dcterms:created xsi:type="dcterms:W3CDTF">2012-10-31T11:13:41Z</dcterms:created>
  <dcterms:modified xsi:type="dcterms:W3CDTF">2013-06-25T19:10:29Z</dcterms:modified>
</cp:coreProperties>
</file>