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77" r:id="rId3"/>
    <p:sldId id="282" r:id="rId4"/>
    <p:sldId id="295" r:id="rId5"/>
    <p:sldId id="292" r:id="rId6"/>
    <p:sldId id="293" r:id="rId7"/>
    <p:sldId id="296" r:id="rId8"/>
    <p:sldId id="297" r:id="rId9"/>
    <p:sldId id="286" r:id="rId10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15" autoAdjust="0"/>
    <p:restoredTop sz="99821" autoAdjust="0"/>
  </p:normalViewPr>
  <p:slideViewPr>
    <p:cSldViewPr snapToGrid="0" snapToObjects="1" showGuides="1">
      <p:cViewPr varScale="1">
        <p:scale>
          <a:sx n="74" d="100"/>
          <a:sy n="74" d="100"/>
        </p:scale>
        <p:origin x="-396" y="-10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903320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Odměňování zaměstnanců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  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19.1.2013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45008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CSA_OPVK15_171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Ekonomika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Základy ekonomiky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Odměňování</a:t>
                      </a:r>
                      <a:r>
                        <a:rPr lang="cs-CZ" sz="1600" baseline="0" dirty="0" smtClean="0"/>
                        <a:t> zaměstnanců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Dagmar </a:t>
                      </a:r>
                      <a:r>
                        <a:rPr lang="cs-CZ" sz="1600" dirty="0" err="1" smtClean="0"/>
                        <a:t>Nosálková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20.3. 2013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hodina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 studenty s druhy odměňování </a:t>
                      </a:r>
                      <a:r>
                        <a:rPr lang="cs-CZ" sz="1600" smtClean="0"/>
                        <a:t>za práci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/>
          <a:lstStyle/>
          <a:p>
            <a:r>
              <a:rPr lang="cs-CZ" dirty="0" smtClean="0"/>
              <a:t>Odměňování zaměstnanců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17430" y="1725769"/>
            <a:ext cx="7031865" cy="35702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nástroje odměňování:</a:t>
            </a:r>
          </a:p>
          <a:p>
            <a:endParaRPr lang="cs-CZ" sz="800" dirty="0" smtClean="0"/>
          </a:p>
          <a:p>
            <a:r>
              <a:rPr lang="cs-CZ" sz="2400" b="1" dirty="0" smtClean="0"/>
              <a:t>1)peněžní odměny</a:t>
            </a:r>
            <a:r>
              <a:rPr lang="cs-CZ" sz="2400" dirty="0" smtClean="0"/>
              <a:t>  (mzdy, platy, prémie, příplatky, podíl na zisku)</a:t>
            </a:r>
          </a:p>
          <a:p>
            <a:endParaRPr lang="cs-CZ" sz="800" dirty="0" smtClean="0"/>
          </a:p>
          <a:p>
            <a:r>
              <a:rPr lang="cs-CZ" sz="2400" b="1" dirty="0" smtClean="0"/>
              <a:t>2)hmotné (nepeněžní) odměny</a:t>
            </a:r>
            <a:r>
              <a:rPr lang="cs-CZ" sz="2400" dirty="0" smtClean="0"/>
              <a:t> (služební auto, poskytování sociálních výhod, sleva na produkty firmy)</a:t>
            </a:r>
          </a:p>
          <a:p>
            <a:endParaRPr lang="cs-CZ" sz="800" dirty="0" smtClean="0"/>
          </a:p>
          <a:p>
            <a:r>
              <a:rPr lang="cs-CZ" sz="2400" b="1" dirty="0" smtClean="0"/>
              <a:t>3)nehmotné </a:t>
            </a:r>
            <a:r>
              <a:rPr lang="cs-CZ" sz="2400" dirty="0" smtClean="0"/>
              <a:t>– nedají se vyčíslit, motivují nás a přináší uspokojení z práce (možnost seberealizace, osobního rozvoje, kariéry)</a:t>
            </a:r>
          </a:p>
          <a:p>
            <a:pPr lvl="0"/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/>
          <a:lstStyle/>
          <a:p>
            <a:r>
              <a:rPr lang="cs-CZ" dirty="0" smtClean="0"/>
              <a:t>Odměňování zaměstnanců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50006" y="1262130"/>
            <a:ext cx="7443987" cy="43242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u="sng" dirty="0" smtClean="0"/>
              <a:t>Mzda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/>
              <a:t>řídí se zákonem o mzdě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/>
              <a:t>používají soukromé organizace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/>
              <a:t>převážně se jedná o smluvní mzdu 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/>
              <a:t>minimální měsíční mzda je 8000,-Kč, hodinová 48,10 Kč</a:t>
            </a:r>
          </a:p>
          <a:p>
            <a:endParaRPr lang="cs-CZ" sz="1100" dirty="0" smtClean="0"/>
          </a:p>
          <a:p>
            <a:r>
              <a:rPr lang="cs-CZ" sz="2400" u="sng" dirty="0" smtClean="0"/>
              <a:t>Plat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/>
              <a:t>řídí se zákonem o platu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/>
              <a:t>státní organizace používají předpisy dané vládou (platové tabulky)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/>
              <a:t>je </a:t>
            </a:r>
            <a:r>
              <a:rPr lang="cs-CZ" sz="2400" b="1" dirty="0" smtClean="0"/>
              <a:t>16 platových tříd </a:t>
            </a:r>
            <a:r>
              <a:rPr lang="cs-CZ" sz="2400" dirty="0" smtClean="0"/>
              <a:t>(dle druhu práce a kvalifikace) a </a:t>
            </a:r>
            <a:r>
              <a:rPr lang="cs-CZ" sz="2400" b="1" dirty="0" smtClean="0"/>
              <a:t>12 platových stupňů </a:t>
            </a:r>
            <a:r>
              <a:rPr lang="cs-CZ" sz="2400" dirty="0" smtClean="0"/>
              <a:t>(dle délky započítané praxe)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/>
          <a:lstStyle/>
          <a:p>
            <a:r>
              <a:rPr lang="cs-CZ" dirty="0" smtClean="0"/>
              <a:t>Odměňování zaměstnanců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2581" y="1249249"/>
            <a:ext cx="7117212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Mzda</a:t>
            </a:r>
            <a:r>
              <a:rPr lang="cs-CZ" sz="2400" dirty="0" smtClean="0"/>
              <a:t> = peněžité plnění poskytované zaměstnavatelem zaměstnanci za práci</a:t>
            </a:r>
          </a:p>
          <a:p>
            <a:endParaRPr lang="cs-CZ" sz="2400" dirty="0" smtClean="0"/>
          </a:p>
          <a:p>
            <a:r>
              <a:rPr lang="cs-CZ" sz="2400" b="1" dirty="0" smtClean="0"/>
              <a:t>Struktura hrubé mzdy:</a:t>
            </a:r>
            <a:endParaRPr lang="cs-CZ" sz="2400" dirty="0" smtClean="0"/>
          </a:p>
          <a:p>
            <a:r>
              <a:rPr lang="cs-CZ" sz="2400" b="1" dirty="0" smtClean="0"/>
              <a:t>1)základní mzda</a:t>
            </a:r>
          </a:p>
          <a:p>
            <a:endParaRPr lang="cs-CZ" sz="800" dirty="0" smtClean="0"/>
          </a:p>
          <a:p>
            <a:r>
              <a:rPr lang="cs-CZ" sz="2400" b="1" dirty="0" smtClean="0"/>
              <a:t>2)pobídkové složky</a:t>
            </a:r>
          </a:p>
          <a:p>
            <a:endParaRPr lang="cs-CZ" sz="800" b="1" dirty="0" smtClean="0"/>
          </a:p>
          <a:p>
            <a:r>
              <a:rPr lang="cs-CZ" sz="2400" b="1" dirty="0" smtClean="0"/>
              <a:t>3)náhrada mzdy </a:t>
            </a:r>
            <a:r>
              <a:rPr lang="cs-CZ" sz="2400" dirty="0" smtClean="0"/>
              <a:t>(zaměstnanec nemohl pracovat, ale měl nárok na mzdu)</a:t>
            </a:r>
          </a:p>
          <a:p>
            <a:r>
              <a:rPr lang="cs-CZ" sz="2400" b="1" dirty="0" smtClean="0"/>
              <a:t>	- </a:t>
            </a:r>
            <a:r>
              <a:rPr lang="cs-CZ" sz="2400" dirty="0" smtClean="0"/>
              <a:t>nemocenská</a:t>
            </a:r>
          </a:p>
          <a:p>
            <a:r>
              <a:rPr lang="cs-CZ" sz="2400" dirty="0" smtClean="0"/>
              <a:t>	- dovolená</a:t>
            </a:r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/>
          <a:lstStyle/>
          <a:p>
            <a:r>
              <a:rPr lang="cs-CZ" dirty="0" smtClean="0"/>
              <a:t>Odměňování zaměstnanců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94704" y="1622738"/>
            <a:ext cx="7173533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Formy základní mzdy</a:t>
            </a:r>
          </a:p>
          <a:p>
            <a:endParaRPr lang="cs-CZ" sz="800" b="1" dirty="0" smtClean="0"/>
          </a:p>
          <a:p>
            <a:r>
              <a:rPr lang="cs-CZ" sz="2400" b="1" dirty="0" smtClean="0"/>
              <a:t>1)časová</a:t>
            </a:r>
          </a:p>
          <a:p>
            <a:r>
              <a:rPr lang="cs-CZ" sz="2400" b="1" dirty="0" smtClean="0"/>
              <a:t>	</a:t>
            </a:r>
            <a:r>
              <a:rPr lang="cs-CZ" sz="2400" dirty="0" smtClean="0"/>
              <a:t>- závisí na odpracovaném čase</a:t>
            </a:r>
          </a:p>
          <a:p>
            <a:r>
              <a:rPr lang="cs-CZ" sz="2400" b="1" dirty="0" smtClean="0"/>
              <a:t>2)úkolová</a:t>
            </a:r>
          </a:p>
          <a:p>
            <a:r>
              <a:rPr lang="cs-CZ" sz="2400" dirty="0" smtClean="0"/>
              <a:t>	-dle množství vykonané práce (dělnická profese)</a:t>
            </a:r>
          </a:p>
          <a:p>
            <a:r>
              <a:rPr lang="cs-CZ" sz="2400" b="1" dirty="0" smtClean="0"/>
              <a:t>3)podílová</a:t>
            </a:r>
          </a:p>
          <a:p>
            <a:r>
              <a:rPr lang="cs-CZ" sz="2400" dirty="0" smtClean="0"/>
              <a:t>	- u obchodní činnosti, podíl na tržbách</a:t>
            </a:r>
          </a:p>
          <a:p>
            <a:r>
              <a:rPr lang="cs-CZ" sz="2400" b="1" dirty="0" smtClean="0"/>
              <a:t>4)smíšená</a:t>
            </a:r>
            <a:endParaRPr lang="cs-CZ" sz="2400" dirty="0" smtClean="0"/>
          </a:p>
          <a:p>
            <a:r>
              <a:rPr lang="cs-CZ" sz="2400" dirty="0" smtClean="0"/>
              <a:t>	- kombinace předchozích</a:t>
            </a:r>
            <a:endParaRPr lang="cs-CZ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Odměňování zaměstnanců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46857" y="1236373"/>
            <a:ext cx="8239944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Pobídkové složky</a:t>
            </a:r>
          </a:p>
          <a:p>
            <a:endParaRPr lang="cs-CZ" sz="800" b="1" dirty="0" smtClean="0"/>
          </a:p>
          <a:p>
            <a:r>
              <a:rPr lang="cs-CZ" sz="2400" dirty="0" smtClean="0"/>
              <a:t>1)</a:t>
            </a:r>
            <a:r>
              <a:rPr lang="cs-CZ" sz="2400" b="1" dirty="0" smtClean="0"/>
              <a:t>osobní hodnocení</a:t>
            </a:r>
          </a:p>
          <a:p>
            <a:r>
              <a:rPr lang="cs-CZ" sz="2400" b="1" dirty="0" smtClean="0"/>
              <a:t>	</a:t>
            </a:r>
            <a:r>
              <a:rPr lang="cs-CZ" sz="2400" dirty="0" smtClean="0"/>
              <a:t>-nenároková složka mzdy slouží k ocenění 	nadstandardní výkonnosti nebo kvality práce</a:t>
            </a:r>
          </a:p>
          <a:p>
            <a:endParaRPr lang="cs-CZ" sz="800" dirty="0" smtClean="0"/>
          </a:p>
          <a:p>
            <a:r>
              <a:rPr lang="cs-CZ" sz="2400" dirty="0" smtClean="0"/>
              <a:t>2)</a:t>
            </a:r>
            <a:r>
              <a:rPr lang="cs-CZ" sz="2400" b="1" dirty="0" smtClean="0"/>
              <a:t>příplatky</a:t>
            </a:r>
          </a:p>
          <a:p>
            <a:r>
              <a:rPr lang="cs-CZ" sz="2400" b="1" dirty="0" smtClean="0"/>
              <a:t>	</a:t>
            </a:r>
            <a:r>
              <a:rPr lang="cs-CZ" sz="2400" dirty="0" smtClean="0"/>
              <a:t>-přísluší za práci ve zvláštních podmínkách</a:t>
            </a:r>
          </a:p>
          <a:p>
            <a:r>
              <a:rPr lang="cs-CZ" sz="2400" b="1" dirty="0" smtClean="0"/>
              <a:t>	povinné</a:t>
            </a:r>
            <a:r>
              <a:rPr lang="cs-CZ" sz="2400" dirty="0" smtClean="0"/>
              <a:t> - přesčas, práce v noci,ve svátek, ve ztíženém a 	zdravotně škodlivém prostředí</a:t>
            </a:r>
          </a:p>
          <a:p>
            <a:r>
              <a:rPr lang="cs-CZ" sz="2400" b="1" dirty="0" smtClean="0"/>
              <a:t>	nepovinné </a:t>
            </a:r>
            <a:r>
              <a:rPr lang="cs-CZ" sz="2400" dirty="0" smtClean="0"/>
              <a:t>- plně v kompetenci organizace (např. za 	vedení kolektivu)</a:t>
            </a:r>
          </a:p>
          <a:p>
            <a:r>
              <a:rPr lang="cs-CZ" sz="2400" dirty="0" smtClean="0"/>
              <a:t>3) </a:t>
            </a:r>
            <a:r>
              <a:rPr lang="cs-CZ" sz="2400" b="1" dirty="0" smtClean="0"/>
              <a:t>prémie</a:t>
            </a:r>
            <a:r>
              <a:rPr lang="cs-CZ" sz="2400" dirty="0" smtClean="0"/>
              <a:t> – předem určena její výše</a:t>
            </a:r>
          </a:p>
          <a:p>
            <a:endParaRPr lang="cs-CZ" sz="800" dirty="0" smtClean="0"/>
          </a:p>
          <a:p>
            <a:r>
              <a:rPr lang="cs-CZ" sz="2400" dirty="0" smtClean="0"/>
              <a:t>4)</a:t>
            </a:r>
            <a:r>
              <a:rPr lang="cs-CZ" sz="2400" b="1" dirty="0" smtClean="0"/>
              <a:t>odměny</a:t>
            </a:r>
            <a:r>
              <a:rPr lang="cs-CZ" sz="2400" dirty="0" smtClean="0"/>
              <a:t>-vypláceny  jednorázově,výše není předem dána</a:t>
            </a:r>
            <a:endParaRPr lang="cs-CZ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Odměňování zaměstnanců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71223" y="1813173"/>
            <a:ext cx="5679583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Složení čisté mzda</a:t>
            </a:r>
          </a:p>
          <a:p>
            <a:r>
              <a:rPr lang="cs-CZ" sz="2400" dirty="0" smtClean="0"/>
              <a:t>= hrubá mzda – zákonné srážky</a:t>
            </a:r>
          </a:p>
          <a:p>
            <a:r>
              <a:rPr lang="cs-CZ" sz="2400" dirty="0" smtClean="0"/>
              <a:t>		(SZP, záloha daně)</a:t>
            </a:r>
          </a:p>
          <a:p>
            <a:endParaRPr lang="cs-CZ" sz="800" dirty="0" smtClean="0"/>
          </a:p>
          <a:p>
            <a:r>
              <a:rPr lang="cs-CZ" sz="2400" b="1" dirty="0" smtClean="0"/>
              <a:t>částka k výplatě</a:t>
            </a:r>
          </a:p>
          <a:p>
            <a:r>
              <a:rPr lang="cs-CZ" sz="2400" dirty="0" smtClean="0"/>
              <a:t>= čistá mzda – ostatní srážky</a:t>
            </a:r>
          </a:p>
          <a:p>
            <a:r>
              <a:rPr lang="cs-CZ" sz="2400" dirty="0" smtClean="0"/>
              <a:t>	(půjčka od organizace,  za služební 	telefon,příspěvek na stravenky)</a:t>
            </a:r>
          </a:p>
          <a:p>
            <a:r>
              <a:rPr lang="cs-CZ" sz="2400" dirty="0" smtClean="0"/>
              <a:t>	+ dávky nemocenského pojištění</a:t>
            </a:r>
            <a:endParaRPr lang="cs-CZ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/>
          <a:lstStyle/>
          <a:p>
            <a:r>
              <a:rPr lang="cs-CZ" dirty="0" smtClean="0"/>
              <a:t>Odměňování zaměstnanců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8719" y="1568491"/>
            <a:ext cx="7498081" cy="15327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Použité zdroje: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err="1" smtClean="0"/>
              <a:t>Klínský</a:t>
            </a:r>
            <a:r>
              <a:rPr lang="cs-CZ" sz="2400" dirty="0" smtClean="0"/>
              <a:t> P., </a:t>
            </a:r>
            <a:r>
              <a:rPr lang="cs-CZ" sz="2400" dirty="0" err="1" smtClean="0"/>
              <a:t>Münch</a:t>
            </a:r>
            <a:r>
              <a:rPr lang="cs-CZ" sz="2400" dirty="0" smtClean="0"/>
              <a:t> O., Ekonomika pro obchodní akademie a ostatní střední školy,  1 díl.</a:t>
            </a:r>
          </a:p>
          <a:p>
            <a:pPr>
              <a:lnSpc>
                <a:spcPct val="90000"/>
              </a:lnSpc>
            </a:pPr>
            <a:endParaRPr lang="cs-CZ" sz="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666</TotalTime>
  <Words>294</Words>
  <Application>Microsoft Office PowerPoint</Application>
  <PresentationFormat>Předvádění na obrazovce (4:3)</PresentationFormat>
  <Paragraphs>105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PREZENTACE_VOSHK_logolinkEU</vt:lpstr>
      <vt:lpstr>Odměňování zaměstnanců</vt:lpstr>
      <vt:lpstr>Tento učební materiál vznikl za podpory OPVK 1.5</vt:lpstr>
      <vt:lpstr>Odměňování zaměstnanců</vt:lpstr>
      <vt:lpstr>Odměňování zaměstnanců</vt:lpstr>
      <vt:lpstr>Odměňování zaměstnanců</vt:lpstr>
      <vt:lpstr>Odměňování zaměstnanců</vt:lpstr>
      <vt:lpstr>Odměňování zaměstnanců</vt:lpstr>
      <vt:lpstr>Odměňování zaměstnanců</vt:lpstr>
      <vt:lpstr>Odměňování zaměstnanců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Potřeby</dc:title>
  <dc:creator>Věra</dc:creator>
  <cp:lastModifiedBy>Věra</cp:lastModifiedBy>
  <cp:revision>81</cp:revision>
  <dcterms:created xsi:type="dcterms:W3CDTF">2012-10-31T11:13:41Z</dcterms:created>
  <dcterms:modified xsi:type="dcterms:W3CDTF">2013-06-25T15:52:23Z</dcterms:modified>
</cp:coreProperties>
</file>