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commentAuthors.xml" ContentType="application/vnd.openxmlformats-officedocument.presentationml.commentAuthors+xml"/>
  <Override PartName="/ppt/slideLayouts/slideLayout10.xml" ContentType="application/vnd.openxmlformats-officedocument.presentationml.slideLayout+xml"/>
  <Default Extension="tiff" ContentType="image/tiff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handoutMasters/handoutMaster1.xml" ContentType="application/vnd.openxmlformats-officedocument.presentationml.handoutMaster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0"/>
  </p:notesMasterIdLst>
  <p:handoutMasterIdLst>
    <p:handoutMasterId r:id="rId11"/>
  </p:handoutMasterIdLst>
  <p:sldIdLst>
    <p:sldId id="256" r:id="rId2"/>
    <p:sldId id="277" r:id="rId3"/>
    <p:sldId id="282" r:id="rId4"/>
    <p:sldId id="295" r:id="rId5"/>
    <p:sldId id="298" r:id="rId6"/>
    <p:sldId id="292" r:id="rId7"/>
    <p:sldId id="296" r:id="rId8"/>
    <p:sldId id="286" r:id="rId9"/>
  </p:sldIdLst>
  <p:sldSz cx="9144000" cy="6858000" type="screen4x3"/>
  <p:notesSz cx="6797675" cy="9926638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0" name="CPIV" initials="C" lastIdx="3" clrIdx="0"/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69012ECD-51FC-41F1-AA8D-1B2483CD663E}" styleName="Světlý styl 2 – zvýraznění 1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</a:tcBdr>
      </a:tcStyle>
    </a:band1H>
    <a:band1V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</a:tcBdr>
      </a:tcStyle>
    </a:band1V>
    <a:band2V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1"/>
        </a:fillRef>
      </a:tcStyle>
    </a:firstRow>
  </a:tblStyle>
  <a:tblStyle styleId="{6E25E649-3F16-4E02-A733-19D2CDBF48F0}" styleName="Střední styl 3 – zvýraznění 1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815" autoAdjust="0"/>
    <p:restoredTop sz="99821" autoAdjust="0"/>
  </p:normalViewPr>
  <p:slideViewPr>
    <p:cSldViewPr snapToGrid="0" snapToObjects="1" showGuides="1">
      <p:cViewPr varScale="1">
        <p:scale>
          <a:sx n="74" d="100"/>
          <a:sy n="74" d="100"/>
        </p:scale>
        <p:origin x="-396" y="-102"/>
      </p:cViewPr>
      <p:guideLst>
        <p:guide orient="horz" pos="4196"/>
        <p:guide orient="horz" pos="1877"/>
        <p:guide orient="horz" pos="3297"/>
        <p:guide pos="302"/>
        <p:guide pos="1202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commentAuthors" Target="commentAuthors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handoutMaster" Target="handoutMasters/handoutMaster1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6400" cy="4968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3849688" y="0"/>
            <a:ext cx="2946400" cy="4968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53287DD-D57B-4A1F-9A73-518CE20E56B4}" type="datetimeFigureOut">
              <a:rPr lang="cs-CZ" smtClean="0"/>
              <a:pPr/>
              <a:t>25.6.2013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9428163"/>
            <a:ext cx="2946400" cy="4968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3849688" y="9428163"/>
            <a:ext cx="2946400" cy="4968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8F93ED0-A090-4B25-BFB4-D3E26E4B7313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50443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3C2DA01-25A2-453B-9157-4DFAE34F9D0B}" type="datetimeFigureOut">
              <a:rPr lang="cs-CZ" smtClean="0"/>
              <a:pPr/>
              <a:t>25.6.2013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917575" y="744538"/>
            <a:ext cx="4962525" cy="3722687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79768" y="4715153"/>
            <a:ext cx="5438140" cy="446698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50443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E0FDC0C-3A26-48DB-87D7-83B1F6FAD78C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2A6BD5-CA47-44D9-82C7-409235B9B760}" type="datetime1">
              <a:rPr lang="cs-CZ" smtClean="0"/>
              <a:pPr/>
              <a:t>25.6.2013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9161AD-CE0D-4BCB-8C8C-A6C26A0B30B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4F671A-DDCF-44AC-BD3C-D1B119FFC017}" type="datetime1">
              <a:rPr lang="cs-CZ" smtClean="0"/>
              <a:pPr/>
              <a:t>25.6.2013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9161AD-CE0D-4BCB-8C8C-A6C26A0B30B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FBDB3F-3C61-44A8-A00E-BBC446DB773E}" type="datetime1">
              <a:rPr lang="cs-CZ" smtClean="0"/>
              <a:pPr/>
              <a:t>25.6.2013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9161AD-CE0D-4BCB-8C8C-A6C26A0B30B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1E29B9-A11C-43EE-AB4D-F23D8AC2F776}" type="datetime1">
              <a:rPr lang="cs-CZ" smtClean="0"/>
              <a:pPr/>
              <a:t>25.6.2013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9161AD-CE0D-4BCB-8C8C-A6C26A0B30B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9C4392-EAEE-4A71-B94E-60A8E803C5F9}" type="datetime1">
              <a:rPr lang="cs-CZ" smtClean="0"/>
              <a:pPr/>
              <a:t>25.6.2013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9161AD-CE0D-4BCB-8C8C-A6C26A0B30B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2BA124-D45F-4B4C-A75E-51D07D51DD3F}" type="datetime1">
              <a:rPr lang="cs-CZ" smtClean="0"/>
              <a:pPr/>
              <a:t>25.6.2013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909161AD-CE0D-4BCB-8C8C-A6C26A0B30BD}" type="slidenum">
              <a:rPr lang="cs-CZ" smtClean="0"/>
              <a:pPr/>
              <a:t>‹#›</a:t>
            </a:fld>
            <a:endParaRPr lang="cs-CZ" dirty="0"/>
          </a:p>
        </p:txBody>
      </p:sp>
      <p:cxnSp>
        <p:nvCxnSpPr>
          <p:cNvPr id="13" name="Přímá spojovací čára 12"/>
          <p:cNvCxnSpPr/>
          <p:nvPr userDrawn="1"/>
        </p:nvCxnSpPr>
        <p:spPr>
          <a:xfrm>
            <a:off x="0" y="6237312"/>
            <a:ext cx="9144000" cy="0"/>
          </a:xfrm>
          <a:prstGeom prst="line">
            <a:avLst/>
          </a:prstGeom>
          <a:ln w="28575">
            <a:solidFill>
              <a:schemeClr val="accent5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Obdélník 9"/>
          <p:cNvSpPr/>
          <p:nvPr userDrawn="1"/>
        </p:nvSpPr>
        <p:spPr>
          <a:xfrm>
            <a:off x="0" y="0"/>
            <a:ext cx="9144000" cy="983469"/>
          </a:xfrm>
          <a:prstGeom prst="rect">
            <a:avLst/>
          </a:prstGeom>
          <a:gradFill flip="none" rotWithShape="1">
            <a:gsLst>
              <a:gs pos="0">
                <a:schemeClr val="accent5">
                  <a:lumMod val="50000"/>
                  <a:shade val="30000"/>
                  <a:satMod val="115000"/>
                </a:schemeClr>
              </a:gs>
              <a:gs pos="50000">
                <a:schemeClr val="accent5">
                  <a:lumMod val="50000"/>
                  <a:shade val="67500"/>
                  <a:satMod val="115000"/>
                </a:schemeClr>
              </a:gs>
              <a:gs pos="100000">
                <a:schemeClr val="accent5">
                  <a:lumMod val="50000"/>
                  <a:shade val="100000"/>
                  <a:satMod val="115000"/>
                </a:schemeClr>
              </a:gs>
            </a:gsLst>
            <a:path path="circle">
              <a:fillToRect t="100000" r="100000"/>
            </a:path>
            <a:tileRect l="-100000" b="-10000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46856" y="519437"/>
            <a:ext cx="7352936" cy="442035"/>
          </a:xfrm>
        </p:spPr>
        <p:txBody>
          <a:bodyPr wrap="square" lIns="36000" tIns="36000" rIns="36000" bIns="36000" anchor="b" anchorCtr="0">
            <a:spAutoFit/>
          </a:bodyPr>
          <a:lstStyle>
            <a:lvl1pPr algn="l">
              <a:defRPr sz="2400" b="1">
                <a:solidFill>
                  <a:schemeClr val="bg1"/>
                </a:solidFill>
              </a:defRPr>
            </a:lvl1pPr>
          </a:lstStyle>
          <a:p>
            <a:r>
              <a:rPr lang="cs-CZ" smtClean="0"/>
              <a:t>Klepnutím lze upravit styl předlohy nadpisů.</a:t>
            </a:r>
            <a:endParaRPr lang="cs-CZ" dirty="0"/>
          </a:p>
        </p:txBody>
      </p:sp>
      <p:pic>
        <p:nvPicPr>
          <p:cNvPr id="8" name="Obrázek 7" descr="C_mini.jpg"/>
          <p:cNvPicPr>
            <a:picLocks noChangeAspect="1"/>
          </p:cNvPicPr>
          <p:nvPr userDrawn="1"/>
        </p:nvPicPr>
        <p:blipFill>
          <a:blip r:embed="rId2" cstate="print">
            <a:clrChange>
              <a:clrFrom>
                <a:srgbClr val="B0B0B0"/>
              </a:clrFrom>
              <a:clrTo>
                <a:srgbClr val="B0B0B0">
                  <a:alpha val="0"/>
                </a:srgbClr>
              </a:clrTo>
            </a:clrChange>
          </a:blip>
          <a:stretch>
            <a:fillRect/>
          </a:stretch>
        </p:blipFill>
        <p:spPr>
          <a:xfrm>
            <a:off x="8101332" y="95536"/>
            <a:ext cx="777452" cy="764275"/>
          </a:xfrm>
          <a:prstGeom prst="rect">
            <a:avLst/>
          </a:prstGeom>
        </p:spPr>
      </p:pic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EDB285-905C-491D-B33F-3DF0BB194B43}" type="datetime1">
              <a:rPr lang="cs-CZ" smtClean="0"/>
              <a:pPr/>
              <a:t>25.6.2013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9161AD-CE0D-4BCB-8C8C-A6C26A0B30B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C3C0D9-14C9-4E9E-A947-67C4C2765C59}" type="datetime1">
              <a:rPr lang="cs-CZ" smtClean="0"/>
              <a:pPr/>
              <a:t>25.6.2013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9161AD-CE0D-4BCB-8C8C-A6C26A0B30B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Klepnutím na ikonu přidáte obrázek.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AB4C33-5242-411D-A384-3FD9F2D5119A}" type="datetime1">
              <a:rPr lang="cs-CZ" smtClean="0"/>
              <a:pPr/>
              <a:t>25.6.2013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9161AD-CE0D-4BCB-8C8C-A6C26A0B30B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1D8145-5D9A-4621-8A72-AF39B82773C6}" type="datetime1">
              <a:rPr lang="cs-CZ" smtClean="0"/>
              <a:pPr/>
              <a:t>25.6.2013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9161AD-CE0D-4BCB-8C8C-A6C26A0B30B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580A10-4C89-4D38-8B9D-FB3DFCFB3EDF}" type="datetime1">
              <a:rPr lang="cs-CZ" smtClean="0"/>
              <a:pPr/>
              <a:t>25.6.2013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9161AD-CE0D-4BCB-8C8C-A6C26A0B30B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8391EB4-D25D-466E-A395-748B3D6DFF75}" type="datetime1">
              <a:rPr lang="cs-CZ" smtClean="0"/>
              <a:pPr/>
              <a:t>25.6.2013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09161AD-CE0D-4BCB-8C8C-A6C26A0B30BD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hf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image" Target="../media/image2.tiff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783480" y="2316778"/>
            <a:ext cx="6903320" cy="1470025"/>
          </a:xfrm>
        </p:spPr>
        <p:txBody>
          <a:bodyPr>
            <a:normAutofit/>
          </a:bodyPr>
          <a:lstStyle/>
          <a:p>
            <a:pPr algn="l"/>
            <a:r>
              <a:rPr lang="cs-CZ" dirty="0" smtClean="0">
                <a:solidFill>
                  <a:schemeClr val="tx2"/>
                </a:solidFill>
              </a:rPr>
              <a:t>Odpisy dlouhodobého majetku</a:t>
            </a:r>
            <a:endParaRPr lang="cs-CZ" dirty="0">
              <a:solidFill>
                <a:schemeClr val="tx2"/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>
          <a:xfrm>
            <a:off x="6553200" y="6328640"/>
            <a:ext cx="2133600" cy="365125"/>
          </a:xfrm>
        </p:spPr>
        <p:txBody>
          <a:bodyPr/>
          <a:lstStyle/>
          <a:p>
            <a:fld id="{909161AD-CE0D-4BCB-8C8C-A6C26A0B30BD}" type="slidenum">
              <a:rPr lang="cs-CZ" smtClean="0"/>
              <a:pPr/>
              <a:t>1</a:t>
            </a:fld>
            <a:endParaRPr lang="cs-CZ"/>
          </a:p>
        </p:txBody>
      </p:sp>
      <p:sp>
        <p:nvSpPr>
          <p:cNvPr id="7" name="Nadpis 1"/>
          <p:cNvSpPr txBox="1">
            <a:spLocks/>
          </p:cNvSpPr>
          <p:nvPr/>
        </p:nvSpPr>
        <p:spPr>
          <a:xfrm>
            <a:off x="1852756" y="3936021"/>
            <a:ext cx="3744686" cy="698071"/>
          </a:xfrm>
          <a:prstGeom prst="rect">
            <a:avLst/>
          </a:prstGeom>
        </p:spPr>
        <p:txBody>
          <a:bodyPr vert="horz" wrap="square" lIns="36000" tIns="36000" rIns="36000" bIns="36000" rtlCol="0" anchor="t" anchorCtr="0">
            <a:spAutoFit/>
          </a:bodyPr>
          <a:lstStyle/>
          <a:p>
            <a:pPr marL="0" marR="0" lvl="0" indent="0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2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>Hradec Králové</a:t>
            </a:r>
            <a:r>
              <a:rPr kumimoji="0" lang="cs-CZ" sz="2000" b="0" i="0" u="none" strike="noStrike" kern="1200" cap="none" spc="0" normalizeH="0" noProof="0" dirty="0" smtClean="0">
                <a:ln>
                  <a:noFill/>
                </a:ln>
                <a:solidFill>
                  <a:schemeClr val="tx2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/>
            </a:r>
            <a:br>
              <a:rPr kumimoji="0" lang="cs-CZ" sz="2000" b="0" i="0" u="none" strike="noStrike" kern="1200" cap="none" spc="0" normalizeH="0" noProof="0" dirty="0" smtClean="0">
                <a:ln>
                  <a:noFill/>
                </a:ln>
                <a:solidFill>
                  <a:schemeClr val="tx2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</a:br>
            <a:r>
              <a:rPr kumimoji="0" lang="cs-CZ" sz="2000" b="0" i="0" u="none" strike="noStrike" kern="1200" cap="none" spc="0" normalizeH="0" noProof="0" dirty="0" smtClean="0">
                <a:ln>
                  <a:noFill/>
                </a:ln>
                <a:solidFill>
                  <a:schemeClr val="tx2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>Datum  </a:t>
            </a:r>
            <a:r>
              <a:rPr kumimoji="0" lang="cs-CZ" sz="2000" b="0" i="0" u="none" strike="noStrike" kern="1200" cap="none" spc="0" normalizeH="0" noProof="0" dirty="0" smtClean="0">
                <a:ln>
                  <a:noFill/>
                </a:ln>
                <a:solidFill>
                  <a:schemeClr val="tx2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>5.1.2013</a:t>
            </a:r>
            <a:endParaRPr kumimoji="0" lang="cs-CZ" sz="2000" b="0" i="0" u="none" strike="noStrike" kern="1200" cap="none" spc="0" normalizeH="0" baseline="0" noProof="0" dirty="0" smtClean="0">
              <a:ln>
                <a:noFill/>
              </a:ln>
              <a:solidFill>
                <a:schemeClr val="tx2"/>
              </a:solidFill>
              <a:effectLst/>
              <a:uLnTx/>
              <a:uFillTx/>
              <a:latin typeface="+mj-lt"/>
              <a:ea typeface="+mj-ea"/>
              <a:cs typeface="+mj-cs"/>
            </a:endParaRPr>
          </a:p>
        </p:txBody>
      </p:sp>
      <p:sp>
        <p:nvSpPr>
          <p:cNvPr id="18" name="Obdélník 17"/>
          <p:cNvSpPr/>
          <p:nvPr/>
        </p:nvSpPr>
        <p:spPr>
          <a:xfrm>
            <a:off x="0" y="5874531"/>
            <a:ext cx="9144000" cy="983469"/>
          </a:xfrm>
          <a:prstGeom prst="rect">
            <a:avLst/>
          </a:prstGeom>
          <a:gradFill flip="none" rotWithShape="1">
            <a:gsLst>
              <a:gs pos="0">
                <a:schemeClr val="accent5">
                  <a:lumMod val="50000"/>
                  <a:shade val="30000"/>
                  <a:satMod val="115000"/>
                </a:schemeClr>
              </a:gs>
              <a:gs pos="50000">
                <a:schemeClr val="accent5">
                  <a:lumMod val="50000"/>
                  <a:shade val="67500"/>
                  <a:satMod val="115000"/>
                </a:schemeClr>
              </a:gs>
              <a:gs pos="100000">
                <a:schemeClr val="accent5">
                  <a:lumMod val="50000"/>
                  <a:shade val="100000"/>
                  <a:satMod val="115000"/>
                </a:schemeClr>
              </a:gs>
            </a:gsLst>
            <a:lin ang="108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bdélník 8"/>
          <p:cNvSpPr/>
          <p:nvPr/>
        </p:nvSpPr>
        <p:spPr>
          <a:xfrm>
            <a:off x="0" y="0"/>
            <a:ext cx="9144000" cy="1551709"/>
          </a:xfrm>
          <a:prstGeom prst="rect">
            <a:avLst/>
          </a:prstGeom>
          <a:gradFill flip="none" rotWithShape="1">
            <a:gsLst>
              <a:gs pos="0">
                <a:schemeClr val="accent5">
                  <a:lumMod val="50000"/>
                  <a:shade val="30000"/>
                  <a:satMod val="115000"/>
                </a:schemeClr>
              </a:gs>
              <a:gs pos="50000">
                <a:schemeClr val="accent5">
                  <a:lumMod val="50000"/>
                  <a:shade val="67500"/>
                  <a:satMod val="115000"/>
                </a:schemeClr>
              </a:gs>
              <a:gs pos="100000">
                <a:schemeClr val="accent5">
                  <a:lumMod val="50000"/>
                  <a:shade val="100000"/>
                  <a:satMod val="115000"/>
                </a:schemeClr>
              </a:gs>
            </a:gsLst>
            <a:lin ang="108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Nadpis 1"/>
          <p:cNvSpPr txBox="1">
            <a:spLocks/>
          </p:cNvSpPr>
          <p:nvPr/>
        </p:nvSpPr>
        <p:spPr>
          <a:xfrm>
            <a:off x="1852755" y="193964"/>
            <a:ext cx="6193158" cy="688256"/>
          </a:xfrm>
          <a:prstGeom prst="rect">
            <a:avLst/>
          </a:prstGeom>
        </p:spPr>
        <p:txBody>
          <a:bodyPr vert="horz" wrap="square" lIns="36000" tIns="36000" rIns="36000" bIns="36000" rtlCol="0" anchor="t" anchorCtr="0">
            <a:spAutoFit/>
          </a:bodyPr>
          <a:lstStyle/>
          <a:p>
            <a:pPr marL="0" marR="0" lvl="0" indent="0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20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>CZECH SALES ACADEMY Hradec</a:t>
            </a:r>
            <a:r>
              <a:rPr kumimoji="0" lang="cs-CZ" sz="2000" b="1" i="0" u="none" strike="noStrike" kern="1200" cap="none" spc="0" normalizeH="0" noProof="0" dirty="0" smtClean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> Králové – VOŠ a SOŠ s.r.o.</a:t>
            </a:r>
          </a:p>
          <a:p>
            <a:pPr marL="0" marR="0" lvl="0" indent="0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z="2000" b="1" baseline="0" dirty="0" smtClean="0">
                <a:solidFill>
                  <a:schemeClr val="bg1"/>
                </a:solidFill>
                <a:latin typeface="+mj-lt"/>
                <a:ea typeface="+mj-ea"/>
                <a:cs typeface="+mj-cs"/>
              </a:rPr>
              <a:t>Hradecká</a:t>
            </a:r>
            <a:r>
              <a:rPr lang="cs-CZ" sz="2000" b="1" dirty="0" smtClean="0">
                <a:solidFill>
                  <a:schemeClr val="bg1"/>
                </a:solidFill>
                <a:latin typeface="+mj-lt"/>
                <a:ea typeface="+mj-ea"/>
                <a:cs typeface="+mj-cs"/>
              </a:rPr>
              <a:t> 1151, 500 03 Hradec Králové</a:t>
            </a:r>
            <a:endParaRPr kumimoji="0" lang="cs-CZ" sz="2000" b="1" i="0" u="none" strike="noStrike" kern="1200" cap="none" spc="0" normalizeH="0" baseline="0" noProof="0" dirty="0" smtClean="0">
              <a:ln>
                <a:noFill/>
              </a:ln>
              <a:solidFill>
                <a:schemeClr val="bg1"/>
              </a:solidFill>
              <a:effectLst/>
              <a:uLnTx/>
              <a:uFillTx/>
              <a:latin typeface="+mj-lt"/>
              <a:ea typeface="+mj-ea"/>
              <a:cs typeface="+mj-cs"/>
            </a:endParaRPr>
          </a:p>
        </p:txBody>
      </p:sp>
      <p:pic>
        <p:nvPicPr>
          <p:cNvPr id="1026" name="Picture 2" descr="C:\Users\Benesova\Documents\06_projekty\OPVK\00_příručky\OPVK\Zakladni_logolink_OPVK (ESF, EU, MSMT, OP VK)\03_Zakladni_logolink_vertikalni_cz\OPVK_ver_zakladni_logolink_CMYK_cz.ti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29590" y="1744931"/>
            <a:ext cx="1512323" cy="4004712"/>
          </a:xfrm>
          <a:prstGeom prst="rect">
            <a:avLst/>
          </a:prstGeom>
          <a:noFill/>
        </p:spPr>
      </p:pic>
      <p:pic>
        <p:nvPicPr>
          <p:cNvPr id="14" name="Obrázek 13" descr="C_mini.jpg"/>
          <p:cNvPicPr>
            <a:picLocks noChangeAspect="1"/>
          </p:cNvPicPr>
          <p:nvPr/>
        </p:nvPicPr>
        <p:blipFill>
          <a:blip r:embed="rId3" cstate="print">
            <a:clrChange>
              <a:clrFrom>
                <a:srgbClr val="B0B0B0"/>
              </a:clrFrom>
              <a:clrTo>
                <a:srgbClr val="B0B0B0">
                  <a:alpha val="0"/>
                </a:srgbClr>
              </a:clrTo>
            </a:clrChange>
          </a:blip>
          <a:stretch>
            <a:fillRect/>
          </a:stretch>
        </p:blipFill>
        <p:spPr>
          <a:xfrm>
            <a:off x="8101332" y="95536"/>
            <a:ext cx="777452" cy="764275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číslo snímku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9161AD-CE0D-4BCB-8C8C-A6C26A0B30BD}" type="slidenum">
              <a:rPr lang="cs-CZ" smtClean="0"/>
              <a:pPr/>
              <a:t>2</a:t>
            </a:fld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Tento učební materiál vznikl za podpory OPVK 1.5</a:t>
            </a:r>
            <a:endParaRPr lang="cs-CZ" dirty="0"/>
          </a:p>
        </p:txBody>
      </p:sp>
      <p:graphicFrame>
        <p:nvGraphicFramePr>
          <p:cNvPr id="11" name="Tabulka 10"/>
          <p:cNvGraphicFramePr>
            <a:graphicFrameLocks noGrp="1"/>
          </p:cNvGraphicFramePr>
          <p:nvPr/>
        </p:nvGraphicFramePr>
        <p:xfrm>
          <a:off x="724188" y="1369290"/>
          <a:ext cx="7934902" cy="4450080"/>
        </p:xfrm>
        <a:graphic>
          <a:graphicData uri="http://schemas.openxmlformats.org/drawingml/2006/table">
            <a:tbl>
              <a:tblPr firstCol="1" bandRow="1">
                <a:tableStyleId>{5C22544A-7EE6-4342-B048-85BDC9FD1C3A}</a:tableStyleId>
              </a:tblPr>
              <a:tblGrid>
                <a:gridCol w="2614911"/>
                <a:gridCol w="5319991"/>
              </a:tblGrid>
              <a:tr h="370840"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Název školy</a:t>
                      </a:r>
                      <a:endParaRPr lang="cs-CZ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CZECH SALES ACADEMY Hradec Králové – VOŠ a SOŠ s.r.o.</a:t>
                      </a:r>
                      <a:endParaRPr lang="cs-CZ" sz="16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Číslo projektu</a:t>
                      </a:r>
                      <a:endParaRPr lang="cs-CZ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CZ 1.07/1.5.00/34.0314</a:t>
                      </a:r>
                      <a:endParaRPr lang="cs-CZ" sz="16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Název projektu</a:t>
                      </a:r>
                      <a:endParaRPr lang="cs-CZ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Moderní</a:t>
                      </a:r>
                      <a:r>
                        <a:rPr lang="cs-CZ" sz="1600" baseline="0" dirty="0" smtClean="0"/>
                        <a:t> škola</a:t>
                      </a:r>
                      <a:endParaRPr lang="cs-CZ" sz="16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Číslo DUM</a:t>
                      </a:r>
                      <a:endParaRPr lang="cs-CZ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CSA_OPVK15_168</a:t>
                      </a:r>
                      <a:endParaRPr lang="cs-CZ" sz="16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Předmět</a:t>
                      </a:r>
                      <a:endParaRPr lang="cs-CZ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Ekonomika</a:t>
                      </a:r>
                      <a:endParaRPr lang="cs-CZ" sz="16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Tematický celek</a:t>
                      </a:r>
                      <a:endParaRPr lang="cs-CZ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Základy ekonomiky</a:t>
                      </a:r>
                      <a:endParaRPr lang="cs-CZ" sz="16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Název materiálu</a:t>
                      </a:r>
                      <a:endParaRPr lang="cs-CZ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Odpisy dlouhodobého majetku</a:t>
                      </a:r>
                      <a:endParaRPr lang="cs-CZ" sz="16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Autor</a:t>
                      </a:r>
                      <a:endParaRPr lang="cs-CZ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Ing. Dagmar </a:t>
                      </a:r>
                      <a:r>
                        <a:rPr lang="cs-CZ" sz="1600" dirty="0" err="1" smtClean="0"/>
                        <a:t>Nosálková</a:t>
                      </a:r>
                      <a:endParaRPr lang="cs-CZ" sz="16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Datum ověření,</a:t>
                      </a:r>
                      <a:r>
                        <a:rPr lang="cs-CZ" sz="1600" baseline="0" dirty="0" smtClean="0"/>
                        <a:t> třída</a:t>
                      </a:r>
                      <a:endParaRPr lang="cs-CZ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22.1.2013</a:t>
                      </a:r>
                      <a:endParaRPr lang="cs-CZ" sz="16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Časová</a:t>
                      </a:r>
                      <a:r>
                        <a:rPr lang="cs-CZ" sz="1600" baseline="0" dirty="0" smtClean="0"/>
                        <a:t> dotace</a:t>
                      </a:r>
                      <a:endParaRPr lang="cs-CZ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1 hodina</a:t>
                      </a:r>
                      <a:endParaRPr lang="cs-CZ" sz="16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Pomůcky</a:t>
                      </a:r>
                      <a:endParaRPr lang="cs-CZ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Interaktivní tabule</a:t>
                      </a:r>
                      <a:endParaRPr lang="cs-CZ" sz="16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Vzdělávací cíl</a:t>
                      </a:r>
                      <a:endParaRPr lang="cs-CZ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Seznámit studenty s</a:t>
                      </a:r>
                      <a:r>
                        <a:rPr lang="cs-CZ" sz="1600" baseline="0" dirty="0" smtClean="0"/>
                        <a:t> odpisy </a:t>
                      </a:r>
                      <a:r>
                        <a:rPr lang="cs-CZ" sz="1600" baseline="0" smtClean="0"/>
                        <a:t>dlouhodobého majetku</a:t>
                      </a:r>
                      <a:endParaRPr lang="cs-CZ" sz="1600" dirty="0"/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číslo snímku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9161AD-CE0D-4BCB-8C8C-A6C26A0B30BD}" type="slidenum">
              <a:rPr lang="cs-CZ" smtClean="0"/>
              <a:pPr/>
              <a:t>3</a:t>
            </a:fld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Odpisy dlouhodobého majetku</a:t>
            </a:r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1017430" y="1725769"/>
            <a:ext cx="6782362" cy="309315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b="1" dirty="0" smtClean="0"/>
              <a:t>Opotřebení majetku:</a:t>
            </a:r>
          </a:p>
          <a:p>
            <a:endParaRPr lang="cs-CZ" sz="900" dirty="0" smtClean="0"/>
          </a:p>
          <a:p>
            <a:r>
              <a:rPr lang="cs-CZ" sz="2400" b="1" dirty="0" smtClean="0"/>
              <a:t>Fyzické </a:t>
            </a:r>
            <a:r>
              <a:rPr lang="cs-CZ" sz="2400" dirty="0" smtClean="0"/>
              <a:t>- které bývá způsobeno jak vlastním používáním, tak i vlivem prostředí</a:t>
            </a:r>
          </a:p>
          <a:p>
            <a:endParaRPr lang="cs-CZ" sz="800" b="1" dirty="0" smtClean="0"/>
          </a:p>
          <a:p>
            <a:r>
              <a:rPr lang="cs-CZ" sz="2400" b="1" dirty="0" smtClean="0"/>
              <a:t>Morální </a:t>
            </a:r>
            <a:r>
              <a:rPr lang="cs-CZ" sz="2400" dirty="0" smtClean="0"/>
              <a:t>- prostředky (zejména stroje) ztrácejí svou hodnotu v důsledku výroby stále dokonalejších a výkonnějších prostředků (strojů)</a:t>
            </a:r>
            <a:br>
              <a:rPr lang="cs-CZ" sz="2400" dirty="0" smtClean="0"/>
            </a:br>
            <a:endParaRPr lang="cs-CZ" sz="2400" dirty="0" smtClean="0"/>
          </a:p>
          <a:p>
            <a:pPr lvl="0"/>
            <a:endParaRPr lang="cs-CZ" sz="1000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číslo snímku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9161AD-CE0D-4BCB-8C8C-A6C26A0B30BD}" type="slidenum">
              <a:rPr lang="cs-CZ" smtClean="0"/>
              <a:pPr/>
              <a:t>4</a:t>
            </a:fld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Odpisy dlouhodobého majetku</a:t>
            </a:r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1081825" y="1738648"/>
            <a:ext cx="7604975" cy="304698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b="1" dirty="0" smtClean="0"/>
              <a:t>Odpisy:</a:t>
            </a:r>
          </a:p>
          <a:p>
            <a:endParaRPr lang="cs-CZ" sz="1400" b="1" dirty="0" smtClean="0"/>
          </a:p>
          <a:p>
            <a:pPr>
              <a:buFont typeface="Wingdings" pitchFamily="2" charset="2"/>
              <a:buChar char="ü"/>
            </a:pPr>
            <a:r>
              <a:rPr lang="cs-CZ" sz="2400" dirty="0" smtClean="0">
                <a:latin typeface="Times New Roman" pitchFamily="18" charset="0"/>
              </a:rPr>
              <a:t>odpis je hodnotovým vyjádřením postupného snižování hodnoty hmotného a nehmotného dlouhodobého majetku,</a:t>
            </a:r>
          </a:p>
          <a:p>
            <a:endParaRPr lang="cs-CZ" sz="1000" dirty="0" smtClean="0">
              <a:latin typeface="Times New Roman" pitchFamily="18" charset="0"/>
            </a:endParaRPr>
          </a:p>
          <a:p>
            <a:pPr>
              <a:buFont typeface="Wingdings" pitchFamily="2" charset="2"/>
              <a:buChar char="ü"/>
            </a:pPr>
            <a:r>
              <a:rPr lang="cs-CZ" sz="2400" dirty="0" smtClean="0">
                <a:latin typeface="Times New Roman" pitchFamily="18" charset="0"/>
              </a:rPr>
              <a:t>odpisy představují vlastní finanční zdroj firmy a zároveň postupně přenášejí hodnotu majetku do nákladů (ovlivňují výši vlastních nákladů).</a:t>
            </a:r>
          </a:p>
          <a:p>
            <a:endParaRPr lang="cs-CZ" sz="2400" b="1" dirty="0" smtClean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číslo snímku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9161AD-CE0D-4BCB-8C8C-A6C26A0B30BD}" type="slidenum">
              <a:rPr lang="cs-CZ" smtClean="0"/>
              <a:pPr/>
              <a:t>5</a:t>
            </a:fld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Odpisy dlouhodobého majetku</a:t>
            </a:r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1068946" y="2260988"/>
            <a:ext cx="7018986" cy="308392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lnSpc>
                <a:spcPct val="80000"/>
              </a:lnSpc>
              <a:buFontTx/>
              <a:buNone/>
            </a:pPr>
            <a:r>
              <a:rPr lang="cs-CZ" sz="2400" b="1" dirty="0" smtClean="0"/>
              <a:t>Účetní odpisy </a:t>
            </a:r>
          </a:p>
          <a:p>
            <a:pPr>
              <a:lnSpc>
                <a:spcPct val="80000"/>
              </a:lnSpc>
            </a:pPr>
            <a:r>
              <a:rPr lang="cs-CZ" sz="2400" b="1" dirty="0" smtClean="0"/>
              <a:t>	</a:t>
            </a:r>
            <a:r>
              <a:rPr lang="cs-CZ" sz="2400" dirty="0" smtClean="0"/>
              <a:t> (dle zákona o účetnictví)</a:t>
            </a:r>
          </a:p>
          <a:p>
            <a:pPr>
              <a:lnSpc>
                <a:spcPct val="30000"/>
              </a:lnSpc>
            </a:pPr>
            <a:endParaRPr lang="cs-CZ" sz="2400" dirty="0" smtClean="0"/>
          </a:p>
          <a:p>
            <a:pPr>
              <a:lnSpc>
                <a:spcPct val="80000"/>
              </a:lnSpc>
              <a:buFont typeface="Wingdings" pitchFamily="2" charset="2"/>
              <a:buChar char="ü"/>
            </a:pPr>
            <a:r>
              <a:rPr lang="cs-CZ" sz="2400" dirty="0" smtClean="0"/>
              <a:t>vyjadřují co nejobjektivněji skutečnou míru opotřebení dlouhodobého majetku ve firmě,</a:t>
            </a:r>
          </a:p>
          <a:p>
            <a:pPr>
              <a:lnSpc>
                <a:spcPct val="80000"/>
              </a:lnSpc>
            </a:pPr>
            <a:endParaRPr lang="cs-CZ" sz="2400" dirty="0" smtClean="0"/>
          </a:p>
          <a:p>
            <a:pPr>
              <a:lnSpc>
                <a:spcPct val="30000"/>
              </a:lnSpc>
              <a:buFont typeface="Wingdings" pitchFamily="2" charset="2"/>
              <a:buChar char="ü"/>
            </a:pPr>
            <a:endParaRPr lang="cs-CZ" sz="2400" dirty="0" smtClean="0"/>
          </a:p>
          <a:p>
            <a:pPr>
              <a:lnSpc>
                <a:spcPct val="80000"/>
              </a:lnSpc>
              <a:buFont typeface="Wingdings" pitchFamily="2" charset="2"/>
              <a:buChar char="ü"/>
            </a:pPr>
            <a:r>
              <a:rPr lang="cs-CZ" sz="2400" dirty="0" smtClean="0"/>
              <a:t>účetní odpisy si určuje podnik sám </a:t>
            </a:r>
          </a:p>
          <a:p>
            <a:pPr>
              <a:lnSpc>
                <a:spcPct val="80000"/>
              </a:lnSpc>
            </a:pPr>
            <a:endParaRPr lang="cs-CZ" sz="2400" dirty="0" smtClean="0"/>
          </a:p>
          <a:p>
            <a:pPr>
              <a:lnSpc>
                <a:spcPct val="30000"/>
              </a:lnSpc>
              <a:buFont typeface="Wingdings" pitchFamily="2" charset="2"/>
              <a:buChar char="ü"/>
            </a:pPr>
            <a:endParaRPr lang="cs-CZ" sz="2400" dirty="0" smtClean="0"/>
          </a:p>
          <a:p>
            <a:pPr>
              <a:lnSpc>
                <a:spcPct val="80000"/>
              </a:lnSpc>
              <a:buFont typeface="Wingdings" pitchFamily="2" charset="2"/>
              <a:buChar char="ü"/>
            </a:pPr>
            <a:r>
              <a:rPr lang="cs-CZ" sz="2400" dirty="0" smtClean="0"/>
              <a:t>nejčastěji odhaduje životnost majetku a podle toho určí roční nebo měsíční odpisy.</a:t>
            </a:r>
            <a:endParaRPr lang="cs-CZ" sz="2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číslo snímku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9161AD-CE0D-4BCB-8C8C-A6C26A0B30BD}" type="slidenum">
              <a:rPr lang="cs-CZ" smtClean="0"/>
              <a:pPr/>
              <a:t>6</a:t>
            </a:fld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Odpisy dlouhodobého majetku</a:t>
            </a:r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682580" y="961472"/>
            <a:ext cx="8004220" cy="512755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lnSpc>
                <a:spcPct val="80000"/>
              </a:lnSpc>
              <a:buFontTx/>
              <a:buNone/>
            </a:pPr>
            <a:r>
              <a:rPr lang="cs-CZ" sz="2800" b="1" dirty="0" smtClean="0"/>
              <a:t>Daňové odpisy </a:t>
            </a:r>
          </a:p>
          <a:p>
            <a:pPr>
              <a:lnSpc>
                <a:spcPct val="80000"/>
              </a:lnSpc>
              <a:buFontTx/>
              <a:buNone/>
            </a:pPr>
            <a:r>
              <a:rPr lang="cs-CZ" sz="2400" dirty="0" smtClean="0"/>
              <a:t> 	(dle zákona o dani z příjmu)</a:t>
            </a:r>
          </a:p>
          <a:p>
            <a:pPr>
              <a:lnSpc>
                <a:spcPct val="80000"/>
              </a:lnSpc>
              <a:buFontTx/>
              <a:buNone/>
            </a:pPr>
            <a:endParaRPr lang="cs-CZ" sz="800" dirty="0" smtClean="0"/>
          </a:p>
          <a:p>
            <a:pPr>
              <a:lnSpc>
                <a:spcPct val="30000"/>
              </a:lnSpc>
            </a:pPr>
            <a:endParaRPr lang="cs-CZ" sz="2400" dirty="0" smtClean="0"/>
          </a:p>
          <a:p>
            <a:pPr>
              <a:lnSpc>
                <a:spcPct val="80000"/>
              </a:lnSpc>
              <a:buFont typeface="Wingdings" pitchFamily="2" charset="2"/>
              <a:buChar char="ü"/>
            </a:pPr>
            <a:r>
              <a:rPr lang="cs-CZ" sz="2400" dirty="0" smtClean="0"/>
              <a:t>podnik je musí brát v úvahu při výpočtu daňové povinnosti</a:t>
            </a:r>
          </a:p>
          <a:p>
            <a:pPr>
              <a:lnSpc>
                <a:spcPct val="80000"/>
              </a:lnSpc>
            </a:pPr>
            <a:r>
              <a:rPr lang="cs-CZ" sz="800" dirty="0" smtClean="0"/>
              <a:t> </a:t>
            </a:r>
          </a:p>
          <a:p>
            <a:pPr>
              <a:lnSpc>
                <a:spcPct val="30000"/>
              </a:lnSpc>
              <a:buFont typeface="Wingdings" pitchFamily="2" charset="2"/>
              <a:buChar char="ü"/>
            </a:pPr>
            <a:endParaRPr lang="cs-CZ" sz="2400" dirty="0" smtClean="0"/>
          </a:p>
          <a:p>
            <a:pPr>
              <a:lnSpc>
                <a:spcPct val="80000"/>
              </a:lnSpc>
              <a:buFont typeface="Wingdings" pitchFamily="2" charset="2"/>
              <a:buChar char="ü"/>
            </a:pPr>
            <a:r>
              <a:rPr lang="cs-CZ" sz="2400" dirty="0" smtClean="0"/>
              <a:t>zákon o daních z příjmů (příloha 1) stanovuje pro každý majetek dobu, po kterou bude odepisován</a:t>
            </a:r>
          </a:p>
          <a:p>
            <a:pPr>
              <a:lnSpc>
                <a:spcPct val="80000"/>
              </a:lnSpc>
            </a:pPr>
            <a:endParaRPr lang="cs-CZ" sz="800" dirty="0" smtClean="0"/>
          </a:p>
          <a:p>
            <a:pPr>
              <a:lnSpc>
                <a:spcPct val="30000"/>
              </a:lnSpc>
              <a:buFont typeface="Wingdings" pitchFamily="2" charset="2"/>
              <a:buChar char="ü"/>
            </a:pPr>
            <a:endParaRPr lang="cs-CZ" sz="2400" dirty="0" smtClean="0"/>
          </a:p>
          <a:p>
            <a:pPr>
              <a:lnSpc>
                <a:spcPct val="80000"/>
              </a:lnSpc>
              <a:buFont typeface="Wingdings" pitchFamily="2" charset="2"/>
              <a:buChar char="ü"/>
            </a:pPr>
            <a:r>
              <a:rPr lang="cs-CZ" sz="2400" dirty="0" smtClean="0"/>
              <a:t>zařazuje jednotlivé druhy majetku do odpisových skupin</a:t>
            </a:r>
          </a:p>
          <a:p>
            <a:pPr>
              <a:buFont typeface="Wingdings" pitchFamily="2" charset="2"/>
              <a:buChar char="ü"/>
            </a:pPr>
            <a:r>
              <a:rPr lang="cs-CZ" sz="2400" dirty="0" smtClean="0"/>
              <a:t>firma při pořízení dlouhodobého hmotného majetku zvolí jednu ze dvou metod:</a:t>
            </a:r>
          </a:p>
          <a:p>
            <a:pPr lvl="1"/>
            <a:r>
              <a:rPr lang="cs-CZ" sz="2400" i="1" dirty="0" smtClean="0"/>
              <a:t>→ rovnoměrné odepisování</a:t>
            </a:r>
          </a:p>
          <a:p>
            <a:pPr lvl="1"/>
            <a:r>
              <a:rPr lang="cs-CZ" sz="2400" i="1" dirty="0" smtClean="0"/>
              <a:t>→ zrychlené odepisování</a:t>
            </a:r>
          </a:p>
          <a:p>
            <a:pPr>
              <a:buFont typeface="Wingdings" pitchFamily="2" charset="2"/>
              <a:buChar char="ü"/>
            </a:pPr>
            <a:r>
              <a:rPr lang="cs-CZ" sz="2400" dirty="0" smtClean="0"/>
              <a:t>zvolenou metodu musí dodržet do konce odepisování </a:t>
            </a:r>
          </a:p>
          <a:p>
            <a:r>
              <a:rPr lang="cs-CZ" sz="2400" dirty="0" smtClean="0"/>
              <a:t>	(v průběhu let odepisování změna není možná)</a:t>
            </a:r>
          </a:p>
          <a:p>
            <a:pPr>
              <a:buFont typeface="Wingdings" pitchFamily="2" charset="2"/>
              <a:buChar char="ü"/>
            </a:pPr>
            <a:r>
              <a:rPr lang="cs-CZ" sz="2400" dirty="0" smtClean="0"/>
              <a:t> máme 6 základních odpisových skupin</a:t>
            </a: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číslo snímku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9161AD-CE0D-4BCB-8C8C-A6C26A0B30BD}" type="slidenum">
              <a:rPr lang="cs-CZ" smtClean="0"/>
              <a:pPr/>
              <a:t>7</a:t>
            </a:fld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Odpisy dlouhodobého majetku</a:t>
            </a:r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446856" y="1236374"/>
            <a:ext cx="8697144" cy="483209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fontAlgn="base"/>
            <a:r>
              <a:rPr lang="cs-CZ" sz="2000" b="1" dirty="0" smtClean="0"/>
              <a:t>odpisová skupina		 doba odepisování 	příklad</a:t>
            </a:r>
          </a:p>
          <a:p>
            <a:pPr fontAlgn="base"/>
            <a:r>
              <a:rPr lang="cs-CZ" sz="2000" b="1" dirty="0" smtClean="0"/>
              <a:t>1	3 roky 	</a:t>
            </a:r>
            <a:r>
              <a:rPr lang="cs-CZ" sz="2000" dirty="0" smtClean="0"/>
              <a:t>hovězí dobytek, kancelářské a školní potřeby ,kancelářské stroje, 	ruční mechanizované nářadí a nástroje</a:t>
            </a:r>
          </a:p>
          <a:p>
            <a:pPr marL="457200" indent="-457200" fontAlgn="base">
              <a:buAutoNum type="arabicPlain"/>
            </a:pPr>
            <a:endParaRPr lang="cs-CZ" sz="800" b="1" dirty="0" smtClean="0"/>
          </a:p>
          <a:p>
            <a:pPr fontAlgn="base"/>
            <a:r>
              <a:rPr lang="cs-CZ" sz="2000" b="1" dirty="0" smtClean="0"/>
              <a:t>1 a	4 roky	</a:t>
            </a:r>
            <a:r>
              <a:rPr lang="cs-CZ" sz="2000" dirty="0" smtClean="0"/>
              <a:t>motorová vozidla (kromě motocyklů)</a:t>
            </a:r>
          </a:p>
          <a:p>
            <a:pPr fontAlgn="base"/>
            <a:endParaRPr lang="cs-CZ" sz="800" b="1" dirty="0" smtClean="0"/>
          </a:p>
          <a:p>
            <a:pPr fontAlgn="base"/>
            <a:r>
              <a:rPr lang="cs-CZ" sz="2000" b="1" dirty="0" smtClean="0"/>
              <a:t>2	5let	</a:t>
            </a:r>
            <a:r>
              <a:rPr lang="cs-CZ" sz="2000" dirty="0" smtClean="0"/>
              <a:t>koně, koberce, cisterny, čerpadla, transportní zařízení, prodejní 	automaty, traktory, stroje, letadla, kolotoče, nákladní auta …..</a:t>
            </a:r>
          </a:p>
          <a:p>
            <a:pPr fontAlgn="base"/>
            <a:endParaRPr lang="cs-CZ" sz="800" b="1" dirty="0" smtClean="0"/>
          </a:p>
          <a:p>
            <a:pPr fontAlgn="base"/>
            <a:r>
              <a:rPr lang="cs-CZ" sz="2000" b="1" dirty="0" smtClean="0"/>
              <a:t>3	10 let	</a:t>
            </a:r>
            <a:r>
              <a:rPr lang="cs-CZ" sz="2000" dirty="0" smtClean="0"/>
              <a:t>prefabrikované </a:t>
            </a:r>
            <a:r>
              <a:rPr lang="cs-CZ" sz="2000" dirty="0" err="1" smtClean="0"/>
              <a:t>pbuňky</a:t>
            </a:r>
            <a:r>
              <a:rPr lang="cs-CZ" sz="2000" dirty="0" smtClean="0"/>
              <a:t> z betonu, trezory, dekorativní sochy,	turbíny, výtahy, lodě, lokomotivy, tramvaje, vozy metra……</a:t>
            </a:r>
          </a:p>
          <a:p>
            <a:pPr fontAlgn="base"/>
            <a:endParaRPr lang="cs-CZ" sz="800" b="1" dirty="0" smtClean="0"/>
          </a:p>
          <a:p>
            <a:pPr fontAlgn="base"/>
            <a:r>
              <a:rPr lang="cs-CZ" sz="2000" b="1" dirty="0" smtClean="0"/>
              <a:t>4	20 let	</a:t>
            </a:r>
            <a:r>
              <a:rPr lang="cs-CZ" sz="2000" dirty="0" smtClean="0"/>
              <a:t>domy a budovy ze dřeva a plastů, tribuny stadiónů ze dřeva a 	plastů, bazény ze dřeva a plastů, průmyslové komíny, vodovody a 	kanalizace apod.</a:t>
            </a:r>
          </a:p>
          <a:p>
            <a:pPr fontAlgn="base"/>
            <a:endParaRPr lang="cs-CZ" sz="800" b="1" dirty="0" smtClean="0"/>
          </a:p>
          <a:p>
            <a:pPr marL="457200" indent="-457200" fontAlgn="base">
              <a:buAutoNum type="arabicPlain" startAt="5"/>
            </a:pPr>
            <a:r>
              <a:rPr lang="cs-CZ" sz="2000" b="1" dirty="0" smtClean="0"/>
              <a:t>      30 let	</a:t>
            </a:r>
            <a:r>
              <a:rPr lang="cs-CZ" sz="2000" dirty="0" smtClean="0"/>
              <a:t>mosty, tunely, budovy, stavby, studny, dálnice, ulice, silnice….</a:t>
            </a:r>
          </a:p>
          <a:p>
            <a:pPr marL="457200" indent="-457200" fontAlgn="base"/>
            <a:endParaRPr lang="cs-CZ" sz="800" dirty="0" smtClean="0"/>
          </a:p>
          <a:p>
            <a:pPr marL="457200" indent="-457200" fontAlgn="base">
              <a:buAutoNum type="arabicPlain" startAt="6"/>
            </a:pPr>
            <a:r>
              <a:rPr lang="cs-CZ" sz="2000" b="1" dirty="0" smtClean="0"/>
              <a:t>50 let	</a:t>
            </a:r>
            <a:r>
              <a:rPr lang="cs-CZ" sz="2000" dirty="0" smtClean="0"/>
              <a:t>budovy hotelů, obchodních domů, muzea, školy ….</a:t>
            </a: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číslo snímku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9161AD-CE0D-4BCB-8C8C-A6C26A0B30BD}" type="slidenum">
              <a:rPr lang="cs-CZ" smtClean="0"/>
              <a:pPr/>
              <a:t>8</a:t>
            </a:fld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Odpisy dlouhodobého majetku</a:t>
            </a:r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1188719" y="1568491"/>
            <a:ext cx="7498081" cy="286232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lnSpc>
                <a:spcPct val="90000"/>
              </a:lnSpc>
            </a:pPr>
            <a:r>
              <a:rPr lang="cs-CZ" sz="2400" b="1" dirty="0" smtClean="0"/>
              <a:t>Použité zdroje:</a:t>
            </a:r>
          </a:p>
          <a:p>
            <a:pPr>
              <a:lnSpc>
                <a:spcPct val="90000"/>
              </a:lnSpc>
            </a:pPr>
            <a:endParaRPr lang="cs-CZ" sz="2400" b="1" dirty="0" smtClean="0"/>
          </a:p>
          <a:p>
            <a:pPr>
              <a:lnSpc>
                <a:spcPct val="90000"/>
              </a:lnSpc>
            </a:pPr>
            <a:r>
              <a:rPr lang="cs-CZ" sz="2400" dirty="0" err="1" smtClean="0"/>
              <a:t>Klínský</a:t>
            </a:r>
            <a:r>
              <a:rPr lang="cs-CZ" sz="2400" dirty="0" smtClean="0"/>
              <a:t> P., </a:t>
            </a:r>
            <a:r>
              <a:rPr lang="cs-CZ" sz="2400" dirty="0" err="1" smtClean="0"/>
              <a:t>Münch</a:t>
            </a:r>
            <a:r>
              <a:rPr lang="cs-CZ" sz="2400" dirty="0" smtClean="0"/>
              <a:t> O., Ekonomika pro obchodní akademie a ostatní střední školy,  1 díl.</a:t>
            </a:r>
          </a:p>
          <a:p>
            <a:pPr>
              <a:lnSpc>
                <a:spcPct val="90000"/>
              </a:lnSpc>
            </a:pPr>
            <a:endParaRPr lang="cs-CZ" sz="2400" dirty="0" smtClean="0"/>
          </a:p>
          <a:p>
            <a:pPr>
              <a:lnSpc>
                <a:spcPct val="90000"/>
              </a:lnSpc>
            </a:pPr>
            <a:r>
              <a:rPr lang="cs-CZ" sz="2400" dirty="0" smtClean="0"/>
              <a:t>Zákon o účetnictví</a:t>
            </a:r>
          </a:p>
          <a:p>
            <a:pPr>
              <a:lnSpc>
                <a:spcPct val="90000"/>
              </a:lnSpc>
            </a:pPr>
            <a:endParaRPr lang="cs-CZ" sz="2400" dirty="0" smtClean="0"/>
          </a:p>
          <a:p>
            <a:pPr>
              <a:lnSpc>
                <a:spcPct val="90000"/>
              </a:lnSpc>
            </a:pPr>
            <a:r>
              <a:rPr lang="cs-CZ" sz="2400" dirty="0" smtClean="0"/>
              <a:t>Zákon o dani </a:t>
            </a:r>
            <a:r>
              <a:rPr lang="cs-CZ" sz="2400" smtClean="0"/>
              <a:t>z příjmu</a:t>
            </a:r>
            <a:endParaRPr lang="cs-CZ" sz="2400" dirty="0" smtClean="0"/>
          </a:p>
          <a:p>
            <a:pPr>
              <a:lnSpc>
                <a:spcPct val="90000"/>
              </a:lnSpc>
            </a:pPr>
            <a:endParaRPr lang="cs-CZ" sz="800" b="1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PREZENTACE_VOSHK_logolinkEU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638</TotalTime>
  <Words>225</Words>
  <Application>Microsoft Office PowerPoint</Application>
  <PresentationFormat>Předvádění na obrazovce (4:3)</PresentationFormat>
  <Paragraphs>101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PREZENTACE_VOSHK_logolinkEU</vt:lpstr>
      <vt:lpstr>Odpisy dlouhodobého majetku</vt:lpstr>
      <vt:lpstr>Tento učební materiál vznikl za podpory OPVK 1.5</vt:lpstr>
      <vt:lpstr>Odpisy dlouhodobého majetku</vt:lpstr>
      <vt:lpstr>Odpisy dlouhodobého majetku</vt:lpstr>
      <vt:lpstr>Odpisy dlouhodobého majetku</vt:lpstr>
      <vt:lpstr>Odpisy dlouhodobého majetku</vt:lpstr>
      <vt:lpstr>Odpisy dlouhodobého majetku</vt:lpstr>
      <vt:lpstr>Odpisy dlouhodobého majetku</vt:lpstr>
    </vt:vector>
  </TitlesOfParts>
  <Company>HP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Potřeby</dc:title>
  <dc:creator>Věra</dc:creator>
  <cp:lastModifiedBy>Věra</cp:lastModifiedBy>
  <cp:revision>76</cp:revision>
  <dcterms:created xsi:type="dcterms:W3CDTF">2012-10-31T11:13:41Z</dcterms:created>
  <dcterms:modified xsi:type="dcterms:W3CDTF">2013-06-25T15:49:47Z</dcterms:modified>
</cp:coreProperties>
</file>