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7" r:id="rId3"/>
    <p:sldId id="282" r:id="rId4"/>
    <p:sldId id="295" r:id="rId5"/>
    <p:sldId id="292" r:id="rId6"/>
    <p:sldId id="293" r:id="rId7"/>
    <p:sldId id="286" r:id="rId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74" d="100"/>
          <a:sy n="74" d="100"/>
        </p:scale>
        <p:origin x="-396" y="-10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903320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Odpovědnost za škodu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29.1.2013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CSA_OPVK15_175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Ekonomika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Základy ekonomiky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Odpovědnost za škodu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Dagmar </a:t>
                      </a:r>
                      <a:r>
                        <a:rPr lang="cs-CZ" sz="1600" dirty="0" err="1" smtClean="0"/>
                        <a:t>Nosálková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27.5. 2013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s</a:t>
                      </a:r>
                      <a:r>
                        <a:rPr lang="cs-CZ" sz="1600" baseline="0" dirty="0" smtClean="0"/>
                        <a:t> druhy odpovědností za škodu v rámci pracovního poměru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 za škodu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6856" y="1365161"/>
            <a:ext cx="8040321" cy="4151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800" b="1" u="sng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 dirty="0" smtClean="0"/>
              <a:t>Druhy pracovněprávní odpovědnosti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000" b="1" u="sng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Odpovědnost za porušení pracovní povinnosti (pracovní kázně)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1000" dirty="0" smtClean="0"/>
              <a:t>	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Odpovědnost za nesplnění p. právního závazku</a:t>
            </a:r>
          </a:p>
          <a:p>
            <a:pPr>
              <a:lnSpc>
                <a:spcPct val="90000"/>
              </a:lnSpc>
            </a:pPr>
            <a:endParaRPr lang="cs-CZ" sz="1000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Odpovědnost za bezdůvodné obohacení</a:t>
            </a:r>
          </a:p>
          <a:p>
            <a:pPr>
              <a:lnSpc>
                <a:spcPct val="90000"/>
              </a:lnSpc>
            </a:pPr>
            <a:endParaRPr lang="cs-CZ" sz="1000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Odpovědnost za škodu</a:t>
            </a:r>
          </a:p>
          <a:p>
            <a:pPr>
              <a:lnSpc>
                <a:spcPct val="90000"/>
              </a:lnSpc>
            </a:pPr>
            <a:endParaRPr lang="cs-CZ" sz="1000" dirty="0" smtClean="0"/>
          </a:p>
          <a:p>
            <a:pPr>
              <a:lnSpc>
                <a:spcPct val="90000"/>
              </a:lnSpc>
            </a:pPr>
            <a:r>
              <a:rPr lang="cs-CZ" sz="2400" b="1" u="sng" dirty="0" smtClean="0"/>
              <a:t>Trestněprávní odpovědnost</a:t>
            </a:r>
            <a:r>
              <a:rPr lang="cs-CZ" sz="3200" u="sng" dirty="0" smtClean="0"/>
              <a:t> </a:t>
            </a:r>
            <a:r>
              <a:rPr lang="cs-CZ" sz="2400" dirty="0" smtClean="0"/>
              <a:t>- vedle pracovněprávní odpovědností, pokud je skutkovým dějem současně naplněna skutková podstata trestného činu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400" dirty="0" smtClean="0"/>
          </a:p>
          <a:p>
            <a:pPr lvl="0"/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 za škodu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81825" y="1738648"/>
            <a:ext cx="6717967" cy="3319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 dirty="0" smtClean="0"/>
              <a:t>Odpovědnost zaměstnance za škodu 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400" b="1" dirty="0" smtClean="0"/>
              <a:t>		- musí být </a:t>
            </a:r>
            <a:r>
              <a:rPr lang="cs-CZ" sz="2000" b="1" dirty="0" smtClean="0"/>
              <a:t>ZAVINĚNÍ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9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Prokazuje se zavinění, nějakým důkazem</a:t>
            </a:r>
            <a:endParaRPr lang="cs-CZ" sz="2400" b="1" dirty="0" smtClean="0"/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u="sng" dirty="0" smtClean="0"/>
              <a:t>Odpovědnost zaměstnavatele za škodu -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b="1" dirty="0" smtClean="0"/>
              <a:t>	- zavinění se nezkoumá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8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Odpovídá: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za protiprávnost – porušení právní povinnosti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za výsledek</a:t>
            </a:r>
            <a:endParaRPr lang="cs-CZ" sz="2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 za škodu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2580" y="1249249"/>
            <a:ext cx="8004219" cy="3790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800" b="1" u="sng" dirty="0" smtClean="0"/>
              <a:t>Podmínky pro vznik odpovědnosti: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1000" b="1" u="sng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900" b="1" u="sng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Subjekt </a:t>
            </a:r>
            <a:r>
              <a:rPr lang="cs-CZ" sz="2400" dirty="0" smtClean="0"/>
              <a:t>– SUBJEKTIVITA, pracovněprávní vztah</a:t>
            </a:r>
          </a:p>
          <a:p>
            <a:pPr>
              <a:lnSpc>
                <a:spcPct val="90000"/>
              </a:lnSpc>
            </a:pPr>
            <a:endParaRPr lang="cs-CZ" sz="9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Škoda </a:t>
            </a:r>
            <a:r>
              <a:rPr lang="cs-CZ" sz="2400" dirty="0" smtClean="0"/>
              <a:t>– skutečná škoda, ušlý zisk</a:t>
            </a:r>
          </a:p>
          <a:p>
            <a:pPr>
              <a:lnSpc>
                <a:spcPct val="90000"/>
              </a:lnSpc>
            </a:pPr>
            <a:endParaRPr lang="cs-CZ" sz="8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Objekt </a:t>
            </a:r>
            <a:r>
              <a:rPr lang="cs-CZ" sz="2400" dirty="0" smtClean="0"/>
              <a:t>-  právem chráněný zájem</a:t>
            </a:r>
          </a:p>
          <a:p>
            <a:pPr>
              <a:lnSpc>
                <a:spcPct val="90000"/>
              </a:lnSpc>
            </a:pPr>
            <a:endParaRPr lang="cs-CZ" sz="8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Chování subjektu</a:t>
            </a:r>
            <a:r>
              <a:rPr lang="cs-CZ" sz="2400" dirty="0" smtClean="0"/>
              <a:t> – plnění pracovních úkolů a souvislost s ním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900" dirty="0" smtClean="0"/>
              <a:t>	</a:t>
            </a:r>
            <a:endParaRPr lang="cs-CZ" sz="900" b="1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Protiprávnost </a:t>
            </a:r>
            <a:r>
              <a:rPr lang="cs-CZ" sz="2400" dirty="0" smtClean="0"/>
              <a:t>– u odpovědnosti objektivní (zaměstnavatel)</a:t>
            </a:r>
          </a:p>
          <a:p>
            <a:pPr>
              <a:lnSpc>
                <a:spcPct val="90000"/>
              </a:lnSpc>
            </a:pPr>
            <a:endParaRPr lang="cs-CZ" sz="9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Zavinění </a:t>
            </a:r>
            <a:r>
              <a:rPr lang="cs-CZ" sz="2400" dirty="0" smtClean="0"/>
              <a:t>– u odpovědnosti subjektivní (zaměstnanec)</a:t>
            </a:r>
          </a:p>
          <a:p>
            <a:pPr>
              <a:lnSpc>
                <a:spcPct val="90000"/>
              </a:lnSpc>
            </a:pPr>
            <a:endParaRPr lang="cs-CZ" sz="900" dirty="0" smtClean="0"/>
          </a:p>
          <a:p>
            <a:pPr>
              <a:lnSpc>
                <a:spcPct val="90000"/>
              </a:lnSpc>
            </a:pPr>
            <a:r>
              <a:rPr lang="cs-CZ" sz="2400" b="1" dirty="0" smtClean="0"/>
              <a:t>Příčinná souvislost</a:t>
            </a:r>
            <a:r>
              <a:rPr lang="cs-CZ" sz="2400" dirty="0" smtClean="0"/>
              <a:t> –škoda a zaviněním souvisí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 za škodu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4248" y="1700011"/>
            <a:ext cx="7572777" cy="2557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Odpovědnost zaměstnance</a:t>
            </a:r>
          </a:p>
          <a:p>
            <a:pPr>
              <a:lnSpc>
                <a:spcPct val="90000"/>
              </a:lnSpc>
            </a:pPr>
            <a:endParaRPr lang="cs-CZ" sz="900" b="1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Obecná odpovědnost (§ 250)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endParaRPr lang="cs-CZ" sz="800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Za nesplnění povinnosti k odvracení škody (§ 251)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endParaRPr lang="cs-CZ" sz="800" dirty="0" smtClean="0"/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Za schodek na svěřených hodnotách, které je povinen vyúčtovat (§ 252)</a:t>
            </a:r>
          </a:p>
          <a:p>
            <a:pPr>
              <a:lnSpc>
                <a:spcPct val="90000"/>
              </a:lnSpc>
            </a:pPr>
            <a:r>
              <a:rPr lang="cs-CZ" sz="900" dirty="0" smtClean="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cs-CZ" sz="2400" dirty="0" smtClean="0"/>
              <a:t>Za ztrátu svěř. předmětů (§ 255)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Odpovědnost za škodu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8719" y="1568491"/>
            <a:ext cx="7498081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Arial"/>
              </a:rPr>
              <a:t>Zákon č. 40/1964 Sb., Občanský zákoník</a:t>
            </a:r>
          </a:p>
          <a:p>
            <a:pPr>
              <a:lnSpc>
                <a:spcPct val="90000"/>
              </a:lnSpc>
            </a:pPr>
            <a:endParaRPr lang="cs-CZ" sz="800" dirty="0" smtClean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Arial"/>
              </a:rPr>
              <a:t>Zákon č. 262/2006 Sb., Zákoník práce</a:t>
            </a:r>
            <a:endParaRPr lang="cs-CZ" sz="800" b="1" dirty="0" smtClean="0"/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636</TotalTime>
  <Words>227</Words>
  <Application>Microsoft Office PowerPoint</Application>
  <PresentationFormat>Předvádění na obrazovce (4:3)</PresentationFormat>
  <Paragraphs>94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PREZENTACE_VOSHK_logolinkEU</vt:lpstr>
      <vt:lpstr>Odpovědnost za škodu</vt:lpstr>
      <vt:lpstr>Tento učební materiál vznikl za podpory OPVK 1.5</vt:lpstr>
      <vt:lpstr>Odpovědnost za škodu</vt:lpstr>
      <vt:lpstr>Odpovědnost za škodu</vt:lpstr>
      <vt:lpstr>Odpovědnost za škodu</vt:lpstr>
      <vt:lpstr>Odpovědnost za škodu</vt:lpstr>
      <vt:lpstr>Odpovědnost za škodu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Potřeby</dc:title>
  <dc:creator>Věra</dc:creator>
  <cp:lastModifiedBy>Věra</cp:lastModifiedBy>
  <cp:revision>77</cp:revision>
  <dcterms:created xsi:type="dcterms:W3CDTF">2012-10-31T11:13:41Z</dcterms:created>
  <dcterms:modified xsi:type="dcterms:W3CDTF">2013-06-25T16:42:01Z</dcterms:modified>
</cp:coreProperties>
</file>