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7" r:id="rId3"/>
    <p:sldId id="282" r:id="rId4"/>
    <p:sldId id="295" r:id="rId5"/>
    <p:sldId id="292" r:id="rId6"/>
    <p:sldId id="296" r:id="rId7"/>
    <p:sldId id="297" r:id="rId8"/>
    <p:sldId id="286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5" autoAdjust="0"/>
    <p:restoredTop sz="99821" autoAdjust="0"/>
  </p:normalViewPr>
  <p:slideViewPr>
    <p:cSldViewPr snapToGrid="0" snapToObjects="1" showGuides="1">
      <p:cViewPr varScale="1">
        <p:scale>
          <a:sx n="74" d="100"/>
          <a:sy n="74" d="100"/>
        </p:scale>
        <p:origin x="-396" y="-10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903320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Pracovní podmínky žen a mladistvých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28.1.2013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4500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CSA_OPVK15_174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Ekonomika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Základy ekonomiky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Pracovní podmínky žen a mladistvých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Dagmar </a:t>
                      </a:r>
                      <a:r>
                        <a:rPr lang="cs-CZ" sz="1600" dirty="0" err="1" smtClean="0"/>
                        <a:t>Nosálková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29.4. 2013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studenty se specifiky práce žen a mladistvých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podmínky žen a mladistvých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34096" y="1609858"/>
            <a:ext cx="772732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Přípustné hmotnosti ručně přenášených břemen ženami</a:t>
            </a:r>
          </a:p>
          <a:p>
            <a:endParaRPr lang="cs-CZ" sz="1200" b="1" dirty="0" smtClean="0"/>
          </a:p>
          <a:p>
            <a:r>
              <a:rPr lang="cs-CZ" sz="2400" dirty="0" smtClean="0"/>
              <a:t>- hmotnost ručně manipulovaného břemene pro</a:t>
            </a:r>
          </a:p>
          <a:p>
            <a:r>
              <a:rPr lang="cs-CZ" sz="2400" dirty="0" smtClean="0"/>
              <a:t>občasném zvedání a přenášení je 20 kg </a:t>
            </a:r>
          </a:p>
          <a:p>
            <a:endParaRPr lang="cs-CZ" sz="800" dirty="0" smtClean="0"/>
          </a:p>
          <a:p>
            <a:pPr>
              <a:buFontTx/>
              <a:buChar char="-"/>
            </a:pPr>
            <a:r>
              <a:rPr lang="cs-CZ" sz="2400" dirty="0" smtClean="0"/>
              <a:t>při častém zvedání a přenášení 15 kg </a:t>
            </a:r>
          </a:p>
          <a:p>
            <a:endParaRPr lang="cs-CZ" sz="800" dirty="0" smtClean="0"/>
          </a:p>
          <a:p>
            <a:pPr>
              <a:buFontTx/>
              <a:buChar char="-"/>
            </a:pPr>
            <a:r>
              <a:rPr lang="cs-CZ" sz="2400" dirty="0" smtClean="0"/>
              <a:t> pro ručně manipulované břemeno ženou při práci vsedě jsou 3 kg</a:t>
            </a: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podmínky žen a mladistvých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6856" y="961472"/>
            <a:ext cx="823994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Hmotnosti ručně přenášených břemen  pro těhotné a kojící  ženy a matky </a:t>
            </a:r>
            <a:r>
              <a:rPr lang="pl-PL" sz="2400" b="1" dirty="0" smtClean="0"/>
              <a:t>do konce devátého měsíce po porodu</a:t>
            </a:r>
          </a:p>
          <a:p>
            <a:endParaRPr lang="pl-PL" sz="1000" b="1" dirty="0" smtClean="0"/>
          </a:p>
          <a:p>
            <a:r>
              <a:rPr lang="pl-PL" sz="2400" dirty="0" smtClean="0"/>
              <a:t> - břemena do 7,5 kg</a:t>
            </a:r>
          </a:p>
          <a:p>
            <a:endParaRPr lang="pl-PL" sz="1200" dirty="0" smtClean="0"/>
          </a:p>
          <a:p>
            <a:pPr>
              <a:buFontTx/>
              <a:buChar char="-"/>
            </a:pPr>
            <a:r>
              <a:rPr lang="pl-PL" sz="2400" dirty="0" smtClean="0"/>
              <a:t>pro přenášení v sedě hmotnost max. 3 kg</a:t>
            </a:r>
          </a:p>
          <a:p>
            <a:endParaRPr lang="pl-PL" sz="2400" dirty="0" smtClean="0"/>
          </a:p>
          <a:p>
            <a:r>
              <a:rPr lang="pl-PL" sz="2400" b="1" dirty="0" smtClean="0"/>
              <a:t>Těhotné ženy nesmí dělat tyto práce:</a:t>
            </a:r>
          </a:p>
          <a:p>
            <a:r>
              <a:rPr lang="pl-PL" sz="2400" dirty="0" smtClean="0"/>
              <a:t>- spojené s tlakem na břicho,</a:t>
            </a:r>
          </a:p>
          <a:p>
            <a:r>
              <a:rPr lang="cs-CZ" sz="2400" dirty="0" smtClean="0"/>
              <a:t>- v pracovních polohách bez možnosti jejich střídání, trvale 	vykonávané vsedě nebo vstoje,</a:t>
            </a:r>
          </a:p>
          <a:p>
            <a:r>
              <a:rPr lang="cs-CZ" sz="2400" dirty="0" smtClean="0"/>
              <a:t>- vykonávané ve vnuceném pracovním tempu</a:t>
            </a:r>
          </a:p>
          <a:p>
            <a:r>
              <a:rPr lang="cs-CZ" sz="2400" dirty="0" smtClean="0"/>
              <a:t>- spojené s psychickou zátěží, zařazené do třetí kategorie</a:t>
            </a:r>
          </a:p>
          <a:p>
            <a:r>
              <a:rPr lang="cs-CZ" sz="2400" dirty="0" smtClean="0"/>
              <a:t>- spojené s expozicí hluku zařazené do třetí nebo čtvrté kategorie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podmínky žen a mladistvých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2580" y="1738648"/>
            <a:ext cx="749550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Matky do konce devátého měsíce po porodu nesmí vykonávat práce: </a:t>
            </a:r>
          </a:p>
          <a:p>
            <a:endParaRPr lang="cs-CZ" sz="800" b="1" dirty="0" smtClean="0"/>
          </a:p>
          <a:p>
            <a:pPr>
              <a:buFontTx/>
              <a:buChar char="-"/>
            </a:pPr>
            <a:r>
              <a:rPr lang="pl-PL" sz="2400" dirty="0" smtClean="0"/>
              <a:t>spojené s tlakem na břicho</a:t>
            </a:r>
          </a:p>
          <a:p>
            <a:endParaRPr lang="pl-PL" sz="800" dirty="0" smtClean="0"/>
          </a:p>
          <a:p>
            <a:pPr>
              <a:buFontTx/>
              <a:buChar char="-"/>
            </a:pPr>
            <a:r>
              <a:rPr lang="cs-CZ" sz="2400" dirty="0" smtClean="0"/>
              <a:t>v pracovních polohách bez možnosti jejich střídání, trvale 	vykonávané vsedě nebo vstoje</a:t>
            </a:r>
          </a:p>
          <a:p>
            <a:pPr>
              <a:buFontTx/>
              <a:buChar char="-"/>
            </a:pPr>
            <a:endParaRPr lang="cs-CZ" sz="800" dirty="0" smtClean="0"/>
          </a:p>
          <a:p>
            <a:pPr>
              <a:buFontTx/>
              <a:buChar char="-"/>
            </a:pPr>
            <a:r>
              <a:rPr lang="cs-CZ" sz="2400" dirty="0" smtClean="0"/>
              <a:t> vykonávané ve vnuceném pracovním tempu</a:t>
            </a:r>
          </a:p>
          <a:p>
            <a:endParaRPr lang="cs-CZ" sz="800" dirty="0" smtClean="0"/>
          </a:p>
          <a:p>
            <a:r>
              <a:rPr lang="cs-CZ" sz="2400" dirty="0" smtClean="0"/>
              <a:t>- spojené s psychickou zátěží, zařazené do třetí kategorie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podmínky žen a mladistvých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62129" y="1596980"/>
            <a:ext cx="680004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Pracovní podmínky mladistvých:</a:t>
            </a:r>
          </a:p>
          <a:p>
            <a:endParaRPr lang="cs-CZ" sz="800" b="1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mladistvý může vykonávat jen takovou práci, která odpovídá jejich fyzickému a rozumovému rozvoji 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 práci, při kterých nejsou vystaveni zvýšenému nebezpečí úrazu či ohrožení zdrav.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některé práce jsou mladistvým vysloveně zakázány (např. práce při těžbě nerostů, ražení tunelů ….)</a:t>
            </a:r>
          </a:p>
          <a:p>
            <a:endParaRPr lang="cs-CZ" sz="1200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 mladiství nesmí konat práci přesčas nebo v noci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podmínky žen a mladistvých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07583" y="1712890"/>
            <a:ext cx="687731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Při uzavírání pracovní smlouvy s mladistvými, mají mladiství právo na účast svého zákonného zástupce.</a:t>
            </a:r>
          </a:p>
          <a:p>
            <a:pPr>
              <a:buFont typeface="Wingdings" pitchFamily="2" charset="2"/>
              <a:buChar char="§"/>
            </a:pPr>
            <a:endParaRPr lang="cs-CZ" sz="900" dirty="0" smtClean="0"/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Dává-li zaměstnavatel mladistvému zaměstnanci výpověď, musí to dát na vědomí jeho zákonnému zástupci.</a:t>
            </a:r>
          </a:p>
          <a:p>
            <a:endParaRPr lang="cs-CZ" sz="900" dirty="0" smtClean="0"/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Dává-li výpověď mladistvý zaměstnanec, je zaměstnavatel povinen vyžádat si vyjádření jeho zákonného zástupce.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podmínky žen a mladistvých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8719" y="1568491"/>
            <a:ext cx="7498081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Arial"/>
              </a:rPr>
              <a:t>Zákon č. 262/2006 Sb., Zákoník práce</a:t>
            </a: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</TotalTime>
  <Words>371</Words>
  <Application>Microsoft Office PowerPoint</Application>
  <PresentationFormat>Předvádění na obrazovce (4:3)</PresentationFormat>
  <Paragraphs>89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PREZENTACE_VOSHK_logolinkEU</vt:lpstr>
      <vt:lpstr>Pracovní podmínky žen a mladistvých </vt:lpstr>
      <vt:lpstr>Tento učební materiál vznikl za podpory OPVK 1.5</vt:lpstr>
      <vt:lpstr>Pracovní podmínky žen a mladistvých </vt:lpstr>
      <vt:lpstr>Pracovní podmínky žen a mladistvých </vt:lpstr>
      <vt:lpstr>Pracovní podmínky žen a mladistvých </vt:lpstr>
      <vt:lpstr>Pracovní podmínky žen a mladistvých </vt:lpstr>
      <vt:lpstr>Pracovní podmínky žen a mladistvých </vt:lpstr>
      <vt:lpstr>Pracovní podmínky žen a mladistvých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Potřeby</dc:title>
  <dc:creator>Věra</dc:creator>
  <cp:lastModifiedBy>Věra</cp:lastModifiedBy>
  <cp:revision>79</cp:revision>
  <dcterms:created xsi:type="dcterms:W3CDTF">2012-10-31T11:13:41Z</dcterms:created>
  <dcterms:modified xsi:type="dcterms:W3CDTF">2013-06-25T16:41:39Z</dcterms:modified>
</cp:coreProperties>
</file>