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7" r:id="rId3"/>
    <p:sldId id="282" r:id="rId4"/>
    <p:sldId id="295" r:id="rId5"/>
    <p:sldId id="292" r:id="rId6"/>
    <p:sldId id="293" r:id="rId7"/>
    <p:sldId id="286" r:id="rId8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9821" autoAdjust="0"/>
  </p:normalViewPr>
  <p:slideViewPr>
    <p:cSldViewPr snapToGrid="0" snapToObjects="1" showGuides="1">
      <p:cViewPr varScale="1">
        <p:scale>
          <a:sx n="73" d="100"/>
          <a:sy n="73" d="100"/>
        </p:scale>
        <p:origin x="-1284" y="-96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Statky a služby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Statky a služby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19.9.2012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smtClean="0"/>
                        <a:t>možností uspokojování potřeb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Prostředky k uspokojování potřeb</a:t>
            </a:r>
            <a:endParaRPr lang="cs-CZ" sz="2400" dirty="0" smtClean="0"/>
          </a:p>
          <a:p>
            <a:pPr lvl="0"/>
            <a:r>
              <a:rPr lang="cs-CZ" sz="2400" b="1" dirty="0" smtClean="0"/>
              <a:t>statky</a:t>
            </a:r>
            <a:r>
              <a:rPr lang="cs-CZ" sz="2400" dirty="0" smtClean="0"/>
              <a:t> – nehmotné</a:t>
            </a:r>
          </a:p>
          <a:p>
            <a:r>
              <a:rPr lang="cs-CZ" sz="2400" dirty="0" smtClean="0"/>
              <a:t>                          – hmotné - spotřební - konzumační</a:t>
            </a:r>
          </a:p>
          <a:p>
            <a:r>
              <a:rPr lang="cs-CZ" sz="2400" dirty="0" smtClean="0"/>
              <a:t>                                                            - konzumní</a:t>
            </a:r>
          </a:p>
          <a:p>
            <a:r>
              <a:rPr lang="cs-CZ" sz="2400" dirty="0" smtClean="0"/>
              <a:t>		- kapitálové - provozní</a:t>
            </a:r>
          </a:p>
          <a:p>
            <a:r>
              <a:rPr lang="cs-CZ" sz="2400" dirty="0" smtClean="0"/>
              <a:t> 	                          - investiční</a:t>
            </a:r>
          </a:p>
          <a:p>
            <a:r>
              <a:rPr lang="cs-CZ" sz="2400" dirty="0" smtClean="0"/>
              <a:t>       - 	</a:t>
            </a:r>
            <a:r>
              <a:rPr lang="cs-CZ" sz="2400" b="1" dirty="0" smtClean="0"/>
              <a:t>služby</a:t>
            </a:r>
            <a:r>
              <a:rPr lang="cs-CZ" sz="2400" dirty="0" smtClean="0"/>
              <a:t> – výrobní </a:t>
            </a:r>
          </a:p>
          <a:p>
            <a:r>
              <a:rPr lang="cs-CZ" sz="2400" dirty="0" smtClean="0"/>
              <a:t>                          – nevýrobní - věcné</a:t>
            </a:r>
          </a:p>
          <a:p>
            <a:r>
              <a:rPr lang="cs-CZ" sz="2400" dirty="0" smtClean="0"/>
              <a:t>	     			 - osobní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186" y="1223494"/>
            <a:ext cx="7843233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Hmotné statky – </a:t>
            </a:r>
            <a:r>
              <a:rPr lang="cs-CZ" sz="2400" dirty="0" smtClean="0"/>
              <a:t>každá věc, která slouží k uspokojování lidských potřeb (auto, oblečení).</a:t>
            </a:r>
          </a:p>
          <a:p>
            <a:r>
              <a:rPr lang="cs-CZ" sz="2400" b="1" dirty="0" smtClean="0"/>
              <a:t>Nehmotné statky</a:t>
            </a:r>
            <a:r>
              <a:rPr lang="cs-CZ" sz="2400" dirty="0" smtClean="0"/>
              <a:t> – každý duševní výtvor člověka (dovednosti, znalosti)</a:t>
            </a:r>
          </a:p>
          <a:p>
            <a:r>
              <a:rPr lang="cs-CZ" sz="2400" b="1" dirty="0" smtClean="0"/>
              <a:t>Spotřební statky </a:t>
            </a:r>
            <a:r>
              <a:rPr lang="cs-CZ" sz="2400" dirty="0" smtClean="0"/>
              <a:t> -  slouží k osobní spotřebě člověka</a:t>
            </a:r>
          </a:p>
          <a:p>
            <a:r>
              <a:rPr lang="cs-CZ" sz="2400" dirty="0" smtClean="0"/>
              <a:t>		- </a:t>
            </a:r>
            <a:r>
              <a:rPr lang="cs-CZ" sz="2400" b="1" dirty="0" smtClean="0"/>
              <a:t>konzumační </a:t>
            </a:r>
            <a:r>
              <a:rPr lang="cs-CZ" sz="2400" dirty="0" smtClean="0"/>
              <a:t>– předměty krátkodobé spotřeby 			(jídlo)</a:t>
            </a:r>
          </a:p>
          <a:p>
            <a:r>
              <a:rPr lang="cs-CZ" sz="2400" dirty="0" smtClean="0"/>
              <a:t>		- </a:t>
            </a:r>
            <a:r>
              <a:rPr lang="cs-CZ" sz="2400" b="1" dirty="0" smtClean="0"/>
              <a:t>konzumní</a:t>
            </a:r>
            <a:r>
              <a:rPr lang="cs-CZ" sz="2400" dirty="0" smtClean="0"/>
              <a:t> – předměty dlouhodobě spotřeby</a:t>
            </a:r>
          </a:p>
          <a:p>
            <a:r>
              <a:rPr lang="cs-CZ" sz="900" dirty="0" smtClean="0"/>
              <a:t> </a:t>
            </a:r>
          </a:p>
          <a:p>
            <a:r>
              <a:rPr lang="cs-CZ" sz="2400" dirty="0" smtClean="0"/>
              <a:t>	– movité (volně se můžou pohybovat,     </a:t>
            </a:r>
          </a:p>
          <a:p>
            <a:r>
              <a:rPr lang="cs-CZ" sz="2400" dirty="0" smtClean="0"/>
              <a:t>	např. auto)</a:t>
            </a:r>
          </a:p>
          <a:p>
            <a:r>
              <a:rPr lang="cs-CZ" sz="2400" dirty="0" smtClean="0"/>
              <a:t> 	– nemovité (pevně spjata základem se</a:t>
            </a:r>
          </a:p>
          <a:p>
            <a:r>
              <a:rPr lang="cs-CZ" sz="2400" dirty="0" smtClean="0"/>
              <a:t>	zemí, např. dům, garáž)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84101" y="1249248"/>
            <a:ext cx="651671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Kapitálové statky</a:t>
            </a:r>
          </a:p>
          <a:p>
            <a:endParaRPr lang="cs-CZ" sz="1200" b="1" dirty="0" smtClean="0"/>
          </a:p>
          <a:p>
            <a:r>
              <a:rPr lang="cs-CZ" sz="2400" dirty="0" smtClean="0"/>
              <a:t> – slouží k další výrobě – hospodářské činnosti</a:t>
            </a:r>
          </a:p>
          <a:p>
            <a:endParaRPr lang="cs-CZ" sz="2400" dirty="0" smtClean="0"/>
          </a:p>
          <a:p>
            <a:pPr lvl="0">
              <a:buFont typeface="Wingdings" pitchFamily="2" charset="2"/>
              <a:buChar char="Ø"/>
            </a:pPr>
            <a:r>
              <a:rPr lang="cs-CZ" sz="2400" dirty="0" smtClean="0"/>
              <a:t>provozní (materiál, suroviny)</a:t>
            </a:r>
          </a:p>
          <a:p>
            <a:pPr lvl="0"/>
            <a:endParaRPr lang="cs-CZ" sz="2400" dirty="0" smtClean="0"/>
          </a:p>
          <a:p>
            <a:pPr lvl="0">
              <a:buFont typeface="Wingdings" pitchFamily="2" charset="2"/>
              <a:buChar char="Ø"/>
            </a:pPr>
            <a:r>
              <a:rPr lang="cs-CZ" sz="2400" dirty="0" smtClean="0"/>
              <a:t>investiční    – movité  (zařízení podniku, stroje)</a:t>
            </a:r>
          </a:p>
          <a:p>
            <a:r>
              <a:rPr lang="cs-CZ" sz="2400" dirty="0" smtClean="0"/>
              <a:t>                         – nemovité (tovární hala, garáže) 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185" y="1455313"/>
            <a:ext cx="757277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Služby </a:t>
            </a:r>
            <a:r>
              <a:rPr lang="cs-CZ" sz="2400" dirty="0" smtClean="0"/>
              <a:t>– činnosti, které uspokojují potřeby</a:t>
            </a:r>
          </a:p>
          <a:p>
            <a:endParaRPr lang="cs-CZ" sz="2400" dirty="0" smtClean="0"/>
          </a:p>
          <a:p>
            <a:r>
              <a:rPr lang="cs-CZ" sz="2400" b="1" dirty="0" smtClean="0"/>
              <a:t>Výrobní služby</a:t>
            </a:r>
            <a:r>
              <a:rPr lang="cs-CZ" sz="2400" dirty="0" smtClean="0"/>
              <a:t> – výroba oděvů, nábytků</a:t>
            </a:r>
          </a:p>
          <a:p>
            <a:endParaRPr lang="cs-CZ" sz="2400" dirty="0" smtClean="0"/>
          </a:p>
          <a:p>
            <a:r>
              <a:rPr lang="cs-CZ" sz="2400" b="1" dirty="0" smtClean="0"/>
              <a:t>Nevýrobní služby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	– věcné (opravy spotřebních předmětů)</a:t>
            </a:r>
          </a:p>
          <a:p>
            <a:r>
              <a:rPr lang="cs-CZ" sz="2400" dirty="0" smtClean="0"/>
              <a:t>	</a:t>
            </a:r>
            <a:r>
              <a:rPr lang="cs-CZ" sz="1400" dirty="0" smtClean="0"/>
              <a:t>	  </a:t>
            </a:r>
          </a:p>
          <a:p>
            <a:r>
              <a:rPr lang="cs-CZ" sz="2400" dirty="0" smtClean="0"/>
              <a:t>	– osobní (směřují přímo k člověku např. 				kadeřnictví)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Statky a služby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625</TotalTime>
  <Words>167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PREZENTACE_VOSHK_logolinkEU</vt:lpstr>
      <vt:lpstr>Statky a služby</vt:lpstr>
      <vt:lpstr>Tento učební materiál vznikl za podpory OPVK 1.5</vt:lpstr>
      <vt:lpstr>Statky a služby</vt:lpstr>
      <vt:lpstr>Statky a služby</vt:lpstr>
      <vt:lpstr>Statky a služby</vt:lpstr>
      <vt:lpstr>Statky a služby</vt:lpstr>
      <vt:lpstr>Statky a služby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U3</cp:lastModifiedBy>
  <cp:revision>74</cp:revision>
  <dcterms:created xsi:type="dcterms:W3CDTF">2012-10-31T11:13:41Z</dcterms:created>
  <dcterms:modified xsi:type="dcterms:W3CDTF">2013-06-25T19:01:44Z</dcterms:modified>
</cp:coreProperties>
</file>