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7" r:id="rId3"/>
    <p:sldId id="282" r:id="rId4"/>
    <p:sldId id="295" r:id="rId5"/>
    <p:sldId id="292" r:id="rId6"/>
    <p:sldId id="293" r:id="rId7"/>
    <p:sldId id="296" r:id="rId8"/>
    <p:sldId id="286" r:id="rId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74" d="100"/>
          <a:sy n="74" d="100"/>
        </p:scale>
        <p:origin x="-396" y="-10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903320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Ukončení pracovního poměru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24.1.2013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CSA_OPVK15_172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Ekonomika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Základy ekonomiky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Ukončení pracovního poměru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Dagmar </a:t>
                      </a:r>
                      <a:r>
                        <a:rPr lang="cs-CZ" sz="1600" dirty="0" err="1" smtClean="0"/>
                        <a:t>Nosálková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28. </a:t>
                      </a:r>
                      <a:r>
                        <a:rPr lang="cs-CZ" sz="1600" dirty="0" smtClean="0"/>
                        <a:t>3. </a:t>
                      </a:r>
                      <a:r>
                        <a:rPr lang="cs-CZ" sz="1600" dirty="0" smtClean="0"/>
                        <a:t>2013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studenty s</a:t>
                      </a:r>
                      <a:r>
                        <a:rPr lang="cs-CZ" sz="1600" baseline="0" dirty="0" smtClean="0"/>
                        <a:t> druhy ukončení pracovního poměru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Ukončení pracovního poměru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17430" y="1468193"/>
            <a:ext cx="7031865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Ukončení pracovního poměru:</a:t>
            </a:r>
            <a:endParaRPr lang="cs-CZ" sz="2400" dirty="0" smtClean="0"/>
          </a:p>
          <a:p>
            <a:pPr lvl="0"/>
            <a:endParaRPr lang="cs-CZ" sz="1000" dirty="0" smtClean="0"/>
          </a:p>
          <a:p>
            <a:pPr lvl="0"/>
            <a:r>
              <a:rPr lang="cs-CZ" sz="2400" dirty="0" smtClean="0"/>
              <a:t>→ dohodou </a:t>
            </a:r>
          </a:p>
          <a:p>
            <a:pPr lvl="0"/>
            <a:r>
              <a:rPr lang="cs-CZ" sz="2400" dirty="0" smtClean="0"/>
              <a:t>	(obě strany se dohodnou na datu ukončení 	pracovního poměru)</a:t>
            </a:r>
          </a:p>
          <a:p>
            <a:pPr lvl="0"/>
            <a:endParaRPr lang="cs-CZ" sz="1000" dirty="0" smtClean="0"/>
          </a:p>
          <a:p>
            <a:pPr lvl="0"/>
            <a:r>
              <a:rPr lang="cs-CZ" sz="2400" dirty="0" smtClean="0"/>
              <a:t>→ výpovědí</a:t>
            </a:r>
          </a:p>
          <a:p>
            <a:pPr lvl="0"/>
            <a:r>
              <a:rPr lang="cs-CZ" sz="2400" dirty="0" smtClean="0"/>
              <a:t>	- zaměstnanec z jakéhokoliv důvodu</a:t>
            </a:r>
          </a:p>
          <a:p>
            <a:pPr lvl="0"/>
            <a:r>
              <a:rPr lang="cs-CZ" sz="2400" dirty="0" smtClean="0"/>
              <a:t>	- zaměstnavatel jen ze zákonných důvodů</a:t>
            </a:r>
          </a:p>
          <a:p>
            <a:pPr lvl="0"/>
            <a:endParaRPr lang="cs-CZ" sz="1000" dirty="0" smtClean="0"/>
          </a:p>
          <a:p>
            <a:pPr lvl="0"/>
            <a:r>
              <a:rPr lang="cs-CZ" sz="2400" dirty="0" smtClean="0"/>
              <a:t>→ okamžité zrušení pracovního poměru</a:t>
            </a:r>
          </a:p>
          <a:p>
            <a:pPr lvl="0"/>
            <a:endParaRPr lang="cs-CZ" sz="1000" dirty="0" smtClean="0"/>
          </a:p>
          <a:p>
            <a:r>
              <a:rPr lang="cs-CZ" sz="2400" dirty="0" smtClean="0"/>
              <a:t>→ zrušení pracovního poměru ve zkušební době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Ukončení pracovního poměru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6856" y="1300766"/>
            <a:ext cx="8239943" cy="40072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80000"/>
              </a:lnSpc>
              <a:buFont typeface="Symbol" pitchFamily="18" charset="2"/>
              <a:buNone/>
            </a:pPr>
            <a:endParaRPr lang="cs-CZ" sz="2400" dirty="0" smtClean="0"/>
          </a:p>
          <a:p>
            <a:pPr lvl="1">
              <a:lnSpc>
                <a:spcPct val="80000"/>
              </a:lnSpc>
              <a:buFont typeface="Symbol" pitchFamily="18" charset="2"/>
              <a:buNone/>
            </a:pPr>
            <a:r>
              <a:rPr lang="cs-CZ" sz="2400" b="1" dirty="0" smtClean="0"/>
              <a:t>Další způsoby ukončení pracovního poměru</a:t>
            </a:r>
          </a:p>
          <a:p>
            <a:pPr lvl="1">
              <a:buFont typeface="Symbol" pitchFamily="18" charset="2"/>
              <a:buNone/>
            </a:pPr>
            <a:r>
              <a:rPr lang="cs-CZ" sz="2400" dirty="0" smtClean="0"/>
              <a:t> </a:t>
            </a:r>
          </a:p>
          <a:p>
            <a:pPr lvl="1">
              <a:buFont typeface="Symbol" pitchFamily="18" charset="2"/>
              <a:buNone/>
            </a:pPr>
            <a:r>
              <a:rPr lang="cs-CZ" sz="2400" dirty="0" smtClean="0"/>
              <a:t>→ uplynutím sjednané doby (PP na dobu určitou)</a:t>
            </a:r>
          </a:p>
          <a:p>
            <a:pPr lvl="1">
              <a:buFont typeface="Symbol" pitchFamily="18" charset="2"/>
              <a:buNone/>
            </a:pPr>
            <a:r>
              <a:rPr lang="cs-CZ" sz="2400" dirty="0" smtClean="0"/>
              <a:t> </a:t>
            </a:r>
          </a:p>
          <a:p>
            <a:pPr lvl="1">
              <a:buFont typeface="Symbol" pitchFamily="18" charset="2"/>
              <a:buNone/>
            </a:pPr>
            <a:r>
              <a:rPr lang="cs-CZ" sz="2400" dirty="0" smtClean="0"/>
              <a:t>→ u cizinců</a:t>
            </a:r>
          </a:p>
          <a:p>
            <a:pPr lvl="2">
              <a:buFont typeface="Symbol" pitchFamily="18" charset="2"/>
              <a:buNone/>
            </a:pPr>
            <a:r>
              <a:rPr lang="cs-CZ" sz="2400" dirty="0" smtClean="0"/>
              <a:t> - dnem ukončení povolení pobytu na území ČR	</a:t>
            </a:r>
          </a:p>
          <a:p>
            <a:pPr lvl="2">
              <a:buFont typeface="Symbol" pitchFamily="18" charset="2"/>
              <a:buNone/>
            </a:pPr>
            <a:r>
              <a:rPr lang="cs-CZ" sz="2400" dirty="0" smtClean="0"/>
              <a:t> - dnem vyhoštění z ČR</a:t>
            </a:r>
          </a:p>
          <a:p>
            <a:pPr lvl="1">
              <a:buFont typeface="Symbol" pitchFamily="18" charset="2"/>
              <a:buNone/>
            </a:pPr>
            <a:r>
              <a:rPr lang="cs-CZ" sz="2400" dirty="0" smtClean="0"/>
              <a:t> </a:t>
            </a:r>
          </a:p>
          <a:p>
            <a:pPr lvl="1">
              <a:buFont typeface="Symbol" pitchFamily="18" charset="2"/>
              <a:buNone/>
            </a:pPr>
            <a:r>
              <a:rPr lang="cs-CZ" sz="2400" dirty="0" smtClean="0"/>
              <a:t> → pracovní poměr zaniká i smrtí zaměstnance</a:t>
            </a:r>
          </a:p>
          <a:p>
            <a:endParaRPr lang="cs-CZ" sz="2400" b="1" u="sng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Ukončení pracovního poměru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26523" y="1803041"/>
            <a:ext cx="7096260" cy="27546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buFont typeface="Symbol" pitchFamily="18" charset="2"/>
              <a:buNone/>
            </a:pPr>
            <a:endParaRPr lang="cs-CZ" sz="2400" b="1" dirty="0" smtClean="0"/>
          </a:p>
          <a:p>
            <a:pPr lvl="1">
              <a:buFont typeface="Symbol" pitchFamily="18" charset="2"/>
              <a:buNone/>
            </a:pPr>
            <a:r>
              <a:rPr lang="cs-CZ" sz="2400" b="1" dirty="0" smtClean="0"/>
              <a:t>Dohoda</a:t>
            </a:r>
          </a:p>
          <a:p>
            <a:pPr lvl="1">
              <a:buFont typeface="Symbol" pitchFamily="18" charset="2"/>
              <a:buNone/>
            </a:pPr>
            <a:endParaRPr lang="cs-CZ" sz="1000" b="1" dirty="0" smtClean="0"/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pracovní poměr končí sjednaným dnem</a:t>
            </a:r>
          </a:p>
          <a:p>
            <a:pPr lvl="1"/>
            <a:r>
              <a:rPr lang="cs-CZ" sz="900" dirty="0" smtClean="0"/>
              <a:t> 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dohoda se uzavírá písemně vždy písemně</a:t>
            </a:r>
          </a:p>
          <a:p>
            <a:pPr lvl="1"/>
            <a:endParaRPr lang="cs-CZ" sz="1000" dirty="0" smtClean="0"/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 v dohodě může, ale nemusí být důvod ukončení</a:t>
            </a:r>
          </a:p>
          <a:p>
            <a:pPr lvl="1">
              <a:buFont typeface="Symbol" pitchFamily="18" charset="2"/>
              <a:buNone/>
            </a:pPr>
            <a:r>
              <a:rPr lang="cs-CZ" sz="2400" dirty="0" smtClean="0"/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Ukončení pracovního poměru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75763" y="1313645"/>
            <a:ext cx="7482625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buFont typeface="Symbol" pitchFamily="18" charset="2"/>
              <a:buNone/>
            </a:pPr>
            <a:r>
              <a:rPr lang="cs-CZ" sz="2400" b="1" dirty="0" smtClean="0"/>
              <a:t>Výpověď</a:t>
            </a:r>
          </a:p>
          <a:p>
            <a:pPr lvl="1">
              <a:buFont typeface="Symbol" pitchFamily="18" charset="2"/>
              <a:buNone/>
            </a:pPr>
            <a:endParaRPr lang="cs-CZ" sz="800" b="1" dirty="0" smtClean="0"/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	výpověď může dát zaměstnanec i zaměstnavatel</a:t>
            </a:r>
          </a:p>
          <a:p>
            <a:pPr lvl="1"/>
            <a:endParaRPr lang="cs-CZ" sz="800" dirty="0" smtClean="0"/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 	druhé straně musí být podána písemně</a:t>
            </a:r>
          </a:p>
          <a:p>
            <a:pPr lvl="1"/>
            <a:endParaRPr lang="cs-CZ" sz="800" dirty="0" smtClean="0"/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     zaměstnanec jí může podat z jakéhokoliv důvodu i bez uvedení důvodu</a:t>
            </a:r>
          </a:p>
          <a:p>
            <a:pPr lvl="1">
              <a:buFont typeface="Symbol" pitchFamily="18" charset="2"/>
              <a:buNone/>
            </a:pPr>
            <a:r>
              <a:rPr lang="cs-CZ" sz="800" dirty="0" smtClean="0"/>
              <a:t> 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	Zaměstnavatel může dát zaměstnanci výpověď pouze z důvodů uvedených v zákoně (neuspokojivé pracovní výsledky,  porušování pracovní kázně….), nebo v případě </a:t>
            </a:r>
            <a:r>
              <a:rPr lang="cs-CZ" sz="2400" b="1" dirty="0" smtClean="0"/>
              <a:t>reorganizace podniku </a:t>
            </a:r>
            <a:r>
              <a:rPr lang="cs-CZ" sz="2400" dirty="0" smtClean="0"/>
              <a:t>(dle odpracovaných let náleží odstupné ve výši 1- 3 měsíční platy)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Ukončení pracovního poměru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21218" y="1262130"/>
            <a:ext cx="7078574" cy="40780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buFont typeface="Symbol" pitchFamily="18" charset="2"/>
              <a:buNone/>
            </a:pPr>
            <a:r>
              <a:rPr lang="cs-CZ" sz="2400" b="1" dirty="0" smtClean="0"/>
              <a:t>Okamžité zrušení pracovního poměru</a:t>
            </a:r>
          </a:p>
          <a:p>
            <a:pPr lvl="1">
              <a:buFont typeface="Symbol" pitchFamily="18" charset="2"/>
              <a:buNone/>
            </a:pPr>
            <a:endParaRPr lang="cs-CZ" sz="800" b="1" dirty="0" smtClean="0"/>
          </a:p>
          <a:p>
            <a:pPr lvl="1">
              <a:buFont typeface="Symbol" pitchFamily="18" charset="2"/>
              <a:buNone/>
            </a:pPr>
            <a:r>
              <a:rPr lang="cs-CZ" sz="2400" u="sng" dirty="0" smtClean="0"/>
              <a:t>Zaměstnanec může okamžitě zrušit PP: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 na základě lékařského posudku, z vážných zdravotních důvodů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 v případě zpoždění výplaty (či její části) o 15 dnů</a:t>
            </a:r>
          </a:p>
          <a:p>
            <a:pPr lvl="1"/>
            <a:endParaRPr lang="cs-CZ" sz="1100" dirty="0" smtClean="0"/>
          </a:p>
          <a:p>
            <a:pPr lvl="1"/>
            <a:r>
              <a:rPr lang="cs-CZ" sz="2400" u="sng" dirty="0" smtClean="0"/>
              <a:t>Zaměstnavatel: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 zaměstnanec porušil pracovní kázeň zvlášť hrubým způsobem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  zaměstnanec byl pravomocně odsouzen za úmyslný trestný čin na více než 1 rok.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Ukončení pracovního poměru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719" y="1568491"/>
            <a:ext cx="7498081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err="1" smtClean="0"/>
              <a:t>Klínský</a:t>
            </a:r>
            <a:r>
              <a:rPr lang="cs-CZ" sz="2400" dirty="0" smtClean="0"/>
              <a:t> P., </a:t>
            </a:r>
            <a:r>
              <a:rPr lang="cs-CZ" sz="2400" dirty="0" err="1" smtClean="0"/>
              <a:t>Münch</a:t>
            </a:r>
            <a:r>
              <a:rPr lang="cs-CZ" sz="2400" dirty="0" smtClean="0"/>
              <a:t> O., Ekonomika pro obchodní akademie a ostatní střední školy,  1 díl.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825</TotalTime>
  <Words>261</Words>
  <Application>Microsoft Office PowerPoint</Application>
  <PresentationFormat>Předvádění na obrazovce (4:3)</PresentationFormat>
  <Paragraphs>95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PREZENTACE_VOSHK_logolinkEU</vt:lpstr>
      <vt:lpstr>Ukončení pracovního poměru</vt:lpstr>
      <vt:lpstr>Tento učební materiál vznikl za podpory OPVK 1.5</vt:lpstr>
      <vt:lpstr>Ukončení pracovního poměru</vt:lpstr>
      <vt:lpstr>Ukončení pracovního poměru</vt:lpstr>
      <vt:lpstr>Ukončení pracovního poměru</vt:lpstr>
      <vt:lpstr>Ukončení pracovního poměru</vt:lpstr>
      <vt:lpstr>Ukončení pracovního poměru</vt:lpstr>
      <vt:lpstr>Ukončení pracovního poměru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Potřeby</dc:title>
  <dc:creator>Věra</dc:creator>
  <cp:lastModifiedBy>Věra</cp:lastModifiedBy>
  <cp:revision>95</cp:revision>
  <dcterms:created xsi:type="dcterms:W3CDTF">2012-10-31T11:13:41Z</dcterms:created>
  <dcterms:modified xsi:type="dcterms:W3CDTF">2013-06-25T15:55:28Z</dcterms:modified>
</cp:coreProperties>
</file>