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Výnosy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5.6.2013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CSA_OPVK15_179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Výnosy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7. 6. 2013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 pojmem</a:t>
                      </a:r>
                      <a:r>
                        <a:rPr lang="cs-CZ" sz="1600" baseline="0" dirty="0" smtClean="0"/>
                        <a:t> výnosy a </a:t>
                      </a:r>
                      <a:r>
                        <a:rPr lang="cs-CZ" sz="1600" baseline="0" smtClean="0"/>
                        <a:t>jejich vznikem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493949"/>
            <a:ext cx="6673464" cy="26561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2400" b="1" dirty="0" smtClean="0">
                <a:latin typeface="Arial" pitchFamily="34" charset="0"/>
              </a:rPr>
              <a:t>Výnosy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Arial" pitchFamily="34" charset="0"/>
              </a:rPr>
              <a:t>	= oceněné výkony </a:t>
            </a:r>
          </a:p>
          <a:p>
            <a:pPr>
              <a:lnSpc>
                <a:spcPct val="90000"/>
              </a:lnSpc>
              <a:defRPr/>
            </a:pPr>
            <a:endParaRPr lang="cs-CZ" sz="1000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endParaRPr lang="cs-CZ" sz="1600" b="1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u="sng" dirty="0" smtClean="0">
                <a:latin typeface="Arial" pitchFamily="34" charset="0"/>
              </a:rPr>
              <a:t>Vznik:</a:t>
            </a:r>
          </a:p>
          <a:p>
            <a:pPr>
              <a:lnSpc>
                <a:spcPct val="90000"/>
              </a:lnSpc>
              <a:defRPr/>
            </a:pPr>
            <a:endParaRPr lang="cs-CZ" sz="800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Arial" pitchFamily="34" charset="0"/>
              </a:rPr>
              <a:t>Prodej statků a služeb – tržby</a:t>
            </a:r>
          </a:p>
          <a:p>
            <a:pPr>
              <a:lnSpc>
                <a:spcPct val="90000"/>
              </a:lnSpc>
              <a:defRPr/>
            </a:pPr>
            <a:endParaRPr lang="cs-CZ" sz="1200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endParaRPr lang="cs-CZ" sz="800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Arial" pitchFamily="34" charset="0"/>
              </a:rPr>
              <a:t>Další způsoby – např. úroky z vkladů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738648"/>
            <a:ext cx="7006107" cy="278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12800" indent="-812800">
              <a:lnSpc>
                <a:spcPct val="90000"/>
              </a:lnSpc>
              <a:defRPr/>
            </a:pPr>
            <a:r>
              <a:rPr lang="cs-CZ" sz="2400" dirty="0" smtClean="0"/>
              <a:t>Členění: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2000" dirty="0" smtClean="0"/>
          </a:p>
          <a:p>
            <a:pPr lvl="1"/>
            <a:r>
              <a:rPr lang="cs-CZ" sz="2400" b="1" dirty="0" smtClean="0"/>
              <a:t>Prvotní</a:t>
            </a:r>
          </a:p>
          <a:p>
            <a:pPr lvl="1"/>
            <a:r>
              <a:rPr lang="cs-CZ" sz="2400" b="1" dirty="0" smtClean="0"/>
              <a:t> - </a:t>
            </a:r>
            <a:r>
              <a:rPr lang="cs-CZ" sz="2400" dirty="0" smtClean="0"/>
              <a:t>vznikají při styku podniku s vnějším okolím (tržby)</a:t>
            </a:r>
          </a:p>
          <a:p>
            <a:pPr lvl="1"/>
            <a:endParaRPr lang="cs-CZ" sz="1400" dirty="0" smtClean="0"/>
          </a:p>
          <a:p>
            <a:pPr lvl="1"/>
            <a:r>
              <a:rPr lang="cs-CZ" sz="2400" b="1" dirty="0" smtClean="0"/>
              <a:t>Druhotné</a:t>
            </a:r>
          </a:p>
          <a:p>
            <a:pPr lvl="1"/>
            <a:r>
              <a:rPr lang="cs-CZ" sz="2400" dirty="0" smtClean="0"/>
              <a:t> - vznikají uvnitř podniku (mezi středisky)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62130" y="2202287"/>
            <a:ext cx="6537662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Další členění výnosů</a:t>
            </a:r>
          </a:p>
          <a:p>
            <a:endParaRPr lang="cs-CZ" sz="1000" b="1" dirty="0" smtClean="0"/>
          </a:p>
          <a:p>
            <a:r>
              <a:rPr lang="cs-CZ" sz="2400" b="1" dirty="0" smtClean="0"/>
              <a:t>Provozní</a:t>
            </a:r>
            <a:r>
              <a:rPr lang="cs-CZ" sz="2400" dirty="0" smtClean="0"/>
              <a:t> – tržby z prodeje výrobků a služeb...</a:t>
            </a:r>
          </a:p>
          <a:p>
            <a:pPr>
              <a:buFont typeface="Wingdings" pitchFamily="2" charset="2"/>
              <a:buNone/>
            </a:pPr>
            <a:endParaRPr lang="cs-CZ" sz="800" dirty="0" smtClean="0"/>
          </a:p>
          <a:p>
            <a:r>
              <a:rPr lang="cs-CZ" sz="2400" b="1" dirty="0" smtClean="0"/>
              <a:t>Finanční</a:t>
            </a:r>
            <a:r>
              <a:rPr lang="cs-CZ" sz="2400" dirty="0" smtClean="0"/>
              <a:t> – úroky, přijaté dividendy, kurzové zisky..</a:t>
            </a:r>
          </a:p>
          <a:p>
            <a:pPr>
              <a:buFont typeface="Wingdings" pitchFamily="2" charset="2"/>
              <a:buNone/>
            </a:pPr>
            <a:endParaRPr lang="cs-CZ" sz="1000" dirty="0" smtClean="0"/>
          </a:p>
          <a:p>
            <a:r>
              <a:rPr lang="cs-CZ" sz="2400" b="1" dirty="0" smtClean="0"/>
              <a:t>Mimořádné</a:t>
            </a:r>
            <a:r>
              <a:rPr lang="cs-CZ" sz="2400" dirty="0" smtClean="0"/>
              <a:t> – přebytek při inventuře, úhrada škody od pojišťovny...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9854" y="1764406"/>
            <a:ext cx="761141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latin typeface="Arial Unicode MS" pitchFamily="34" charset="-128"/>
                <a:cs typeface="Times New Roman" pitchFamily="18" charset="0"/>
              </a:rPr>
              <a:t>Způsoby zvyšování výnosů</a:t>
            </a:r>
          </a:p>
          <a:p>
            <a:pPr>
              <a:defRPr/>
            </a:pPr>
            <a:endParaRPr lang="cs-CZ" sz="2400" dirty="0" smtClean="0">
              <a:latin typeface="Arial Unicode MS" pitchFamily="34" charset="-128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Zvyšování cen </a:t>
            </a:r>
          </a:p>
          <a:p>
            <a:r>
              <a:rPr lang="cs-CZ" sz="2400" dirty="0" smtClean="0"/>
              <a:t>– rizikem je snížení konkurenceschopnosti a ztráta zákazník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Lepší marketingová činnost</a:t>
            </a:r>
          </a:p>
          <a:p>
            <a:r>
              <a:rPr lang="cs-CZ" sz="2400" dirty="0" smtClean="0"/>
              <a:t> – propagace, reklama, dárky, množstevní slevy, soutěže, věrnostní programy....</a:t>
            </a:r>
          </a:p>
          <a:p>
            <a:pPr>
              <a:defRPr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519707"/>
            <a:ext cx="741823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cs typeface="Times New Roman" pitchFamily="18" charset="0"/>
              </a:rPr>
              <a:t>Výsledky hospodaření:</a:t>
            </a:r>
          </a:p>
          <a:p>
            <a:pPr>
              <a:defRPr/>
            </a:pPr>
            <a:endParaRPr lang="cs-CZ" sz="2400" b="1" dirty="0" smtClean="0">
              <a:cs typeface="Times New Roman" pitchFamily="18" charset="0"/>
            </a:endParaRPr>
          </a:p>
          <a:p>
            <a:pPr marL="571500" indent="-571500">
              <a:buFont typeface="Wingdings" pitchFamily="2" charset="2"/>
              <a:buNone/>
            </a:pPr>
            <a:r>
              <a:rPr lang="cs-CZ" sz="2400" dirty="0" smtClean="0"/>
              <a:t>1.	Náklady   </a:t>
            </a:r>
            <a:r>
              <a:rPr lang="en-US" sz="2400" dirty="0" smtClean="0">
                <a:cs typeface="Arial" charset="0"/>
              </a:rPr>
              <a:t>&lt;</a:t>
            </a:r>
            <a:r>
              <a:rPr lang="cs-CZ" sz="2400" dirty="0" smtClean="0"/>
              <a:t>   výnosy    =    ZISK</a:t>
            </a:r>
          </a:p>
          <a:p>
            <a:pPr marL="571500" indent="-571500">
              <a:buFont typeface="Wingdings" pitchFamily="2" charset="2"/>
              <a:buNone/>
            </a:pPr>
            <a:endParaRPr lang="cs-CZ" sz="2400" dirty="0" smtClean="0"/>
          </a:p>
          <a:p>
            <a:pPr marL="571500" indent="-571500">
              <a:buFont typeface="Wingdings" pitchFamily="2" charset="2"/>
              <a:buNone/>
            </a:pPr>
            <a:r>
              <a:rPr lang="cs-CZ" sz="2400" dirty="0" smtClean="0"/>
              <a:t>2.    Náklady   </a:t>
            </a:r>
            <a:r>
              <a:rPr lang="en-US" sz="2400" dirty="0" smtClean="0">
                <a:cs typeface="Arial" charset="0"/>
              </a:rPr>
              <a:t>&gt;</a:t>
            </a:r>
            <a:r>
              <a:rPr lang="cs-CZ" sz="2400" dirty="0" smtClean="0"/>
              <a:t>   výnosy    =    ZTRÁTA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437883"/>
            <a:ext cx="7352936" cy="450760"/>
          </a:xfrm>
        </p:spPr>
        <p:txBody>
          <a:bodyPr/>
          <a:lstStyle/>
          <a:p>
            <a:r>
              <a:rPr lang="cs-CZ" dirty="0" smtClean="0"/>
              <a:t>Výnosy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1.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684</TotalTime>
  <Words>225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Výnosy</vt:lpstr>
      <vt:lpstr>Tento učební materiál vznikl za podpory OPVK 1.5</vt:lpstr>
      <vt:lpstr>Výnosy</vt:lpstr>
      <vt:lpstr>Výnosy</vt:lpstr>
      <vt:lpstr>Výnosy</vt:lpstr>
      <vt:lpstr>Výnosy</vt:lpstr>
      <vt:lpstr>Výnosy</vt:lpstr>
      <vt:lpstr>Výnosy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83</cp:revision>
  <dcterms:created xsi:type="dcterms:W3CDTF">2012-10-31T11:13:41Z</dcterms:created>
  <dcterms:modified xsi:type="dcterms:W3CDTF">2013-06-25T16:42:30Z</dcterms:modified>
</cp:coreProperties>
</file>