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77" r:id="rId3"/>
    <p:sldId id="282" r:id="rId4"/>
    <p:sldId id="295" r:id="rId5"/>
    <p:sldId id="292" r:id="rId6"/>
    <p:sldId id="293" r:id="rId7"/>
    <p:sldId id="286" r:id="rId8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74" d="100"/>
          <a:sy n="74" d="100"/>
        </p:scale>
        <p:origin x="-396" y="-10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903320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Výrobní činnost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12.6.2013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CSA_OPVK15_180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Základy ekonomiky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Výrobní činnost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Dagmar </a:t>
                      </a:r>
                      <a:r>
                        <a:rPr lang="cs-CZ" sz="1600" dirty="0" err="1" smtClean="0"/>
                        <a:t>Nosálková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14. 6. 2013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Popsání</a:t>
                      </a:r>
                      <a:r>
                        <a:rPr lang="cs-CZ" sz="1600" baseline="0" dirty="0" smtClean="0"/>
                        <a:t> výrobní činnosti jako základní činnosti podniku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Výrobní činnost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8490" y="1493949"/>
            <a:ext cx="7888310" cy="41980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defRPr/>
            </a:pPr>
            <a:r>
              <a:rPr lang="cs-CZ" sz="2400" b="1" dirty="0" smtClean="0">
                <a:latin typeface="Arial" pitchFamily="34" charset="0"/>
              </a:rPr>
              <a:t>Podnik při výrobě řeší základní otázky:</a:t>
            </a:r>
          </a:p>
          <a:p>
            <a:pPr>
              <a:lnSpc>
                <a:spcPct val="90000"/>
              </a:lnSpc>
              <a:defRPr/>
            </a:pPr>
            <a:endParaRPr lang="cs-CZ" sz="2400" b="1" dirty="0" smtClean="0"/>
          </a:p>
          <a:p>
            <a:r>
              <a:rPr lang="cs-CZ" sz="2400" b="1" dirty="0" smtClean="0"/>
              <a:t>1. co vyrábět </a:t>
            </a:r>
          </a:p>
          <a:p>
            <a:pPr>
              <a:buFontTx/>
              <a:buChar char="-"/>
            </a:pPr>
            <a:r>
              <a:rPr lang="cs-CZ" sz="2400" dirty="0" smtClean="0"/>
              <a:t> rozhodnout jaké výrobky a v jakém množství vyrobit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2. jak vyrábět </a:t>
            </a:r>
          </a:p>
          <a:p>
            <a:pPr>
              <a:buFontTx/>
              <a:buChar char="-"/>
            </a:pPr>
            <a:r>
              <a:rPr lang="cs-CZ" sz="2400" dirty="0" smtClean="0"/>
              <a:t> jakou technologií a z jakých surovin vyrábět </a:t>
            </a:r>
          </a:p>
          <a:p>
            <a:endParaRPr lang="cs-CZ" sz="2400" dirty="0" smtClean="0"/>
          </a:p>
          <a:p>
            <a:r>
              <a:rPr lang="cs-CZ" sz="2400" b="1" dirty="0" smtClean="0"/>
              <a:t>3. pro koho vyrábět </a:t>
            </a:r>
          </a:p>
          <a:p>
            <a:r>
              <a:rPr lang="cs-CZ" sz="2400" dirty="0" smtClean="0"/>
              <a:t>- zjistit, kdo výrobky potřebuje, kdo je spotřebuje </a:t>
            </a:r>
          </a:p>
          <a:p>
            <a:pPr>
              <a:lnSpc>
                <a:spcPct val="90000"/>
              </a:lnSpc>
              <a:defRPr/>
            </a:pPr>
            <a:endParaRPr lang="cs-CZ" sz="2400" dirty="0" smtClean="0"/>
          </a:p>
          <a:p>
            <a:pPr lvl="0"/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Výrobní činnost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81825" y="1136470"/>
            <a:ext cx="7006107" cy="39672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12800" indent="-812800">
              <a:lnSpc>
                <a:spcPct val="90000"/>
              </a:lnSpc>
              <a:defRPr/>
            </a:pPr>
            <a:endParaRPr lang="cs-CZ" sz="2400" dirty="0" smtClean="0"/>
          </a:p>
          <a:p>
            <a:pPr marL="812800" indent="-812800">
              <a:lnSpc>
                <a:spcPct val="90000"/>
              </a:lnSpc>
              <a:defRPr/>
            </a:pPr>
            <a:r>
              <a:rPr lang="cs-CZ" sz="2400" dirty="0" smtClean="0"/>
              <a:t>Etapy výroby:</a:t>
            </a:r>
          </a:p>
          <a:p>
            <a:pPr marL="812800" indent="-812800">
              <a:lnSpc>
                <a:spcPct val="90000"/>
              </a:lnSpc>
              <a:defRPr/>
            </a:pPr>
            <a:endParaRPr lang="cs-CZ" sz="1000" dirty="0" smtClean="0"/>
          </a:p>
          <a:p>
            <a:pPr>
              <a:buFont typeface="Wingdings" pitchFamily="2" charset="2"/>
              <a:buNone/>
            </a:pPr>
            <a:r>
              <a:rPr lang="cs-CZ" sz="2400" b="1" u="sng" dirty="0" smtClean="0"/>
              <a:t>1. předvýrobní etapa</a:t>
            </a: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výzkum</a:t>
            </a:r>
            <a:endParaRPr lang="cs-CZ" sz="800" dirty="0" smtClean="0"/>
          </a:p>
          <a:p>
            <a:pPr>
              <a:buFontTx/>
              <a:buChar char="-"/>
            </a:pPr>
            <a:r>
              <a:rPr lang="cs-CZ" sz="2400" dirty="0" smtClean="0"/>
              <a:t> konstrukční příprava výroby</a:t>
            </a:r>
            <a:endParaRPr lang="cs-CZ" sz="1000" dirty="0" smtClean="0"/>
          </a:p>
          <a:p>
            <a:pPr>
              <a:buFontTx/>
              <a:buChar char="-"/>
            </a:pPr>
            <a:r>
              <a:rPr lang="cs-CZ" sz="2400" dirty="0" smtClean="0"/>
              <a:t> technologická příprava výrobku a výroby</a:t>
            </a:r>
            <a:endParaRPr lang="cs-CZ" sz="800" dirty="0" smtClean="0"/>
          </a:p>
          <a:p>
            <a:pPr>
              <a:buFontTx/>
              <a:buChar char="-"/>
            </a:pPr>
            <a:r>
              <a:rPr lang="cs-CZ" sz="2400" dirty="0" smtClean="0"/>
              <a:t> zajištění materiálů </a:t>
            </a:r>
          </a:p>
          <a:p>
            <a:pPr>
              <a:buFontTx/>
              <a:buChar char="-"/>
            </a:pPr>
            <a:endParaRPr lang="cs-CZ" sz="1000" dirty="0" smtClean="0"/>
          </a:p>
          <a:p>
            <a:pPr>
              <a:buFont typeface="Wingdings" pitchFamily="2" charset="2"/>
              <a:buNone/>
            </a:pPr>
            <a:r>
              <a:rPr lang="cs-CZ" sz="2400" b="1" u="sng" dirty="0" smtClean="0"/>
              <a:t>2. výrobní proces</a:t>
            </a:r>
            <a:endParaRPr lang="cs-CZ" sz="2400" b="1" dirty="0" smtClean="0"/>
          </a:p>
          <a:p>
            <a:pPr>
              <a:buFontTx/>
              <a:buChar char="-"/>
            </a:pPr>
            <a:r>
              <a:rPr lang="cs-CZ" sz="2400" dirty="0" smtClean="0"/>
              <a:t>přeměna surovin ve výrobky</a:t>
            </a:r>
            <a:r>
              <a:rPr lang="cs-CZ" sz="1400" dirty="0" smtClean="0"/>
              <a:t> </a:t>
            </a:r>
            <a:endParaRPr lang="cs-CZ" sz="2400" dirty="0" smtClean="0"/>
          </a:p>
          <a:p>
            <a:pPr marL="812800" indent="-812800">
              <a:lnSpc>
                <a:spcPct val="90000"/>
              </a:lnSpc>
              <a:defRPr/>
            </a:pPr>
            <a:endParaRPr lang="cs-CZ" sz="24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Výrobní činnost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6856" y="1162594"/>
            <a:ext cx="823994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r>
              <a:rPr lang="cs-CZ" sz="2800" b="1" dirty="0" smtClean="0"/>
              <a:t>Členění výrobního procesu:</a:t>
            </a:r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800" dirty="0" smtClean="0"/>
              <a:t>Hlavní výroba </a:t>
            </a:r>
          </a:p>
          <a:p>
            <a:pPr>
              <a:lnSpc>
                <a:spcPct val="80000"/>
              </a:lnSpc>
            </a:pPr>
            <a:r>
              <a:rPr lang="cs-CZ" sz="2000" dirty="0" smtClean="0"/>
              <a:t>	</a:t>
            </a:r>
            <a:r>
              <a:rPr lang="cs-CZ" sz="2400" dirty="0" smtClean="0"/>
              <a:t>- její výstupy tvoří hlavní náplň výroby podniku</a:t>
            </a:r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endParaRPr lang="cs-CZ" sz="900" dirty="0" smtClean="0"/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800" dirty="0" smtClean="0"/>
              <a:t>Vedlejší výroba </a:t>
            </a:r>
            <a:endParaRPr lang="cs-CZ" sz="2400" dirty="0" smtClean="0"/>
          </a:p>
          <a:p>
            <a:pPr>
              <a:lnSpc>
                <a:spcPct val="80000"/>
              </a:lnSpc>
            </a:pPr>
            <a:r>
              <a:rPr lang="cs-CZ" sz="2400" dirty="0" smtClean="0"/>
              <a:t>	- výroba polotovarů, náhradních dílů</a:t>
            </a:r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endParaRPr lang="cs-CZ" sz="900" dirty="0" smtClean="0"/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800" dirty="0" smtClean="0"/>
              <a:t>Doplňková výroba </a:t>
            </a:r>
          </a:p>
          <a:p>
            <a:pPr>
              <a:lnSpc>
                <a:spcPct val="80000"/>
              </a:lnSpc>
            </a:pPr>
            <a:r>
              <a:rPr lang="cs-CZ" sz="2000" dirty="0" smtClean="0"/>
              <a:t>	</a:t>
            </a:r>
            <a:r>
              <a:rPr lang="cs-CZ" sz="2400" dirty="0" smtClean="0"/>
              <a:t>- využití a zpracování odpadu z hlavní a vedlejší výroby</a:t>
            </a:r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endParaRPr lang="cs-CZ" sz="900" dirty="0" smtClean="0"/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800" dirty="0" smtClean="0"/>
              <a:t>Přidružená výroba </a:t>
            </a:r>
          </a:p>
          <a:p>
            <a:pPr>
              <a:lnSpc>
                <a:spcPct val="80000"/>
              </a:lnSpc>
            </a:pPr>
            <a:r>
              <a:rPr lang="cs-CZ" sz="2000" dirty="0" smtClean="0"/>
              <a:t>	</a:t>
            </a:r>
            <a:r>
              <a:rPr lang="cs-CZ" sz="2400" dirty="0" smtClean="0"/>
              <a:t>- liší se charakterem výroby</a:t>
            </a:r>
            <a:endParaRPr lang="cs-CZ" sz="2000" dirty="0" smtClean="0"/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endParaRPr lang="cs-CZ" sz="1000" dirty="0" smtClean="0"/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800" dirty="0" smtClean="0"/>
              <a:t>Pomocné procesy </a:t>
            </a:r>
          </a:p>
          <a:p>
            <a:pPr>
              <a:lnSpc>
                <a:spcPct val="80000"/>
              </a:lnSpc>
            </a:pPr>
            <a:r>
              <a:rPr lang="cs-CZ" sz="2000" dirty="0" smtClean="0"/>
              <a:t>	</a:t>
            </a:r>
            <a:r>
              <a:rPr lang="cs-CZ" sz="2400" dirty="0" smtClean="0"/>
              <a:t>- údržba strojů a budov, výroba energie</a:t>
            </a:r>
          </a:p>
          <a:p>
            <a:pPr>
              <a:lnSpc>
                <a:spcPct val="80000"/>
              </a:lnSpc>
            </a:pPr>
            <a:endParaRPr lang="cs-CZ" sz="800" dirty="0" smtClean="0"/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800" dirty="0" smtClean="0"/>
              <a:t>Obslužné procesy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 smtClean="0"/>
              <a:t>	</a:t>
            </a:r>
            <a:r>
              <a:rPr lang="cs-CZ" sz="2400" dirty="0" smtClean="0"/>
              <a:t>- skladování, doprava, balení, kontrola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Výrobní činnost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9854" y="1764406"/>
            <a:ext cx="7039938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u="sng" dirty="0" smtClean="0">
                <a:latin typeface="Arial Unicode MS" pitchFamily="34" charset="-128"/>
                <a:cs typeface="Times New Roman" pitchFamily="18" charset="0"/>
              </a:rPr>
              <a:t>Typy výroby</a:t>
            </a:r>
          </a:p>
          <a:p>
            <a:pPr>
              <a:defRPr/>
            </a:pPr>
            <a:endParaRPr lang="cs-CZ" sz="1400" dirty="0" smtClean="0">
              <a:latin typeface="Arial Unicode MS" pitchFamily="34" charset="-128"/>
              <a:cs typeface="Times New Roman" pitchFamily="18" charset="0"/>
            </a:endParaRPr>
          </a:p>
          <a:p>
            <a:pPr marL="457200" indent="-457200">
              <a:buAutoNum type="arabicParenR"/>
              <a:defRPr/>
            </a:pPr>
            <a:r>
              <a:rPr lang="cs-CZ" sz="2400" dirty="0" smtClean="0">
                <a:latin typeface="Arial Unicode MS" pitchFamily="34" charset="-128"/>
                <a:cs typeface="Times New Roman" pitchFamily="18" charset="0"/>
              </a:rPr>
              <a:t>Kusová výroba – drobní podnikatelé</a:t>
            </a:r>
          </a:p>
          <a:p>
            <a:pPr marL="457200" indent="-457200">
              <a:buAutoNum type="arabicParenR"/>
              <a:defRPr/>
            </a:pPr>
            <a:endParaRPr lang="cs-CZ" sz="1000" dirty="0" smtClean="0">
              <a:latin typeface="Arial Unicode MS" pitchFamily="34" charset="-128"/>
              <a:cs typeface="Times New Roman" pitchFamily="18" charset="0"/>
            </a:endParaRPr>
          </a:p>
          <a:p>
            <a:pPr marL="457200" indent="-457200">
              <a:buAutoNum type="arabicParenR"/>
              <a:defRPr/>
            </a:pPr>
            <a:r>
              <a:rPr lang="cs-CZ" sz="2400" dirty="0" smtClean="0">
                <a:latin typeface="Arial Unicode MS" pitchFamily="34" charset="-128"/>
                <a:cs typeface="Times New Roman" pitchFamily="18" charset="0"/>
              </a:rPr>
              <a:t>Sériová výroba – opakovatelná produkce téměř stejných výrobků. Vyrábí se menší počet druhů v různém počtu kusů (malosériová, středně sériová a velkosériová) </a:t>
            </a:r>
          </a:p>
          <a:p>
            <a:pPr marL="457200" indent="-457200">
              <a:defRPr/>
            </a:pPr>
            <a:endParaRPr lang="cs-CZ" sz="1000" dirty="0" smtClean="0">
              <a:latin typeface="Arial Unicode MS" pitchFamily="34" charset="-128"/>
              <a:cs typeface="Times New Roman" pitchFamily="18" charset="0"/>
            </a:endParaRPr>
          </a:p>
          <a:p>
            <a:pPr marL="457200" indent="-457200">
              <a:defRPr/>
            </a:pPr>
            <a:r>
              <a:rPr lang="cs-CZ" sz="2400" dirty="0" smtClean="0">
                <a:latin typeface="Arial Unicode MS" pitchFamily="34" charset="-128"/>
                <a:cs typeface="Times New Roman" pitchFamily="18" charset="0"/>
              </a:rPr>
              <a:t>3)  Hromadná- výroba s úzkým sortimentem, vyrábí se mnoho kusů</a:t>
            </a:r>
            <a:endParaRPr lang="cs-CZ" sz="2400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437883"/>
            <a:ext cx="7352936" cy="450760"/>
          </a:xfrm>
        </p:spPr>
        <p:txBody>
          <a:bodyPr/>
          <a:lstStyle/>
          <a:p>
            <a:r>
              <a:rPr lang="cs-CZ" dirty="0" smtClean="0"/>
              <a:t>Výrobní činnost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err="1" smtClean="0"/>
              <a:t>Klínský</a:t>
            </a:r>
            <a:r>
              <a:rPr lang="cs-CZ" sz="2400" dirty="0" smtClean="0"/>
              <a:t> P., </a:t>
            </a:r>
            <a:r>
              <a:rPr lang="cs-CZ" sz="2400" dirty="0" err="1" smtClean="0"/>
              <a:t>Münch</a:t>
            </a:r>
            <a:r>
              <a:rPr lang="cs-CZ" sz="2400" dirty="0" smtClean="0"/>
              <a:t> O., Ekonomika pro obchodní akademie a ostatní střední školy,  4. díl.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687</TotalTime>
  <Words>230</Words>
  <Application>Microsoft Office PowerPoint</Application>
  <PresentationFormat>Předvádění na obrazovce (4:3)</PresentationFormat>
  <Paragraphs>90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PREZENTACE_VOSHK_logolinkEU</vt:lpstr>
      <vt:lpstr>Výrobní činnost</vt:lpstr>
      <vt:lpstr>Tento učební materiál vznikl za podpory OPVK 1.5</vt:lpstr>
      <vt:lpstr>Výrobní činnost</vt:lpstr>
      <vt:lpstr>Výrobní činnost</vt:lpstr>
      <vt:lpstr>Výrobní činnost</vt:lpstr>
      <vt:lpstr>Výrobní činnost</vt:lpstr>
      <vt:lpstr>Výrobní činnost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Věra</dc:creator>
  <cp:lastModifiedBy>Věra</cp:lastModifiedBy>
  <cp:revision>83</cp:revision>
  <dcterms:created xsi:type="dcterms:W3CDTF">2012-10-31T11:13:41Z</dcterms:created>
  <dcterms:modified xsi:type="dcterms:W3CDTF">2013-06-25T16:42:58Z</dcterms:modified>
</cp:coreProperties>
</file>