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95" r:id="rId5"/>
    <p:sldId id="292" r:id="rId6"/>
    <p:sldId id="293" r:id="rId7"/>
    <p:sldId id="296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15" autoAdjust="0"/>
    <p:restoredTop sz="99821" autoAdjust="0"/>
  </p:normalViewPr>
  <p:slideViewPr>
    <p:cSldViewPr snapToGrid="0" snapToObjects="1" showGuides="1">
      <p:cViewPr varScale="1">
        <p:scale>
          <a:sx n="73" d="100"/>
          <a:sy n="73" d="100"/>
        </p:scale>
        <p:origin x="-1284" y="-96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Výrobní faktory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16.9.2012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CSA_OPVK15_163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Výrobní faktory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25.9. 2012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smtClean="0"/>
                        <a:t>výrobními faktory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faktory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0163" y="1725768"/>
            <a:ext cx="5731099" cy="33701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Výrobní faktory</a:t>
            </a:r>
          </a:p>
          <a:p>
            <a:endParaRPr lang="cs-CZ" sz="1100" b="1" dirty="0" smtClean="0"/>
          </a:p>
          <a:p>
            <a:r>
              <a:rPr lang="cs-CZ" sz="2400" dirty="0" smtClean="0"/>
              <a:t> –  zdroje, které jsou potřebné pro výrobu statků nebo k poskytování služeb</a:t>
            </a:r>
          </a:p>
          <a:p>
            <a:endParaRPr lang="cs-CZ" sz="2400" dirty="0" smtClean="0"/>
          </a:p>
          <a:p>
            <a:pPr lvl="0">
              <a:buFont typeface="Wingdings" pitchFamily="2" charset="2"/>
              <a:buChar char="Ø"/>
            </a:pPr>
            <a:r>
              <a:rPr lang="cs-CZ" sz="2400" dirty="0" smtClean="0"/>
              <a:t>Práce</a:t>
            </a:r>
          </a:p>
          <a:p>
            <a:pPr lvl="0">
              <a:buFont typeface="Wingdings" pitchFamily="2" charset="2"/>
              <a:buChar char="Ø"/>
            </a:pPr>
            <a:r>
              <a:rPr lang="cs-CZ" sz="2400" dirty="0" smtClean="0"/>
              <a:t>Přírodní zdroje – půda</a:t>
            </a:r>
          </a:p>
          <a:p>
            <a:pPr lvl="0">
              <a:buFont typeface="Wingdings" pitchFamily="2" charset="2"/>
              <a:buChar char="Ø"/>
            </a:pPr>
            <a:r>
              <a:rPr lang="cs-CZ" sz="2400" dirty="0" smtClean="0"/>
              <a:t>Kapitál</a:t>
            </a:r>
          </a:p>
          <a:p>
            <a:endParaRPr lang="cs-CZ" sz="2400" dirty="0" smtClean="0"/>
          </a:p>
          <a:p>
            <a:pPr lvl="0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faktory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7578" y="1184856"/>
            <a:ext cx="8718997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Práce</a:t>
            </a:r>
            <a:endParaRPr lang="cs-CZ" sz="2400" dirty="0" smtClean="0"/>
          </a:p>
          <a:p>
            <a:r>
              <a:rPr lang="cs-CZ" sz="2400" dirty="0" smtClean="0"/>
              <a:t> - je cílevědomá lidská činnost, pomocí, které člověk získává statky i služby, člověk je nositelem pracovní síly</a:t>
            </a:r>
          </a:p>
          <a:p>
            <a:r>
              <a:rPr lang="cs-CZ" sz="2400" dirty="0" smtClean="0"/>
              <a:t>- pracovní síla je souhrn fyzických a duševních schopností konat práci</a:t>
            </a:r>
          </a:p>
          <a:p>
            <a:r>
              <a:rPr lang="cs-CZ" sz="2400" dirty="0" smtClean="0"/>
              <a:t>- člověk také potřebuje mít určitou kvalifikaci pro výkon dané práce</a:t>
            </a:r>
          </a:p>
          <a:p>
            <a:r>
              <a:rPr lang="cs-CZ" sz="2400" dirty="0" smtClean="0"/>
              <a:t> </a:t>
            </a:r>
          </a:p>
          <a:p>
            <a:r>
              <a:rPr lang="cs-CZ" sz="2400" u="sng" dirty="0" smtClean="0"/>
              <a:t>Dělba práce:</a:t>
            </a:r>
          </a:p>
          <a:p>
            <a:pPr lvl="0">
              <a:buFont typeface="Wingdings" pitchFamily="2" charset="2"/>
              <a:buChar char="ü"/>
            </a:pPr>
            <a:r>
              <a:rPr lang="cs-CZ" sz="2400" dirty="0" smtClean="0"/>
              <a:t>fyzická</a:t>
            </a:r>
          </a:p>
          <a:p>
            <a:pPr lvl="0">
              <a:buFont typeface="Wingdings" pitchFamily="2" charset="2"/>
              <a:buChar char="ü"/>
            </a:pPr>
            <a:r>
              <a:rPr lang="cs-CZ" sz="2400" dirty="0" smtClean="0"/>
              <a:t>duševní</a:t>
            </a:r>
          </a:p>
          <a:p>
            <a:pPr lvl="0">
              <a:buFont typeface="Wingdings" pitchFamily="2" charset="2"/>
              <a:buChar char="ü"/>
            </a:pPr>
            <a:r>
              <a:rPr lang="cs-CZ" sz="2400" dirty="0" smtClean="0"/>
              <a:t>produktivní</a:t>
            </a:r>
          </a:p>
          <a:p>
            <a:pPr lvl="0">
              <a:buFont typeface="Wingdings" pitchFamily="2" charset="2"/>
              <a:buChar char="ü"/>
            </a:pPr>
            <a:r>
              <a:rPr lang="cs-CZ" sz="2400" dirty="0" smtClean="0"/>
              <a:t>neproduktivní</a:t>
            </a:r>
          </a:p>
          <a:p>
            <a:pPr lvl="0">
              <a:buFont typeface="Wingdings" pitchFamily="2" charset="2"/>
              <a:buChar char="ü"/>
            </a:pPr>
            <a:r>
              <a:rPr lang="cs-CZ" sz="2400" dirty="0" smtClean="0"/>
              <a:t>jednoduchá</a:t>
            </a:r>
          </a:p>
          <a:p>
            <a:pPr lvl="0">
              <a:buFont typeface="Wingdings" pitchFamily="2" charset="2"/>
              <a:buChar char="ü"/>
            </a:pPr>
            <a:r>
              <a:rPr lang="cs-CZ" sz="2400" dirty="0" smtClean="0"/>
              <a:t>složitá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faktory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61374" y="1352283"/>
            <a:ext cx="6336405" cy="4478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Při vzniku statků a služeb dochází v rámci „prvního kapitálu“:</a:t>
            </a:r>
          </a:p>
          <a:p>
            <a:endParaRPr lang="cs-CZ" sz="1200" dirty="0" smtClean="0"/>
          </a:p>
          <a:p>
            <a:pPr lvl="0"/>
            <a:r>
              <a:rPr lang="cs-CZ" sz="2400" b="1" dirty="0" smtClean="0"/>
              <a:t>k dělbě práce</a:t>
            </a:r>
            <a:r>
              <a:rPr lang="cs-CZ" sz="2400" dirty="0" smtClean="0"/>
              <a:t> </a:t>
            </a:r>
          </a:p>
          <a:p>
            <a:pPr lvl="0"/>
            <a:r>
              <a:rPr lang="cs-CZ" sz="2400" dirty="0" smtClean="0"/>
              <a:t>– je rozdělení pracovních činností mezi skupinu lidí</a:t>
            </a:r>
          </a:p>
          <a:p>
            <a:pPr lvl="0"/>
            <a:r>
              <a:rPr lang="cs-CZ" sz="2400" b="1" dirty="0" smtClean="0"/>
              <a:t>ke specializaci </a:t>
            </a:r>
          </a:p>
          <a:p>
            <a:pPr lvl="0"/>
            <a:r>
              <a:rPr lang="cs-CZ" sz="2400" dirty="0" smtClean="0"/>
              <a:t>– zaměření skupiny a jednotlivců na určitý druh práce</a:t>
            </a:r>
          </a:p>
          <a:p>
            <a:pPr lvl="0"/>
            <a:r>
              <a:rPr lang="cs-CZ" sz="2400" b="1" dirty="0" smtClean="0"/>
              <a:t>ke kooperaci</a:t>
            </a:r>
          </a:p>
          <a:p>
            <a:pPr lvl="0"/>
            <a:r>
              <a:rPr lang="cs-CZ" sz="2400" dirty="0" smtClean="0"/>
              <a:t> – spolupráce při vytváření statků a služeb </a:t>
            </a:r>
          </a:p>
          <a:p>
            <a:pPr lvl="0"/>
            <a:endParaRPr lang="cs-CZ" sz="900" dirty="0" smtClean="0"/>
          </a:p>
          <a:p>
            <a:r>
              <a:rPr lang="cs-CZ" sz="2400" dirty="0" smtClean="0"/>
              <a:t>Cena placená za použití práce je </a:t>
            </a:r>
            <a:r>
              <a:rPr lang="cs-CZ" sz="2400" b="1" dirty="0" smtClean="0"/>
              <a:t>mzda.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faktory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07584" y="2034862"/>
            <a:ext cx="6890196" cy="28777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Přírodní zdroje – půda</a:t>
            </a:r>
            <a:endParaRPr lang="cs-CZ" sz="2400" dirty="0" smtClean="0"/>
          </a:p>
          <a:p>
            <a:r>
              <a:rPr lang="cs-CZ" sz="1100" dirty="0" smtClean="0"/>
              <a:t> </a:t>
            </a:r>
          </a:p>
          <a:p>
            <a:r>
              <a:rPr lang="cs-CZ" sz="2400" dirty="0" smtClean="0"/>
              <a:t>tvoří je:</a:t>
            </a:r>
          </a:p>
          <a:p>
            <a:endParaRPr lang="cs-CZ" sz="1000" dirty="0" smtClean="0"/>
          </a:p>
          <a:p>
            <a:pPr lvl="0">
              <a:buFont typeface="Wingdings" pitchFamily="2" charset="2"/>
              <a:buChar char="ü"/>
            </a:pPr>
            <a:r>
              <a:rPr lang="cs-CZ" sz="2400" dirty="0" smtClean="0"/>
              <a:t>nerostné bohatství (uhlí, ropa, zemní plyn)</a:t>
            </a:r>
          </a:p>
          <a:p>
            <a:pPr lvl="0"/>
            <a:endParaRPr lang="cs-CZ" sz="800" dirty="0" smtClean="0"/>
          </a:p>
          <a:p>
            <a:pPr lvl="0">
              <a:buFont typeface="Wingdings" pitchFamily="2" charset="2"/>
              <a:buChar char="ü"/>
            </a:pPr>
            <a:r>
              <a:rPr lang="cs-CZ" sz="2400" dirty="0" smtClean="0"/>
              <a:t>přírodní síly (vítr, sluneční energie)</a:t>
            </a:r>
          </a:p>
          <a:p>
            <a:pPr lvl="0">
              <a:buFont typeface="Wingdings" pitchFamily="2" charset="2"/>
              <a:buChar char="ü"/>
            </a:pPr>
            <a:endParaRPr lang="cs-CZ" sz="800" dirty="0" smtClean="0"/>
          </a:p>
          <a:p>
            <a:pPr lvl="0">
              <a:buFont typeface="Wingdings" pitchFamily="2" charset="2"/>
              <a:buChar char="ü"/>
            </a:pPr>
            <a:r>
              <a:rPr lang="cs-CZ" sz="2400" dirty="0" smtClean="0"/>
              <a:t>půda (pěstování zemědělských plodin) </a:t>
            </a:r>
          </a:p>
          <a:p>
            <a:pPr lvl="0"/>
            <a:r>
              <a:rPr lang="cs-CZ" sz="2400" dirty="0" smtClean="0"/>
              <a:t>	– cena placená za použití půdy se nazývá </a:t>
            </a:r>
            <a:r>
              <a:rPr lang="cs-CZ" sz="2400" b="1" dirty="0" smtClean="0"/>
              <a:t>renta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faktory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65161" y="1390918"/>
            <a:ext cx="7160653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Kapitál</a:t>
            </a:r>
            <a:r>
              <a:rPr lang="cs-CZ" sz="2400" dirty="0" smtClean="0"/>
              <a:t> – existuje ve dvou formách:</a:t>
            </a:r>
          </a:p>
          <a:p>
            <a:endParaRPr lang="cs-CZ" sz="2400" dirty="0" smtClean="0"/>
          </a:p>
          <a:p>
            <a:pPr lvl="0">
              <a:buFont typeface="Wingdings" pitchFamily="2" charset="2"/>
              <a:buChar char="ü"/>
            </a:pPr>
            <a:r>
              <a:rPr lang="cs-CZ" sz="2400" dirty="0" smtClean="0"/>
              <a:t>Hmotný (reálný) kapitál – je výsledkem lidské práce, jsou to všechny kapitálové statky používané ne výrobě</a:t>
            </a:r>
          </a:p>
          <a:p>
            <a:pPr lvl="0"/>
            <a:endParaRPr lang="cs-CZ" sz="800" dirty="0" smtClean="0"/>
          </a:p>
          <a:p>
            <a:pPr lvl="0">
              <a:buFont typeface="Wingdings" pitchFamily="2" charset="2"/>
              <a:buChar char="ü"/>
            </a:pPr>
            <a:r>
              <a:rPr lang="cs-CZ" sz="2400" dirty="0" smtClean="0"/>
              <a:t>finanční kapitál – peníze, cenné papíry, úvěry (slouží 	k nákupu hmotného majetku)</a:t>
            </a:r>
          </a:p>
          <a:p>
            <a:r>
              <a:rPr lang="cs-CZ" sz="2400" dirty="0" smtClean="0"/>
              <a:t>		- vlastní kapitál</a:t>
            </a:r>
          </a:p>
          <a:p>
            <a:r>
              <a:rPr lang="cs-CZ" sz="2400" dirty="0" smtClean="0"/>
              <a:t>		- cizí kapitál (např. úvěry)</a:t>
            </a:r>
          </a:p>
          <a:p>
            <a:r>
              <a:rPr lang="cs-CZ" sz="2400" dirty="0" smtClean="0"/>
              <a:t>Cena placená za použití cizího kapitálu se nazývá </a:t>
            </a:r>
            <a:r>
              <a:rPr lang="cs-CZ" sz="2400" b="1" dirty="0" smtClean="0"/>
              <a:t>úrok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faktory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1 díl.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625</TotalTime>
  <Words>243</Words>
  <Application>Microsoft Office PowerPoint</Application>
  <PresentationFormat>Předvádění na obrazovce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Výrobní faktory</vt:lpstr>
      <vt:lpstr>Tento učební materiál vznikl za podpory OPVK 1.5</vt:lpstr>
      <vt:lpstr>Výrobní faktory</vt:lpstr>
      <vt:lpstr>Výrobní faktory</vt:lpstr>
      <vt:lpstr>Výrobní faktory</vt:lpstr>
      <vt:lpstr>Výrobní faktory</vt:lpstr>
      <vt:lpstr>Výrobní faktory</vt:lpstr>
      <vt:lpstr>Výrobní faktory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U3</cp:lastModifiedBy>
  <cp:revision>74</cp:revision>
  <dcterms:created xsi:type="dcterms:W3CDTF">2012-10-31T11:13:41Z</dcterms:created>
  <dcterms:modified xsi:type="dcterms:W3CDTF">2013-06-25T19:04:25Z</dcterms:modified>
</cp:coreProperties>
</file>