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Default Extension="tiff" ContentType="image/tif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handoutMasterIdLst>
    <p:handoutMasterId r:id="rId11"/>
  </p:handoutMasterIdLst>
  <p:sldIdLst>
    <p:sldId id="256" r:id="rId2"/>
    <p:sldId id="277" r:id="rId3"/>
    <p:sldId id="282" r:id="rId4"/>
    <p:sldId id="295" r:id="rId5"/>
    <p:sldId id="292" r:id="rId6"/>
    <p:sldId id="293" r:id="rId7"/>
    <p:sldId id="296" r:id="rId8"/>
    <p:sldId id="286" r:id="rId9"/>
  </p:sldIdLst>
  <p:sldSz cx="9144000" cy="6858000" type="screen4x3"/>
  <p:notesSz cx="6797675" cy="992663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CPIV" initials="C" lastIdx="3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6E25E649-3F16-4E02-A733-19D2CDBF48F0}" styleName="Střední styl 3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15" autoAdjust="0"/>
    <p:restoredTop sz="99821" autoAdjust="0"/>
  </p:normalViewPr>
  <p:slideViewPr>
    <p:cSldViewPr snapToGrid="0" snapToObjects="1" showGuides="1">
      <p:cViewPr varScale="1">
        <p:scale>
          <a:sx n="74" d="100"/>
          <a:sy n="74" d="100"/>
        </p:scale>
        <p:origin x="-396" y="-102"/>
      </p:cViewPr>
      <p:guideLst>
        <p:guide orient="horz" pos="4196"/>
        <p:guide orient="horz" pos="1877"/>
        <p:guide orient="horz" pos="3297"/>
        <p:guide pos="302"/>
        <p:guide pos="1202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3287DD-D57B-4A1F-9A73-518CE20E56B4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F93ED0-A090-4B25-BFB4-D3E26E4B731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C2DA01-25A2-453B-9157-4DFAE34F9D0B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0FDC0C-3A26-48DB-87D7-83B1F6FAD78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A6BD5-CA47-44D9-82C7-409235B9B760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F671A-DDCF-44AC-BD3C-D1B119FFC017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DB3F-3C61-44A8-A00E-BBC446DB773E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E29B9-A11C-43EE-AB4D-F23D8AC2F776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C4392-EAEE-4A71-B94E-60A8E803C5F9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BA124-D45F-4B4C-A75E-51D07D51DD3F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3" name="Přímá spojovací čára 12"/>
          <p:cNvCxnSpPr/>
          <p:nvPr userDrawn="1"/>
        </p:nvCxnSpPr>
        <p:spPr>
          <a:xfrm>
            <a:off x="0" y="6237312"/>
            <a:ext cx="9144000" cy="0"/>
          </a:xfrm>
          <a:prstGeom prst="line">
            <a:avLst/>
          </a:prstGeom>
          <a:ln w="28575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 userDrawn="1"/>
        </p:nvSpPr>
        <p:spPr>
          <a:xfrm>
            <a:off x="0" y="0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path path="circle">
              <a:fillToRect t="100000" r="100000"/>
            </a:path>
            <a:tileRect l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6856" y="519437"/>
            <a:ext cx="7352936" cy="442035"/>
          </a:xfrm>
        </p:spPr>
        <p:txBody>
          <a:bodyPr wrap="square" lIns="36000" tIns="36000" rIns="36000" bIns="36000" anchor="b" anchorCtr="0">
            <a:spAutoFit/>
          </a:bodyPr>
          <a:lstStyle>
            <a:lvl1pPr algn="l">
              <a:defRPr sz="2400" b="1">
                <a:solidFill>
                  <a:schemeClr val="bg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pic>
        <p:nvPicPr>
          <p:cNvPr id="8" name="Obrázek 7" descr="C_mini.jpg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DB285-905C-491D-B33F-3DF0BB194B43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3C0D9-14C9-4E9E-A947-67C4C2765C59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B4C33-5242-411D-A384-3FD9F2D5119A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D8145-5D9A-4621-8A72-AF39B82773C6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80A10-4C89-4D38-8B9D-FB3DFCFB3EDF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391EB4-D25D-466E-A395-748B3D6DFF75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83480" y="2316778"/>
            <a:ext cx="6903320" cy="1470025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chemeClr val="tx2"/>
                </a:solidFill>
              </a:rPr>
              <a:t>Vznik pracovního poměru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6553200" y="6328640"/>
            <a:ext cx="2133600" cy="365125"/>
          </a:xfrm>
        </p:spPr>
        <p:txBody>
          <a:bodyPr/>
          <a:lstStyle/>
          <a:p>
            <a:fld id="{909161AD-CE0D-4BCB-8C8C-A6C26A0B30BD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1852756" y="3936021"/>
            <a:ext cx="3744686" cy="698071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Hradec Králové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Datum  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18.1.2013</a:t>
            </a: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0" y="5874531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0" y="0"/>
            <a:ext cx="9144000" cy="155170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1852755" y="193964"/>
            <a:ext cx="6193158" cy="688256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CZECH SALES ACADEMY Hradec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Králové – VOŠ a SOŠ s.r.o.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000" b="1" baseline="0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Hradecká</a:t>
            </a:r>
            <a:r>
              <a:rPr lang="cs-CZ" sz="2000" b="1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1151, 500 03 Hradec Králové</a:t>
            </a: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26" name="Picture 2" descr="C:\Users\Benesova\Documents\06_projekty\OPVK\00_příručky\OPVK\Zakladni_logolink_OPVK (ESF, EU, MSMT, OP VK)\03_Zakladni_logolink_vertikalni_cz\OPVK_ver_zakladni_logolink_CMYK_cz.t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9590" y="1744931"/>
            <a:ext cx="1512323" cy="4004712"/>
          </a:xfrm>
          <a:prstGeom prst="rect">
            <a:avLst/>
          </a:prstGeom>
          <a:noFill/>
        </p:spPr>
      </p:pic>
      <p:pic>
        <p:nvPicPr>
          <p:cNvPr id="14" name="Obrázek 13" descr="C_mini.jpg"/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Tento učební materiál vznikl za podpory OPVK 1.5</a:t>
            </a:r>
            <a:endParaRPr lang="cs-CZ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724188" y="1369290"/>
          <a:ext cx="7934902" cy="4450080"/>
        </p:xfrm>
        <a:graphic>
          <a:graphicData uri="http://schemas.openxmlformats.org/drawingml/2006/table">
            <a:tbl>
              <a:tblPr firstCol="1" bandRow="1">
                <a:tableStyleId>{5C22544A-7EE6-4342-B048-85BDC9FD1C3A}</a:tableStyleId>
              </a:tblPr>
              <a:tblGrid>
                <a:gridCol w="2614911"/>
                <a:gridCol w="531999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školy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CZECH SALES ACADEMY Hradec Králové – VOŠ a SOŠ s.r.o.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 1.07/1.5.00/34.0314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Moderní</a:t>
                      </a:r>
                      <a:r>
                        <a:rPr lang="cs-CZ" sz="1600" baseline="0" dirty="0" smtClean="0"/>
                        <a:t> škola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DUM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smtClean="0"/>
                        <a:t>CSA_OPVK15_170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Předmět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Ekonomika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Tematický celek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Základy ekonomiky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materiálu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Vznik pracovního</a:t>
                      </a:r>
                      <a:r>
                        <a:rPr lang="cs-CZ" sz="1600" baseline="0" dirty="0" smtClean="0"/>
                        <a:t> poměru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Autor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Ing. Dagmar </a:t>
                      </a:r>
                      <a:r>
                        <a:rPr lang="cs-CZ" sz="1600" dirty="0" err="1" smtClean="0"/>
                        <a:t>Nosálková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Datum ověření,</a:t>
                      </a:r>
                      <a:r>
                        <a:rPr lang="cs-CZ" sz="1600" baseline="0" dirty="0" smtClean="0"/>
                        <a:t> třída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19.3. </a:t>
                      </a:r>
                      <a:r>
                        <a:rPr lang="cs-CZ" sz="1600" dirty="0" smtClean="0"/>
                        <a:t>2013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Časová</a:t>
                      </a:r>
                      <a:r>
                        <a:rPr lang="cs-CZ" sz="1600" baseline="0" dirty="0" smtClean="0"/>
                        <a:t> dotace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1 hodina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Pomůcky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Interaktivní tabule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Vzdělávací cíl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Seznámit studenty s možností</a:t>
                      </a:r>
                      <a:r>
                        <a:rPr lang="cs-CZ" sz="1600" baseline="0" dirty="0" smtClean="0"/>
                        <a:t> </a:t>
                      </a:r>
                      <a:r>
                        <a:rPr lang="cs-CZ" sz="1600" baseline="0" smtClean="0"/>
                        <a:t>vzniku pracovního poměru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Vznik pracovního poměru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98490" y="1493949"/>
            <a:ext cx="7888310" cy="35332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  <a:defRPr/>
            </a:pPr>
            <a:r>
              <a:rPr lang="cs-CZ" sz="2400" b="1" dirty="0" smtClean="0">
                <a:latin typeface="Arial" pitchFamily="34" charset="0"/>
              </a:rPr>
              <a:t>Pracovněprávní vztah je společenský vztah, který vzniká při realizaci výkonu tzv. závislé práce. </a:t>
            </a:r>
          </a:p>
          <a:p>
            <a:pPr>
              <a:lnSpc>
                <a:spcPct val="90000"/>
              </a:lnSpc>
              <a:defRPr/>
            </a:pPr>
            <a:endParaRPr lang="cs-CZ" sz="1600" b="1" dirty="0" smtClean="0">
              <a:latin typeface="Arial" pitchFamily="34" charset="0"/>
            </a:endParaRPr>
          </a:p>
          <a:p>
            <a:pPr>
              <a:lnSpc>
                <a:spcPct val="90000"/>
              </a:lnSpc>
              <a:defRPr/>
            </a:pPr>
            <a:endParaRPr lang="cs-CZ" sz="800" dirty="0" smtClean="0">
              <a:latin typeface="Arial" pitchFamily="34" charset="0"/>
            </a:endParaRPr>
          </a:p>
          <a:p>
            <a:pPr>
              <a:lnSpc>
                <a:spcPct val="90000"/>
              </a:lnSpc>
              <a:defRPr/>
            </a:pPr>
            <a:r>
              <a:rPr lang="cs-CZ" sz="2400" dirty="0" smtClean="0">
                <a:latin typeface="Arial" pitchFamily="34" charset="0"/>
              </a:rPr>
              <a:t>Prvky pracovního poměru:</a:t>
            </a:r>
          </a:p>
          <a:p>
            <a:pPr marL="711200" indent="-711200">
              <a:buFont typeface="Wingdings" pitchFamily="2" charset="2"/>
              <a:buChar char="q"/>
              <a:defRPr/>
            </a:pPr>
            <a:r>
              <a:rPr lang="cs-CZ" sz="2400" dirty="0" smtClean="0"/>
              <a:t>Subjekty– zaměstnavatel a zaměstnanec</a:t>
            </a:r>
          </a:p>
          <a:p>
            <a:pPr marL="711200" indent="-711200">
              <a:buFont typeface="Wingdings" pitchFamily="2" charset="2"/>
              <a:buChar char="q"/>
              <a:defRPr/>
            </a:pPr>
            <a:r>
              <a:rPr lang="cs-CZ" sz="2400" dirty="0" smtClean="0"/>
              <a:t>Objekt – osobní výkon práce zaměstnance pro zaměstnavatele, tzv. závislá činnost</a:t>
            </a:r>
          </a:p>
          <a:p>
            <a:pPr marL="711200" indent="-711200">
              <a:buFont typeface="Wingdings" pitchFamily="2" charset="2"/>
              <a:buChar char="q"/>
              <a:defRPr/>
            </a:pPr>
            <a:r>
              <a:rPr lang="cs-CZ" sz="2400" dirty="0" smtClean="0"/>
              <a:t>Obsah – vzájemná práva a povinnosti subjektů pracovního poměru</a:t>
            </a:r>
          </a:p>
          <a:p>
            <a:pPr lvl="0"/>
            <a:endParaRPr lang="cs-CZ" sz="1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Vznik pracovního poměru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081825" y="1738648"/>
            <a:ext cx="7006107" cy="401186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812800" indent="-812800">
              <a:lnSpc>
                <a:spcPct val="90000"/>
              </a:lnSpc>
              <a:defRPr/>
            </a:pPr>
            <a:r>
              <a:rPr lang="cs-CZ" sz="2400" dirty="0" smtClean="0"/>
              <a:t>Různé třídění pracovního poměru:</a:t>
            </a:r>
          </a:p>
          <a:p>
            <a:pPr marL="812800" indent="-812800">
              <a:lnSpc>
                <a:spcPct val="90000"/>
              </a:lnSpc>
              <a:defRPr/>
            </a:pPr>
            <a:endParaRPr lang="cs-CZ" sz="1100" dirty="0" smtClean="0"/>
          </a:p>
          <a:p>
            <a:pPr marL="812800" indent="-812800">
              <a:lnSpc>
                <a:spcPct val="90000"/>
              </a:lnSpc>
              <a:buFont typeface="Wingdings" pitchFamily="2" charset="2"/>
              <a:buChar char="Ø"/>
              <a:defRPr/>
            </a:pPr>
            <a:r>
              <a:rPr lang="cs-CZ" sz="2400" dirty="0" smtClean="0"/>
              <a:t>dle doby trvání pracovního poměru (na dobu určitou a neurčitou)</a:t>
            </a:r>
          </a:p>
          <a:p>
            <a:pPr marL="812800" indent="-812800">
              <a:lnSpc>
                <a:spcPct val="90000"/>
              </a:lnSpc>
              <a:defRPr/>
            </a:pPr>
            <a:endParaRPr lang="cs-CZ" sz="800" dirty="0" smtClean="0"/>
          </a:p>
          <a:p>
            <a:pPr marL="812800" indent="-812800">
              <a:lnSpc>
                <a:spcPct val="90000"/>
              </a:lnSpc>
              <a:buFont typeface="Wingdings" pitchFamily="2" charset="2"/>
              <a:buChar char="Ø"/>
              <a:defRPr/>
            </a:pPr>
            <a:r>
              <a:rPr lang="cs-CZ" sz="2400" dirty="0" smtClean="0"/>
              <a:t>dle místa výkonu práce (v prostorách zaměstnavatele, doma…)</a:t>
            </a:r>
          </a:p>
          <a:p>
            <a:pPr marL="812800" indent="-812800">
              <a:lnSpc>
                <a:spcPct val="90000"/>
              </a:lnSpc>
              <a:defRPr/>
            </a:pPr>
            <a:endParaRPr lang="cs-CZ" sz="800" dirty="0" smtClean="0"/>
          </a:p>
          <a:p>
            <a:pPr marL="812800" indent="-812800">
              <a:lnSpc>
                <a:spcPct val="90000"/>
              </a:lnSpc>
              <a:buFont typeface="Wingdings" pitchFamily="2" charset="2"/>
              <a:buChar char="Ø"/>
              <a:defRPr/>
            </a:pPr>
            <a:r>
              <a:rPr lang="cs-CZ" sz="2400" dirty="0" smtClean="0"/>
              <a:t>dle počtu pracovních poměrů a jejich vzájemného vztahu (hlavní, vedlejší, souběžný)</a:t>
            </a:r>
          </a:p>
          <a:p>
            <a:pPr marL="812800" indent="-812800">
              <a:lnSpc>
                <a:spcPct val="90000"/>
              </a:lnSpc>
              <a:defRPr/>
            </a:pPr>
            <a:endParaRPr lang="cs-CZ" sz="800" dirty="0" smtClean="0"/>
          </a:p>
          <a:p>
            <a:pPr marL="812800" indent="-812800">
              <a:lnSpc>
                <a:spcPct val="90000"/>
              </a:lnSpc>
              <a:buFont typeface="Wingdings" pitchFamily="2" charset="2"/>
              <a:buChar char="Ø"/>
              <a:defRPr/>
            </a:pPr>
            <a:r>
              <a:rPr lang="cs-CZ" sz="2400" dirty="0" smtClean="0"/>
              <a:t>dle zaměstnavatele (PO, FO, stát)</a:t>
            </a:r>
          </a:p>
          <a:p>
            <a:pPr marL="812800" indent="-812800">
              <a:lnSpc>
                <a:spcPct val="90000"/>
              </a:lnSpc>
              <a:buFont typeface="Wingdings" pitchFamily="2" charset="2"/>
              <a:buChar char="Ø"/>
              <a:defRPr/>
            </a:pPr>
            <a:endParaRPr lang="cs-CZ" sz="800" dirty="0" smtClean="0"/>
          </a:p>
          <a:p>
            <a:pPr marL="812800" indent="-812800">
              <a:lnSpc>
                <a:spcPct val="90000"/>
              </a:lnSpc>
              <a:buFont typeface="Wingdings" pitchFamily="2" charset="2"/>
              <a:buChar char="Ø"/>
              <a:defRPr/>
            </a:pPr>
            <a:r>
              <a:rPr lang="cs-CZ" sz="2400" dirty="0" smtClean="0"/>
              <a:t>dle právních skutečností, které pracovní poměr zakládají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Vznik pracovního poměru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262130" y="2202287"/>
            <a:ext cx="6537662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609600" indent="-609600">
              <a:defRPr/>
            </a:pPr>
            <a:r>
              <a:rPr lang="cs-CZ" sz="2400" dirty="0" smtClean="0"/>
              <a:t>Podle způsobu vzniku:</a:t>
            </a:r>
          </a:p>
          <a:p>
            <a:pPr marL="609600" indent="-609600">
              <a:defRPr/>
            </a:pPr>
            <a:endParaRPr lang="cs-CZ" sz="800" dirty="0" smtClean="0"/>
          </a:p>
          <a:p>
            <a:pPr marL="609600" indent="-609600">
              <a:buFont typeface="Wingdings" pitchFamily="2" charset="2"/>
              <a:buChar char="v"/>
              <a:defRPr/>
            </a:pPr>
            <a:r>
              <a:rPr lang="cs-CZ" sz="2400" dirty="0" smtClean="0"/>
              <a:t>Pracovní smlouva</a:t>
            </a:r>
          </a:p>
          <a:p>
            <a:pPr marL="609600" indent="-609600">
              <a:buFont typeface="Wingdings" pitchFamily="2" charset="2"/>
              <a:buChar char="v"/>
              <a:defRPr/>
            </a:pPr>
            <a:endParaRPr lang="cs-CZ" sz="1000" dirty="0" smtClean="0"/>
          </a:p>
          <a:p>
            <a:pPr marL="609600" indent="-609600">
              <a:buFont typeface="Wingdings" pitchFamily="2" charset="2"/>
              <a:buChar char="v"/>
              <a:defRPr/>
            </a:pPr>
            <a:r>
              <a:rPr lang="cs-CZ" sz="2400" dirty="0" smtClean="0"/>
              <a:t>Jmenování (zaměstnance jmenuje do funkce orgán mimo zaměstnavatele)</a:t>
            </a:r>
          </a:p>
          <a:p>
            <a:pPr marL="609600" indent="-609600">
              <a:buFont typeface="Wingdings" pitchFamily="2" charset="2"/>
              <a:buChar char="v"/>
              <a:defRPr/>
            </a:pPr>
            <a:endParaRPr lang="cs-CZ" sz="1000" dirty="0" smtClean="0"/>
          </a:p>
          <a:p>
            <a:pPr marL="609600" indent="-609600">
              <a:buFont typeface="Wingdings" pitchFamily="2" charset="2"/>
              <a:buChar char="v"/>
              <a:defRPr/>
            </a:pPr>
            <a:r>
              <a:rPr lang="cs-CZ" sz="2400" dirty="0" smtClean="0"/>
              <a:t>Dohody o pracích konaných mimo pracovní poměr</a:t>
            </a:r>
          </a:p>
          <a:p>
            <a:endParaRPr lang="cs-CZ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Vznik pracovního poměru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59854" y="1764406"/>
            <a:ext cx="7611414" cy="32932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2400" dirty="0" smtClean="0">
                <a:latin typeface="Arial Unicode MS" pitchFamily="34" charset="-128"/>
                <a:cs typeface="Times New Roman" pitchFamily="18" charset="0"/>
              </a:rPr>
              <a:t> </a:t>
            </a:r>
            <a:r>
              <a:rPr lang="cs-CZ" sz="2400" b="1" dirty="0" smtClean="0">
                <a:latin typeface="Arial Unicode MS" pitchFamily="34" charset="-128"/>
                <a:cs typeface="Times New Roman" pitchFamily="18" charset="0"/>
              </a:rPr>
              <a:t>Obsah pracovní smlouvy:</a:t>
            </a:r>
          </a:p>
          <a:p>
            <a:pPr>
              <a:defRPr/>
            </a:pPr>
            <a:endParaRPr lang="cs-CZ" sz="800" b="1" dirty="0" smtClean="0">
              <a:latin typeface="Arial Unicode MS" pitchFamily="34" charset="-128"/>
              <a:cs typeface="Times New Roman" pitchFamily="18" charset="0"/>
            </a:endParaRPr>
          </a:p>
          <a:p>
            <a:pPr>
              <a:defRPr/>
            </a:pPr>
            <a:r>
              <a:rPr lang="cs-CZ" sz="2400" dirty="0" smtClean="0">
                <a:latin typeface="Arial Unicode MS" pitchFamily="34" charset="-128"/>
                <a:cs typeface="Times New Roman" pitchFamily="18" charset="0"/>
              </a:rPr>
              <a:t>Podstatné náležitosti </a:t>
            </a:r>
          </a:p>
          <a:p>
            <a:pPr>
              <a:defRPr/>
            </a:pPr>
            <a:r>
              <a:rPr lang="cs-CZ" sz="2400" dirty="0" smtClean="0">
                <a:latin typeface="Arial Unicode MS" pitchFamily="34" charset="-128"/>
                <a:cs typeface="Times New Roman" pitchFamily="18" charset="0"/>
              </a:rPr>
              <a:t>	  – druh práce </a:t>
            </a:r>
          </a:p>
          <a:p>
            <a:pPr>
              <a:defRPr/>
            </a:pPr>
            <a:r>
              <a:rPr lang="cs-CZ" sz="2400" dirty="0" smtClean="0">
                <a:latin typeface="Arial Unicode MS" pitchFamily="34" charset="-128"/>
                <a:cs typeface="Times New Roman" pitchFamily="18" charset="0"/>
              </a:rPr>
              <a:t>	  – místo výkonu práce 	</a:t>
            </a:r>
          </a:p>
          <a:p>
            <a:pPr>
              <a:defRPr/>
            </a:pPr>
            <a:r>
              <a:rPr lang="cs-CZ" sz="2400" dirty="0" smtClean="0">
                <a:latin typeface="Arial Unicode MS" pitchFamily="34" charset="-128"/>
                <a:cs typeface="Times New Roman" pitchFamily="18" charset="0"/>
              </a:rPr>
              <a:t>	  – den nástupu do práce</a:t>
            </a:r>
          </a:p>
          <a:p>
            <a:pPr>
              <a:defRPr/>
            </a:pPr>
            <a:endParaRPr lang="cs-CZ" sz="800" dirty="0" smtClean="0">
              <a:latin typeface="Arial Unicode MS" pitchFamily="34" charset="-128"/>
              <a:cs typeface="Times New Roman" pitchFamily="18" charset="0"/>
            </a:endParaRPr>
          </a:p>
          <a:p>
            <a:pPr>
              <a:defRPr/>
            </a:pPr>
            <a:r>
              <a:rPr lang="cs-CZ" sz="2400" dirty="0" smtClean="0">
                <a:cs typeface="Times New Roman" pitchFamily="18" charset="0"/>
              </a:rPr>
              <a:t>Ostatní náležitosti </a:t>
            </a:r>
          </a:p>
          <a:p>
            <a:pPr>
              <a:defRPr/>
            </a:pPr>
            <a:r>
              <a:rPr lang="cs-CZ" sz="2400" dirty="0" smtClean="0">
                <a:cs typeface="Times New Roman" pitchFamily="18" charset="0"/>
              </a:rPr>
              <a:t>	– např. zkušební doba, ujednání o době trvání 		pracovního poměru</a:t>
            </a:r>
            <a:r>
              <a:rPr lang="cs-CZ" sz="2400" dirty="0" smtClean="0"/>
              <a:t>, mzdová ujednání………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Vznik pracovního poměru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98490" y="1519707"/>
            <a:ext cx="7418231" cy="30162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2400" b="1" dirty="0" smtClean="0">
                <a:cs typeface="Times New Roman" pitchFamily="18" charset="0"/>
              </a:rPr>
              <a:t>Práce konané mimo pracovní poměr:</a:t>
            </a:r>
          </a:p>
          <a:p>
            <a:pPr>
              <a:defRPr/>
            </a:pPr>
            <a:endParaRPr lang="cs-CZ" sz="1400" b="1" dirty="0" smtClean="0">
              <a:cs typeface="Times New Roman" pitchFamily="18" charset="0"/>
            </a:endParaRPr>
          </a:p>
          <a:p>
            <a:pPr>
              <a:defRPr/>
            </a:pPr>
            <a:r>
              <a:rPr lang="cs-CZ" sz="2400" dirty="0" smtClean="0">
                <a:cs typeface="Times New Roman" pitchFamily="18" charset="0"/>
              </a:rPr>
              <a:t>Dohoda o provedení práce</a:t>
            </a:r>
          </a:p>
          <a:p>
            <a:pPr>
              <a:defRPr/>
            </a:pPr>
            <a:r>
              <a:rPr lang="cs-CZ" sz="2400" dirty="0" smtClean="0">
                <a:cs typeface="Times New Roman" pitchFamily="18" charset="0"/>
              </a:rPr>
              <a:t>	  – </a:t>
            </a:r>
            <a:r>
              <a:rPr lang="cs-CZ" sz="2400" dirty="0" smtClean="0"/>
              <a:t>práce v rozsahu překračujícím v průměru 		polovinu stanovené týdenní pracovní doby</a:t>
            </a:r>
          </a:p>
          <a:p>
            <a:pPr>
              <a:defRPr/>
            </a:pPr>
            <a:endParaRPr lang="cs-CZ" sz="800" dirty="0" smtClean="0">
              <a:cs typeface="Times New Roman" pitchFamily="18" charset="0"/>
            </a:endParaRPr>
          </a:p>
          <a:p>
            <a:pPr>
              <a:defRPr/>
            </a:pPr>
            <a:r>
              <a:rPr lang="cs-CZ" sz="2400" dirty="0" smtClean="0">
                <a:cs typeface="Times New Roman" pitchFamily="18" charset="0"/>
              </a:rPr>
              <a:t>Dohoda o provedení činnosti</a:t>
            </a:r>
          </a:p>
          <a:p>
            <a:pPr>
              <a:defRPr/>
            </a:pPr>
            <a:r>
              <a:rPr lang="cs-CZ" sz="2400" dirty="0" smtClean="0">
                <a:cs typeface="Times New Roman" pitchFamily="18" charset="0"/>
              </a:rPr>
              <a:t>	– až na 300 hodin ročně, neodvání se sociální a 	zdravotní pojištění</a:t>
            </a:r>
            <a:endParaRPr lang="cs-CZ" sz="2400" dirty="0" smtClean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46856" y="437883"/>
            <a:ext cx="7352936" cy="450760"/>
          </a:xfrm>
        </p:spPr>
        <p:txBody>
          <a:bodyPr/>
          <a:lstStyle/>
          <a:p>
            <a:r>
              <a:rPr lang="cs-CZ" dirty="0" smtClean="0"/>
              <a:t>Vznik pracovního poměru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188719" y="1568491"/>
            <a:ext cx="7498081" cy="153272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cs-CZ" sz="2400" b="1" dirty="0" smtClean="0"/>
              <a:t>Použité zdroje:</a:t>
            </a:r>
          </a:p>
          <a:p>
            <a:pPr>
              <a:lnSpc>
                <a:spcPct val="90000"/>
              </a:lnSpc>
            </a:pPr>
            <a:endParaRPr lang="cs-CZ" sz="2400" b="1" dirty="0" smtClean="0"/>
          </a:p>
          <a:p>
            <a:pPr>
              <a:lnSpc>
                <a:spcPct val="90000"/>
              </a:lnSpc>
            </a:pPr>
            <a:r>
              <a:rPr lang="cs-CZ" sz="2400" dirty="0" err="1" smtClean="0"/>
              <a:t>Klínský</a:t>
            </a:r>
            <a:r>
              <a:rPr lang="cs-CZ" sz="2400" dirty="0" smtClean="0"/>
              <a:t> P., </a:t>
            </a:r>
            <a:r>
              <a:rPr lang="cs-CZ" sz="2400" dirty="0" err="1" smtClean="0"/>
              <a:t>Münch</a:t>
            </a:r>
            <a:r>
              <a:rPr lang="cs-CZ" sz="2400" dirty="0" smtClean="0"/>
              <a:t> O., Ekonomika pro obchodní akademie a ostatní střední školy,  1 díl.</a:t>
            </a:r>
          </a:p>
          <a:p>
            <a:pPr>
              <a:lnSpc>
                <a:spcPct val="90000"/>
              </a:lnSpc>
            </a:pPr>
            <a:endParaRPr lang="cs-CZ" sz="800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REZENTACE_VOSHK_logolinkEU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667</TotalTime>
  <Words>288</Words>
  <Application>Microsoft Office PowerPoint</Application>
  <PresentationFormat>Předvádění na obrazovce (4:3)</PresentationFormat>
  <Paragraphs>87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PREZENTACE_VOSHK_logolinkEU</vt:lpstr>
      <vt:lpstr>Vznik pracovního poměru</vt:lpstr>
      <vt:lpstr>Tento učební materiál vznikl za podpory OPVK 1.5</vt:lpstr>
      <vt:lpstr>Vznik pracovního poměru</vt:lpstr>
      <vt:lpstr>Vznik pracovního poměru</vt:lpstr>
      <vt:lpstr>Vznik pracovního poměru</vt:lpstr>
      <vt:lpstr>Vznik pracovního poměru</vt:lpstr>
      <vt:lpstr>Vznik pracovního poměru</vt:lpstr>
      <vt:lpstr>Vznik pracovního poměru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Potřeby</dc:title>
  <dc:creator>Věra</dc:creator>
  <cp:lastModifiedBy>Věra</cp:lastModifiedBy>
  <cp:revision>82</cp:revision>
  <dcterms:created xsi:type="dcterms:W3CDTF">2012-10-31T11:13:41Z</dcterms:created>
  <dcterms:modified xsi:type="dcterms:W3CDTF">2013-06-25T15:53:08Z</dcterms:modified>
</cp:coreProperties>
</file>