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7" r:id="rId3"/>
    <p:sldId id="282" r:id="rId4"/>
    <p:sldId id="295" r:id="rId5"/>
    <p:sldId id="292" r:id="rId6"/>
    <p:sldId id="296" r:id="rId7"/>
    <p:sldId id="293" r:id="rId8"/>
    <p:sldId id="286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9821" autoAdjust="0"/>
  </p:normalViewPr>
  <p:slideViewPr>
    <p:cSldViewPr snapToGrid="0" snapToObjects="1" showGuides="1">
      <p:cViewPr varScale="1">
        <p:scale>
          <a:sx n="74" d="100"/>
          <a:sy n="74" d="100"/>
        </p:scale>
        <p:origin x="-396" y="-10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903320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Zaměstnanci v podniku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Datum  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15.1.2013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4500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CSA_OPVK15_169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Ekonomika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Základy ekonomiky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Zaměstnanci v podniku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Dagmar </a:t>
                      </a:r>
                      <a:r>
                        <a:rPr lang="cs-CZ" sz="1600" dirty="0" err="1" smtClean="0"/>
                        <a:t>Nosálková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6.3. 2013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 hodina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Seznámit studenty s pracovníky,</a:t>
                      </a:r>
                      <a:r>
                        <a:rPr lang="cs-CZ" sz="1600" baseline="0" dirty="0" smtClean="0"/>
                        <a:t> jak zdroji práce v podniku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 v podniku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98490" y="1725769"/>
            <a:ext cx="744398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Pro práci potřebujeme zaměstnance.</a:t>
            </a:r>
          </a:p>
          <a:p>
            <a:endParaRPr lang="cs-CZ" sz="800" b="1" dirty="0" smtClean="0"/>
          </a:p>
          <a:p>
            <a:r>
              <a:rPr lang="cs-CZ" sz="2400" dirty="0" smtClean="0"/>
              <a:t>Skupiny zaměstnanců: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 dělníci – vykonávají fyzickou práci za pomocí strojů, nástrojů a zařízení. 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duševní pracovníci – vykonávají činnost duševní a tvůrčí.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provozní a obsluhující pracovníci – doprava, skladování, poskytování služeb</a:t>
            </a:r>
            <a:r>
              <a:rPr lang="cs-CZ" sz="2400" i="1" dirty="0" smtClean="0"/>
              <a:t>.</a:t>
            </a:r>
            <a:endParaRPr lang="cs-CZ" sz="2400" dirty="0" smtClean="0"/>
          </a:p>
          <a:p>
            <a:pPr lvl="0"/>
            <a:endParaRPr lang="cs-CZ" sz="1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 v podniku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81825" y="1738648"/>
            <a:ext cx="671796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Trh práce</a:t>
            </a:r>
          </a:p>
          <a:p>
            <a:r>
              <a:rPr lang="cs-CZ" sz="2400" dirty="0" smtClean="0"/>
              <a:t>Poptávka po určitých zaměstnancích vyplývá ze situace na trhu. Ovlivňuje ji:</a:t>
            </a:r>
          </a:p>
          <a:p>
            <a:endParaRPr lang="cs-CZ" sz="1200" u="sng" dirty="0" smtClean="0"/>
          </a:p>
          <a:p>
            <a:pPr lvl="0"/>
            <a:r>
              <a:rPr lang="cs-CZ" sz="2400" dirty="0" smtClean="0"/>
              <a:t>→ poptávka po produktu daného podniku</a:t>
            </a:r>
            <a:endParaRPr lang="cs-CZ" sz="1200" dirty="0" smtClean="0"/>
          </a:p>
          <a:p>
            <a:pPr lvl="0"/>
            <a:r>
              <a:rPr lang="cs-CZ" sz="2400" dirty="0" smtClean="0"/>
              <a:t>→ poptávka po zaměstnancích s určitou kvalifikací</a:t>
            </a:r>
          </a:p>
          <a:p>
            <a:pPr lvl="0"/>
            <a:endParaRPr lang="cs-CZ" sz="2400" b="1" dirty="0" smtClean="0"/>
          </a:p>
          <a:p>
            <a:pPr lvl="0" algn="ctr"/>
            <a:r>
              <a:rPr lang="cs-CZ" sz="2400" dirty="0" smtClean="0"/>
              <a:t>Poptávka a nabídka jsou závislé </a:t>
            </a:r>
          </a:p>
          <a:p>
            <a:pPr algn="ctr"/>
            <a:r>
              <a:rPr lang="cs-CZ" sz="2400" dirty="0" smtClean="0"/>
              <a:t>na </a:t>
            </a:r>
            <a:r>
              <a:rPr lang="cs-CZ" sz="2400" b="1" dirty="0" smtClean="0"/>
              <a:t>ceně práce – mzdě.</a:t>
            </a:r>
          </a:p>
          <a:p>
            <a:pPr lvl="0"/>
            <a:endParaRPr lang="cs-CZ" sz="2400" b="1" dirty="0" smtClean="0"/>
          </a:p>
          <a:p>
            <a:pPr lvl="0"/>
            <a:endParaRPr lang="cs-CZ" sz="2400" b="1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 v podniku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2580" y="1249249"/>
            <a:ext cx="8004219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Plánování zaměstnanců</a:t>
            </a:r>
          </a:p>
          <a:p>
            <a:endParaRPr lang="cs-CZ" sz="800" dirty="0" smtClean="0"/>
          </a:p>
          <a:p>
            <a:r>
              <a:rPr lang="cs-CZ" sz="2400" dirty="0" smtClean="0"/>
              <a:t>Podnik plánuje:</a:t>
            </a:r>
          </a:p>
          <a:p>
            <a:endParaRPr lang="cs-CZ" sz="800" dirty="0" smtClean="0"/>
          </a:p>
          <a:p>
            <a:r>
              <a:rPr lang="cs-CZ" sz="2400" dirty="0" smtClean="0"/>
              <a:t>→ Potřebu zaměstnanců – počet, v jaké kvalifikaci</a:t>
            </a:r>
          </a:p>
          <a:p>
            <a:endParaRPr lang="cs-CZ" sz="800" dirty="0" smtClean="0"/>
          </a:p>
          <a:p>
            <a:r>
              <a:rPr lang="cs-CZ" sz="2400" dirty="0" smtClean="0"/>
              <a:t>→ Péče o zaměstnance včetně odměňování</a:t>
            </a:r>
          </a:p>
          <a:p>
            <a:endParaRPr lang="cs-CZ" sz="2400" dirty="0" smtClean="0"/>
          </a:p>
          <a:p>
            <a:r>
              <a:rPr lang="cs-CZ" sz="2400" dirty="0" smtClean="0"/>
              <a:t>Potřebný počet zaměstnanců – vychází z produkce podniku. </a:t>
            </a:r>
          </a:p>
          <a:p>
            <a:pPr>
              <a:buFontTx/>
              <a:buChar char="-"/>
            </a:pPr>
            <a:r>
              <a:rPr lang="cs-CZ" sz="2400" dirty="0" smtClean="0"/>
              <a:t>Stanovení dle situace (např. sezónní zboží)</a:t>
            </a:r>
          </a:p>
          <a:p>
            <a:pPr>
              <a:buFontTx/>
              <a:buChar char="-"/>
            </a:pPr>
            <a:r>
              <a:rPr lang="cs-CZ" sz="2400" dirty="0" smtClean="0"/>
              <a:t> stanoveno normou 	- časová</a:t>
            </a:r>
          </a:p>
          <a:p>
            <a:pPr lvl="6">
              <a:buFontTx/>
              <a:buChar char="-"/>
            </a:pPr>
            <a:r>
              <a:rPr lang="cs-CZ" sz="2400" dirty="0" smtClean="0"/>
              <a:t> množství</a:t>
            </a:r>
            <a:endParaRPr lang="cs-CZ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 v podniku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944710" y="2055547"/>
            <a:ext cx="4913290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 smtClean="0"/>
              <a:t>Získávání zaměstnanců</a:t>
            </a:r>
          </a:p>
          <a:p>
            <a:endParaRPr lang="cs-CZ" sz="800" dirty="0" smtClean="0"/>
          </a:p>
          <a:p>
            <a:pPr lvl="0">
              <a:buFont typeface="Wingdings" pitchFamily="2" charset="2"/>
              <a:buChar char="ü"/>
            </a:pPr>
            <a:r>
              <a:rPr lang="cs-CZ" sz="2400" b="1" dirty="0" smtClean="0"/>
              <a:t> </a:t>
            </a:r>
            <a:r>
              <a:rPr lang="cs-CZ" sz="2400" dirty="0" smtClean="0"/>
              <a:t>inzerce – tisk, internet, vývěska</a:t>
            </a:r>
          </a:p>
          <a:p>
            <a:pPr lvl="0"/>
            <a:endParaRPr lang="cs-CZ" sz="800" dirty="0" smtClean="0"/>
          </a:p>
          <a:p>
            <a:pPr lvl="0">
              <a:buFont typeface="Wingdings" pitchFamily="2" charset="2"/>
              <a:buChar char="ü"/>
            </a:pPr>
            <a:r>
              <a:rPr lang="cs-CZ" sz="2400" dirty="0" smtClean="0"/>
              <a:t>doporučení </a:t>
            </a:r>
          </a:p>
          <a:p>
            <a:pPr lvl="0"/>
            <a:endParaRPr lang="cs-CZ" sz="800" dirty="0" smtClean="0"/>
          </a:p>
          <a:p>
            <a:pPr lvl="0">
              <a:buFont typeface="Wingdings" pitchFamily="2" charset="2"/>
              <a:buChar char="ü"/>
            </a:pPr>
            <a:r>
              <a:rPr lang="cs-CZ" sz="2400" dirty="0" smtClean="0"/>
              <a:t>spolupráce s ÚP, SŠ, VŠ</a:t>
            </a:r>
          </a:p>
          <a:p>
            <a:pPr lvl="0"/>
            <a:endParaRPr lang="cs-CZ" sz="800" dirty="0" smtClean="0"/>
          </a:p>
          <a:p>
            <a:pPr lvl="0">
              <a:buFont typeface="Wingdings" pitchFamily="2" charset="2"/>
              <a:buChar char="ü"/>
            </a:pPr>
            <a:r>
              <a:rPr lang="cs-CZ" sz="2400" dirty="0" smtClean="0"/>
              <a:t>zájemci se hlásí sami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 v podniku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927279" y="1957589"/>
            <a:ext cx="7250805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Při výběrovém řízení se zjišťují:</a:t>
            </a:r>
          </a:p>
          <a:p>
            <a:endParaRPr lang="cs-CZ" sz="1000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Odborné schopnosti, znalosti a zkušenosti = kvalifikace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Osobní předpoklady pro výkon určitého zaměstnání 		(komunikativnost)</a:t>
            </a:r>
          </a:p>
          <a:p>
            <a:endParaRPr lang="cs-CZ" sz="800" dirty="0" smtClean="0"/>
          </a:p>
          <a:p>
            <a:pPr>
              <a:buFont typeface="Wingdings" pitchFamily="2" charset="2"/>
              <a:buChar char="ü"/>
            </a:pPr>
            <a:r>
              <a:rPr lang="cs-CZ" sz="2400" dirty="0" smtClean="0"/>
              <a:t>Znalosti jazyka (u jiných národností místní jazyk)</a:t>
            </a:r>
          </a:p>
          <a:p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 v podniku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88719" y="1568491"/>
            <a:ext cx="7498081" cy="15327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cs-CZ" sz="2400" b="1" dirty="0" smtClean="0"/>
              <a:t>Použité zdroje:</a:t>
            </a:r>
          </a:p>
          <a:p>
            <a:pPr>
              <a:lnSpc>
                <a:spcPct val="90000"/>
              </a:lnSpc>
            </a:pPr>
            <a:endParaRPr lang="cs-CZ" sz="2400" b="1" dirty="0" smtClean="0"/>
          </a:p>
          <a:p>
            <a:pPr>
              <a:lnSpc>
                <a:spcPct val="90000"/>
              </a:lnSpc>
            </a:pPr>
            <a:r>
              <a:rPr lang="cs-CZ" sz="2400" dirty="0" err="1" smtClean="0"/>
              <a:t>Klínský</a:t>
            </a:r>
            <a:r>
              <a:rPr lang="cs-CZ" sz="2400" dirty="0" smtClean="0"/>
              <a:t> P., </a:t>
            </a:r>
            <a:r>
              <a:rPr lang="cs-CZ" sz="2400" dirty="0" err="1" smtClean="0"/>
              <a:t>Münch</a:t>
            </a:r>
            <a:r>
              <a:rPr lang="cs-CZ" sz="2400" dirty="0" smtClean="0"/>
              <a:t> O., Ekonomika pro obchodní akademie a ostatní střední školy,  1 díl.</a:t>
            </a:r>
          </a:p>
          <a:p>
            <a:pPr>
              <a:lnSpc>
                <a:spcPct val="90000"/>
              </a:lnSpc>
            </a:pPr>
            <a:endParaRPr lang="cs-CZ" sz="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882</TotalTime>
  <Words>309</Words>
  <Application>Microsoft Office PowerPoint</Application>
  <PresentationFormat>Předvádění na obrazovce (4:3)</PresentationFormat>
  <Paragraphs>91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PREZENTACE_VOSHK_logolinkEU</vt:lpstr>
      <vt:lpstr>Zaměstnanci v podniku</vt:lpstr>
      <vt:lpstr>Tento učební materiál vznikl za podpory OPVK 1.5</vt:lpstr>
      <vt:lpstr>Zaměstnanci v podniku</vt:lpstr>
      <vt:lpstr>Zaměstnanci v podniku</vt:lpstr>
      <vt:lpstr>Zaměstnanci v podniku</vt:lpstr>
      <vt:lpstr>Zaměstnanci v podniku</vt:lpstr>
      <vt:lpstr>Zaměstnanci v podniku</vt:lpstr>
      <vt:lpstr>Zaměstnanci v podniku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Potřeby</dc:title>
  <dc:creator>Věra</dc:creator>
  <cp:lastModifiedBy>Věra</cp:lastModifiedBy>
  <cp:revision>100</cp:revision>
  <dcterms:created xsi:type="dcterms:W3CDTF">2012-10-31T11:13:41Z</dcterms:created>
  <dcterms:modified xsi:type="dcterms:W3CDTF">2013-06-25T15:50:21Z</dcterms:modified>
</cp:coreProperties>
</file>