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22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commentAuthors.xml" ContentType="application/vnd.openxmlformats-officedocument.presentationml.commentAuthors+xml"/>
  <Override PartName="/ppt/slideLayouts/slideLayout10.xml" ContentType="application/vnd.openxmlformats-officedocument.presentationml.slideLayout+xml"/>
  <Default Extension="tiff" ContentType="image/tif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  <Override PartName="/ppt/slideMasters/slideMaster2.xml" ContentType="application/vnd.openxmlformats-officedocument.presentationml.slideMaster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theme/theme4.xml" ContentType="application/vnd.openxmlformats-officedocument.theme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60" r:id="rId2"/>
  </p:sldMasterIdLst>
  <p:notesMasterIdLst>
    <p:notesMasterId r:id="rId13"/>
  </p:notesMasterIdLst>
  <p:handoutMasterIdLst>
    <p:handoutMasterId r:id="rId14"/>
  </p:handoutMasterIdLst>
  <p:sldIdLst>
    <p:sldId id="256" r:id="rId3"/>
    <p:sldId id="277" r:id="rId4"/>
    <p:sldId id="278" r:id="rId5"/>
    <p:sldId id="279" r:id="rId6"/>
    <p:sldId id="280" r:id="rId7"/>
    <p:sldId id="281" r:id="rId8"/>
    <p:sldId id="282" r:id="rId9"/>
    <p:sldId id="283" r:id="rId10"/>
    <p:sldId id="284" r:id="rId11"/>
    <p:sldId id="285" r:id="rId12"/>
  </p:sldIdLst>
  <p:sldSz cx="9144000" cy="6858000" type="screen4x3"/>
  <p:notesSz cx="6797675" cy="9926638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0" name="CPIV" initials="C" lastIdx="3" clrIdx="0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9012ECD-51FC-41F1-AA8D-1B2483CD663E}" styleName="Světlý styl 2 – zvýraznění 1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</a:tcStyle>
    </a:band1H>
    <a:band1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1V>
    <a:band2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1"/>
        </a:fillRef>
      </a:tcStyle>
    </a:firstRow>
  </a:tblStyle>
  <a:tblStyle styleId="{6E25E649-3F16-4E02-A733-19D2CDBF48F0}" styleName="Střední styl 3 – zvýraznění 1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vertBarState="minimized">
    <p:restoredLeft sz="15620"/>
    <p:restoredTop sz="99821" autoAdjust="0"/>
  </p:normalViewPr>
  <p:slideViewPr>
    <p:cSldViewPr snapToGrid="0" snapToObjects="1" showGuides="1">
      <p:cViewPr varScale="1">
        <p:scale>
          <a:sx n="51" d="100"/>
          <a:sy n="51" d="100"/>
        </p:scale>
        <p:origin x="-634" y="-82"/>
      </p:cViewPr>
      <p:guideLst>
        <p:guide orient="horz" pos="4196"/>
        <p:guide orient="horz" pos="1877"/>
        <p:guide orient="horz" pos="3297"/>
        <p:guide pos="302"/>
        <p:guide pos="1202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notesMaster" Target="notesMasters/notesMaster1.xml"/><Relationship Id="rId18" Type="http://schemas.openxmlformats.org/officeDocument/2006/relationships/theme" Target="theme/theme1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viewProps" Target="viewProps.xml"/><Relationship Id="rId2" Type="http://schemas.openxmlformats.org/officeDocument/2006/relationships/slideMaster" Target="slideMasters/slideMaster2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commentAuthors" Target="commentAuthors.xml"/><Relationship Id="rId10" Type="http://schemas.openxmlformats.org/officeDocument/2006/relationships/slide" Target="slides/slide8.xml"/><Relationship Id="rId19" Type="http://schemas.openxmlformats.org/officeDocument/2006/relationships/tableStyles" Target="tableStyles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handoutMaster" Target="handoutMasters/handout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6400" cy="4968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49688" y="0"/>
            <a:ext cx="2946400" cy="4968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53287DD-D57B-4A1F-9A73-518CE20E56B4}" type="datetimeFigureOut">
              <a:rPr lang="cs-CZ" smtClean="0"/>
              <a:pPr/>
              <a:t>9.10.2013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9428163"/>
            <a:ext cx="2946400" cy="4968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49688" y="9428163"/>
            <a:ext cx="2946400" cy="4968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8F93ED0-A090-4B25-BFB4-D3E26E4B7313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3C2DA01-25A2-453B-9157-4DFAE34F9D0B}" type="datetimeFigureOut">
              <a:rPr lang="cs-CZ" smtClean="0"/>
              <a:pPr/>
              <a:t>9.10.2013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917575" y="744538"/>
            <a:ext cx="4962525" cy="37226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79768" y="4715153"/>
            <a:ext cx="5438140" cy="446698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E0FDC0C-3A26-48DB-87D7-83B1F6FAD78C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2A6BD5-CA47-44D9-82C7-409235B9B760}" type="datetime1">
              <a:rPr lang="cs-CZ" smtClean="0"/>
              <a:pPr/>
              <a:t>9.10.2013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4F671A-DDCF-44AC-BD3C-D1B119FFC017}" type="datetime1">
              <a:rPr lang="cs-CZ" smtClean="0"/>
              <a:pPr/>
              <a:t>9.10.2013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FBDB3F-3C61-44A8-A00E-BBC446DB773E}" type="datetime1">
              <a:rPr lang="cs-CZ" smtClean="0"/>
              <a:pPr/>
              <a:t>9.10.2013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1E29B9-A11C-43EE-AB4D-F23D8AC2F776}" type="datetime1">
              <a:rPr lang="cs-CZ" smtClean="0"/>
              <a:pPr/>
              <a:t>9.10.2013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9C4392-EAEE-4A71-B94E-60A8E803C5F9}" type="datetime1">
              <a:rPr lang="cs-CZ" smtClean="0"/>
              <a:pPr/>
              <a:t>9.10.2013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2BA124-D45F-4B4C-A75E-51D07D51DD3F}" type="datetime1">
              <a:rPr lang="cs-CZ" smtClean="0"/>
              <a:pPr/>
              <a:t>9.10.2013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909161AD-CE0D-4BCB-8C8C-A6C26A0B30BD}" type="slidenum">
              <a:rPr lang="cs-CZ" smtClean="0"/>
              <a:pPr/>
              <a:t>‹#›</a:t>
            </a:fld>
            <a:endParaRPr lang="cs-CZ" dirty="0"/>
          </a:p>
        </p:txBody>
      </p:sp>
      <p:cxnSp>
        <p:nvCxnSpPr>
          <p:cNvPr id="13" name="Přímá spojovací čára 12"/>
          <p:cNvCxnSpPr/>
          <p:nvPr userDrawn="1"/>
        </p:nvCxnSpPr>
        <p:spPr>
          <a:xfrm>
            <a:off x="0" y="6237312"/>
            <a:ext cx="9144000" cy="0"/>
          </a:xfrm>
          <a:prstGeom prst="line">
            <a:avLst/>
          </a:prstGeom>
          <a:ln w="28575">
            <a:solidFill>
              <a:schemeClr val="accent5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Obdélník 9"/>
          <p:cNvSpPr/>
          <p:nvPr userDrawn="1"/>
        </p:nvSpPr>
        <p:spPr>
          <a:xfrm>
            <a:off x="0" y="0"/>
            <a:ext cx="9144000" cy="983469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50000"/>
                  <a:shade val="30000"/>
                  <a:satMod val="115000"/>
                </a:schemeClr>
              </a:gs>
              <a:gs pos="50000">
                <a:schemeClr val="accent5">
                  <a:lumMod val="50000"/>
                  <a:shade val="67500"/>
                  <a:satMod val="115000"/>
                </a:schemeClr>
              </a:gs>
              <a:gs pos="100000">
                <a:schemeClr val="accent5">
                  <a:lumMod val="50000"/>
                  <a:shade val="100000"/>
                  <a:satMod val="115000"/>
                </a:schemeClr>
              </a:gs>
            </a:gsLst>
            <a:path path="circle">
              <a:fillToRect t="100000" r="100000"/>
            </a:path>
            <a:tileRect l="-100000" b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46856" y="519437"/>
            <a:ext cx="7352936" cy="442035"/>
          </a:xfrm>
        </p:spPr>
        <p:txBody>
          <a:bodyPr wrap="square" lIns="36000" tIns="36000" rIns="36000" bIns="36000" anchor="b" anchorCtr="0">
            <a:spAutoFit/>
          </a:bodyPr>
          <a:lstStyle>
            <a:lvl1pPr algn="l">
              <a:defRPr sz="2400" b="1">
                <a:solidFill>
                  <a:schemeClr val="bg1"/>
                </a:solidFill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cs-CZ" dirty="0"/>
          </a:p>
        </p:txBody>
      </p:sp>
      <p:pic>
        <p:nvPicPr>
          <p:cNvPr id="8" name="Obrázek 7" descr="C_mini.jpg"/>
          <p:cNvPicPr>
            <a:picLocks noChangeAspect="1"/>
          </p:cNvPicPr>
          <p:nvPr userDrawn="1"/>
        </p:nvPicPr>
        <p:blipFill>
          <a:blip r:embed="rId2" cstate="print">
            <a:clrChange>
              <a:clrFrom>
                <a:srgbClr val="B0B0B0"/>
              </a:clrFrom>
              <a:clrTo>
                <a:srgbClr val="B0B0B0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8101332" y="95536"/>
            <a:ext cx="777452" cy="764275"/>
          </a:xfrm>
          <a:prstGeom prst="rect">
            <a:avLst/>
          </a:prstGeom>
        </p:spPr>
      </p:pic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EDB285-905C-491D-B33F-3DF0BB194B43}" type="datetime1">
              <a:rPr lang="cs-CZ" smtClean="0"/>
              <a:pPr/>
              <a:t>9.10.2013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C3C0D9-14C9-4E9E-A947-67C4C2765C59}" type="datetime1">
              <a:rPr lang="cs-CZ" smtClean="0"/>
              <a:pPr/>
              <a:t>9.10.2013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Klepnutím na ikonu přidáte obrázek.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AB4C33-5242-411D-A384-3FD9F2D5119A}" type="datetime1">
              <a:rPr lang="cs-CZ" smtClean="0"/>
              <a:pPr/>
              <a:t>9.10.2013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1D8145-5D9A-4621-8A72-AF39B82773C6}" type="datetime1">
              <a:rPr lang="cs-CZ" smtClean="0"/>
              <a:pPr/>
              <a:t>9.10.2013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580A10-4C89-4D38-8B9D-FB3DFCFB3EDF}" type="datetime1">
              <a:rPr lang="cs-CZ" smtClean="0"/>
              <a:pPr/>
              <a:t>9.10.2013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flipH="1">
            <a:off x="2667000" y="0"/>
            <a:ext cx="6477000" cy="6858000"/>
          </a:xfrm>
          <a:prstGeom prst="rect">
            <a:avLst/>
          </a:prstGeom>
          <a:blipFill>
            <a:blip r:embed="rId2" cstate="print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00000" r="50000"/>
                </a:path>
                <a:tileRect/>
              </a:gradFill>
            </a:fillOverlay>
            <a:innerShdw blurRad="63500" dist="44450" dir="10800000">
              <a:srgbClr val="000000">
                <a:alpha val="5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 rot="16200000">
            <a:off x="-762000" y="3429000"/>
            <a:ext cx="6858000" cy="0"/>
          </a:xfrm>
          <a:prstGeom prst="line">
            <a:avLst/>
          </a:prstGeom>
          <a:noFill/>
          <a:ln w="11430" cap="flat" cmpd="sng" algn="ctr">
            <a:solidFill>
              <a:schemeClr val="bg1">
                <a:shade val="9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ctrTitle"/>
          </p:nvPr>
        </p:nvSpPr>
        <p:spPr>
          <a:xfrm>
            <a:off x="3366868" y="533400"/>
            <a:ext cx="5105400" cy="2868168"/>
          </a:xfrm>
        </p:spPr>
        <p:txBody>
          <a:bodyPr lIns="45720" tIns="0" rIns="45720">
            <a:noAutofit/>
          </a:bodyPr>
          <a:lstStyle>
            <a:lvl1pPr algn="r">
              <a:defRPr sz="4200" b="1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5" name="Podnadpis 24"/>
          <p:cNvSpPr>
            <a:spLocks noGrp="1"/>
          </p:cNvSpPr>
          <p:nvPr>
            <p:ph type="subTitle" idx="1"/>
          </p:nvPr>
        </p:nvSpPr>
        <p:spPr>
          <a:xfrm>
            <a:off x="3354442" y="3539864"/>
            <a:ext cx="5114778" cy="1101248"/>
          </a:xfrm>
        </p:spPr>
        <p:txBody>
          <a:bodyPr lIns="45720" tIns="0" rIns="45720" bIns="0"/>
          <a:lstStyle>
            <a:lvl1pPr marL="0" indent="0" algn="r">
              <a:buNone/>
              <a:defRPr sz="2200">
                <a:solidFill>
                  <a:srgbClr val="FFFFFF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1" name="Zástupný symbol pro datum 30"/>
          <p:cNvSpPr>
            <a:spLocks noGrp="1"/>
          </p:cNvSpPr>
          <p:nvPr>
            <p:ph type="dt" sz="half" idx="10"/>
          </p:nvPr>
        </p:nvSpPr>
        <p:spPr>
          <a:xfrm>
            <a:off x="5871224" y="6557946"/>
            <a:ext cx="2002464" cy="226902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B42A6BD5-CA47-44D9-82C7-409235B9B760}" type="datetime1">
              <a:rPr lang="cs-CZ" smtClean="0"/>
              <a:pPr/>
              <a:t>9.10.2013</a:t>
            </a:fld>
            <a:endParaRPr lang="cs-CZ"/>
          </a:p>
        </p:txBody>
      </p:sp>
      <p:sp>
        <p:nvSpPr>
          <p:cNvPr id="18" name="Zástupný symbol pro zápatí 17"/>
          <p:cNvSpPr>
            <a:spLocks noGrp="1"/>
          </p:cNvSpPr>
          <p:nvPr>
            <p:ph type="ftr" sz="quarter" idx="11"/>
          </p:nvPr>
        </p:nvSpPr>
        <p:spPr>
          <a:xfrm>
            <a:off x="2819400" y="6557946"/>
            <a:ext cx="2927722" cy="228600"/>
          </a:xfrm>
        </p:spPr>
        <p:txBody>
          <a:bodyPr/>
          <a:lstStyle>
            <a:lvl1pPr>
              <a:defRPr lang="en-US" dirty="0">
                <a:solidFill>
                  <a:srgbClr val="FFFFFF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7880884" y="6556248"/>
            <a:ext cx="588336" cy="228600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909161AD-CE0D-4BCB-8C8C-A6C26A0B30B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864F671A-DDCF-44AC-BD3C-D1B119FFC017}" type="datetime1">
              <a:rPr lang="cs-CZ" smtClean="0"/>
              <a:pPr/>
              <a:t>9.10.2013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09161AD-CE0D-4BCB-8C8C-A6C26A0B30B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66800" y="2821837"/>
            <a:ext cx="6255488" cy="1362075"/>
          </a:xfrm>
        </p:spPr>
        <p:txBody>
          <a:bodyPr tIns="0" anchor="t"/>
          <a:lstStyle>
            <a:lvl1pPr algn="r">
              <a:buNone/>
              <a:defRPr sz="4200" b="1" cap="all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066800" y="1905000"/>
            <a:ext cx="6255488" cy="743507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1"/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724238" y="6556810"/>
            <a:ext cx="2002464" cy="226902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9CFBDB3F-3C61-44A8-A00E-BBC446DB773E}" type="datetime1">
              <a:rPr lang="cs-CZ" smtClean="0"/>
              <a:pPr/>
              <a:t>9.10.2013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735358" y="6556810"/>
            <a:ext cx="2895600" cy="228600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733952" y="6555112"/>
            <a:ext cx="588336" cy="228600"/>
          </a:xfrm>
        </p:spPr>
        <p:txBody>
          <a:bodyPr/>
          <a:lstStyle>
            <a:extLst/>
          </a:lstStyle>
          <a:p>
            <a:fld id="{909161AD-CE0D-4BCB-8C8C-A6C26A0B30B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178808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C1E29B9-A11C-43EE-AB4D-F23D8AC2F776}" type="datetime1">
              <a:rPr lang="cs-CZ" smtClean="0"/>
              <a:pPr/>
              <a:t>9.10.2013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09161AD-CE0D-4BCB-8C8C-A6C26A0B30B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 anchor="b"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178808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178808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A9C4392-EAEE-4A71-B94E-60A8E803C5F9}" type="datetime1">
              <a:rPr lang="cs-CZ" smtClean="0"/>
              <a:pPr/>
              <a:t>9.10.2013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09161AD-CE0D-4BCB-8C8C-A6C26A0B30B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A2BA124-D45F-4B4C-A75E-51D07D51DD3F}" type="datetime1">
              <a:rPr lang="cs-CZ" smtClean="0"/>
              <a:pPr/>
              <a:t>9.10.2013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09161AD-CE0D-4BCB-8C8C-A6C26A0B30BD}" type="slidenum">
              <a:rPr lang="cs-CZ" smtClean="0"/>
              <a:pPr/>
              <a:t>‹#›</a:t>
            </a:fld>
            <a:endParaRPr lang="cs-CZ" dirty="0"/>
          </a:p>
        </p:txBody>
      </p:sp>
      <p:cxnSp>
        <p:nvCxnSpPr>
          <p:cNvPr id="6" name="Přímá spojovací čára 5"/>
          <p:cNvCxnSpPr/>
          <p:nvPr userDrawn="1"/>
        </p:nvCxnSpPr>
        <p:spPr>
          <a:xfrm>
            <a:off x="0" y="6237312"/>
            <a:ext cx="9144000" cy="0"/>
          </a:xfrm>
          <a:prstGeom prst="line">
            <a:avLst/>
          </a:prstGeom>
          <a:ln w="28575">
            <a:solidFill>
              <a:schemeClr val="accent5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Obdélník 6"/>
          <p:cNvSpPr/>
          <p:nvPr userDrawn="1"/>
        </p:nvSpPr>
        <p:spPr>
          <a:xfrm>
            <a:off x="0" y="0"/>
            <a:ext cx="9144000" cy="983469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50000"/>
                  <a:shade val="30000"/>
                  <a:satMod val="115000"/>
                </a:schemeClr>
              </a:gs>
              <a:gs pos="50000">
                <a:schemeClr val="accent5">
                  <a:lumMod val="50000"/>
                  <a:shade val="67500"/>
                  <a:satMod val="115000"/>
                </a:schemeClr>
              </a:gs>
              <a:gs pos="100000">
                <a:schemeClr val="accent5">
                  <a:lumMod val="50000"/>
                  <a:shade val="100000"/>
                  <a:satMod val="115000"/>
                </a:schemeClr>
              </a:gs>
            </a:gsLst>
            <a:path path="circle">
              <a:fillToRect t="100000" r="100000"/>
            </a:path>
            <a:tileRect l="-100000" b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8" name="Obrázek 7" descr="C_mini.jpg"/>
          <p:cNvPicPr>
            <a:picLocks noChangeAspect="1"/>
          </p:cNvPicPr>
          <p:nvPr userDrawn="1"/>
        </p:nvPicPr>
        <p:blipFill>
          <a:blip r:embed="rId2" cstate="print">
            <a:clrChange>
              <a:clrFrom>
                <a:srgbClr val="B0B0B0"/>
              </a:clrFrom>
              <a:clrTo>
                <a:srgbClr val="B0B0B0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8101332" y="95536"/>
            <a:ext cx="777452" cy="764275"/>
          </a:xfrm>
          <a:prstGeom prst="rect">
            <a:avLst/>
          </a:prstGeom>
        </p:spPr>
      </p:pic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77EDB285-905C-491D-B33F-3DF0BB194B43}" type="datetime1">
              <a:rPr lang="cs-CZ" smtClean="0"/>
              <a:pPr/>
              <a:t>9.10.2013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09161AD-CE0D-4BCB-8C8C-A6C26A0B30B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5897880" cy="1173480"/>
          </a:xfrm>
        </p:spPr>
        <p:txBody>
          <a:bodyPr wrap="square" anchor="b"/>
          <a:lstStyle>
            <a:lvl1pPr algn="l">
              <a:buNone/>
              <a:defRPr lang="en-US" sz="2400" baseline="0" smtClean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97416"/>
            <a:ext cx="5897880" cy="602512"/>
          </a:xfrm>
        </p:spPr>
        <p:txBody>
          <a:bodyPr rot="0" spcFirstLastPara="0" vertOverflow="overflow" horzOverflow="overflow" vert="horz" wrap="square" lIns="45720" tIns="0" rIns="0" bIns="0" numCol="1" spcCol="0" rtlCol="0" fromWordArt="0" anchor="t" anchorCtr="0" forceAA="0" compatLnSpc="1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7239000" cy="437175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6C3C0D9-14C9-4E9E-A947-67C4C2765C59}" type="datetime1">
              <a:rPr lang="cs-CZ" smtClean="0"/>
              <a:pPr/>
              <a:t>9.10.2013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09161AD-CE0D-4BCB-8C8C-A6C26A0B30B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rot="21240000">
            <a:off x="597968" y="1004668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5000" dist="12700" dir="5400000" algn="t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 rot="21420000">
            <a:off x="596706" y="998816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8000" dist="12700" dir="5400000" algn="tl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89098" y="1143000"/>
            <a:ext cx="3429000" cy="2057400"/>
          </a:xfrm>
        </p:spPr>
        <p:txBody>
          <a:bodyPr vert="horz" anchor="b"/>
          <a:lstStyle>
            <a:lvl1pPr algn="l">
              <a:buNone/>
              <a:defRPr sz="3000" b="1" baseline="0">
                <a:ln w="500">
                  <a:solidFill>
                    <a:schemeClr val="tx2">
                      <a:shade val="10000"/>
                      <a:satMod val="135000"/>
                    </a:schemeClr>
                  </a:solidFill>
                </a:ln>
                <a:gradFill>
                  <a:gsLst>
                    <a:gs pos="0">
                      <a:schemeClr val="accent4">
                        <a:tint val="13000"/>
                      </a:schemeClr>
                    </a:gs>
                    <a:gs pos="10000">
                      <a:schemeClr val="accent4">
                        <a:tint val="20000"/>
                      </a:schemeClr>
                    </a:gs>
                    <a:gs pos="49000">
                      <a:schemeClr val="accent4">
                        <a:tint val="70000"/>
                      </a:schemeClr>
                    </a:gs>
                    <a:gs pos="50000">
                      <a:schemeClr val="accent4">
                        <a:tint val="97000"/>
                      </a:schemeClr>
                    </a:gs>
                    <a:gs pos="100000">
                      <a:schemeClr val="accent4">
                        <a:tint val="20000"/>
                      </a:schemeClr>
                    </a:gs>
                  </a:gsLst>
                  <a:lin ang="5400000" scaled="1"/>
                </a:gradFill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5389098" y="3283634"/>
            <a:ext cx="3429000" cy="1920240"/>
          </a:xfrm>
        </p:spPr>
        <p:txBody>
          <a:bodyPr rot="0" spcFirstLastPara="0" vertOverflow="overflow" horzOverflow="overflow" vert="horz" wrap="square" lIns="82296" tIns="0" rIns="0" bIns="0" numCol="1" spcCol="0" rtlCol="0" fromWordArt="0" anchor="t" anchorCtr="0" forceAA="0" compatLnSpc="1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400" baseline="0">
                <a:solidFill>
                  <a:schemeClr val="tx1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marL="0" marR="0" lvl="0" indent="0" algn="l" defTabSz="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tx2"/>
              </a:buClr>
              <a:buSzPct val="73000"/>
              <a:buFontTx/>
              <a:buNone/>
              <a:tabLst/>
              <a:defRPr/>
            </a:pPr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4AB4C33-5242-411D-A384-3FD9F2D5119A}" type="datetime1">
              <a:rPr lang="cs-CZ" smtClean="0"/>
              <a:pPr/>
              <a:t>9.10.2013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09161AD-CE0D-4BCB-8C8C-A6C26A0B30B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obrázek 9"/>
          <p:cNvSpPr>
            <a:spLocks noGrp="1"/>
          </p:cNvSpPr>
          <p:nvPr>
            <p:ph type="pic" idx="1"/>
          </p:nvPr>
        </p:nvSpPr>
        <p:spPr>
          <a:xfrm>
            <a:off x="663682" y="1041002"/>
            <a:ext cx="4206240" cy="4206240"/>
          </a:xfrm>
          <a:solidFill>
            <a:schemeClr val="bg2">
              <a:shade val="50000"/>
            </a:schemeClr>
          </a:solidFill>
          <a:ln w="107950">
            <a:solidFill>
              <a:srgbClr val="FFFFFF"/>
            </a:solidFill>
            <a:miter lim="800000"/>
          </a:ln>
          <a:effectLst>
            <a:outerShdw blurRad="44450" dist="3810" dir="5400000" algn="tl" rotWithShape="0">
              <a:srgbClr val="000000">
                <a:alpha val="60000"/>
              </a:srgbClr>
            </a:outerShdw>
          </a:effectLst>
          <a:scene3d>
            <a:camera prst="orthographicFront"/>
            <a:lightRig rig="threePt" dir="t"/>
          </a:scene3d>
          <a:sp3d contourW="3810">
            <a:contourClr>
              <a:srgbClr val="969696"/>
            </a:contourClr>
          </a:sp3d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61D8145-5D9A-4621-8A72-AF39B82773C6}" type="datetime1">
              <a:rPr lang="cs-CZ" smtClean="0"/>
              <a:pPr/>
              <a:t>9.10.2013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09161AD-CE0D-4BCB-8C8C-A6C26A0B30B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553200" y="274955"/>
            <a:ext cx="1524000" cy="5851525"/>
          </a:xfrm>
        </p:spPr>
        <p:txBody>
          <a:bodyPr vert="eaVert" anchor="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2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242816" y="6557946"/>
            <a:ext cx="2002464" cy="226902"/>
          </a:xfrm>
        </p:spPr>
        <p:txBody>
          <a:bodyPr/>
          <a:lstStyle>
            <a:extLst/>
          </a:lstStyle>
          <a:p>
            <a:fld id="{32580A10-4C89-4D38-8B9D-FB3DFCFB3EDF}" type="datetime1">
              <a:rPr lang="cs-CZ" smtClean="0"/>
              <a:pPr/>
              <a:t>9.10.2013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0" y="6556248"/>
            <a:ext cx="3657600" cy="228600"/>
          </a:xfrm>
        </p:spPr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254496" y="6553200"/>
            <a:ext cx="588336" cy="2286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909161AD-CE0D-4BCB-8C8C-A6C26A0B30B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13" Type="http://schemas.openxmlformats.org/officeDocument/2006/relationships/image" Target="../media/image2.jpeg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8391EB4-D25D-466E-A395-748B3D6DFF75}" type="datetime1">
              <a:rPr lang="cs-CZ" smtClean="0"/>
              <a:pPr/>
              <a:t>9.10.2013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09161AD-CE0D-4BCB-8C8C-A6C26A0B30BD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 flipH="1">
            <a:off x="8153400" y="0"/>
            <a:ext cx="990600" cy="6858000"/>
          </a:xfrm>
          <a:prstGeom prst="rect">
            <a:avLst/>
          </a:prstGeom>
          <a:blipFill>
            <a:blip r:embed="rId13" cstate="print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10000" r="50000" b="-10000"/>
                </a:path>
                <a:tileRect/>
              </a:gradFill>
            </a:fillOverlay>
            <a:innerShdw blurRad="63500" dist="44450" dir="10800000">
              <a:srgbClr val="000000">
                <a:alpha val="45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nadpis 2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1143000"/>
          </a:xfrm>
          <a:prstGeom prst="rect">
            <a:avLst/>
          </a:prstGeom>
        </p:spPr>
        <p:txBody>
          <a:bodyPr vert="horz" lIns="45720" tIns="0" rIns="45720" bIns="0" anchor="b" anchorCtr="0">
            <a:normAutofit/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1" name="Zástupný symbol pro text 30"/>
          <p:cNvSpPr>
            <a:spLocks noGrp="1"/>
          </p:cNvSpPr>
          <p:nvPr>
            <p:ph type="body" idx="1"/>
          </p:nvPr>
        </p:nvSpPr>
        <p:spPr>
          <a:xfrm>
            <a:off x="457200" y="1609416"/>
            <a:ext cx="7239000" cy="4846320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7" name="Zástupný symbol pro datum 26"/>
          <p:cNvSpPr>
            <a:spLocks noGrp="1"/>
          </p:cNvSpPr>
          <p:nvPr>
            <p:ph type="dt" sz="half" idx="2"/>
          </p:nvPr>
        </p:nvSpPr>
        <p:spPr>
          <a:xfrm>
            <a:off x="4245936" y="6557946"/>
            <a:ext cx="2002464" cy="226902"/>
          </a:xfrm>
          <a:prstGeom prst="rect">
            <a:avLst/>
          </a:prstGeom>
        </p:spPr>
        <p:txBody>
          <a:bodyPr vert="horz" tIns="0" bIns="0" anchor="b"/>
          <a:lstStyle>
            <a:lvl1pPr algn="l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fld id="{B8391EB4-D25D-466E-A395-748B3D6DFF75}" type="datetime1">
              <a:rPr lang="cs-CZ" smtClean="0"/>
              <a:pPr/>
              <a:t>9.10.2013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3"/>
          </p:nvPr>
        </p:nvSpPr>
        <p:spPr>
          <a:xfrm>
            <a:off x="457200" y="6557946"/>
            <a:ext cx="3657600" cy="228600"/>
          </a:xfrm>
          <a:prstGeom prst="rect">
            <a:avLst/>
          </a:prstGeom>
        </p:spPr>
        <p:txBody>
          <a:bodyPr vert="horz" tIns="0" bIns="0" anchor="b"/>
          <a:lstStyle>
            <a:lvl1pPr algn="r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4"/>
          </p:nvPr>
        </p:nvSpPr>
        <p:spPr>
          <a:xfrm>
            <a:off x="6251448" y="6556248"/>
            <a:ext cx="588336" cy="228600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100">
                <a:solidFill>
                  <a:schemeClr val="tx2"/>
                </a:solidFill>
              </a:defRPr>
            </a:lvl1pPr>
            <a:extLst/>
          </a:lstStyle>
          <a:p>
            <a:fld id="{909161AD-CE0D-4BCB-8C8C-A6C26A0B30BD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hf hdr="0" ftr="0" dt="0"/>
  <p:txStyles>
    <p:titleStyle>
      <a:lvl1pPr algn="l" rtl="0" eaLnBrk="1" latinLnBrk="0" hangingPunct="1">
        <a:spcBef>
          <a:spcPct val="0"/>
        </a:spcBef>
        <a:buNone/>
        <a:defRPr kumimoji="0" sz="3800" b="1" kern="1200" cap="all" baseline="0">
          <a:ln w="500">
            <a:solidFill>
              <a:schemeClr val="tx2">
                <a:shade val="20000"/>
                <a:satMod val="120000"/>
              </a:schemeClr>
            </a:solidFill>
          </a:ln>
          <a:gradFill>
            <a:gsLst>
              <a:gs pos="0">
                <a:schemeClr val="accent4">
                  <a:tint val="13000"/>
                </a:schemeClr>
              </a:gs>
              <a:gs pos="10000">
                <a:schemeClr val="accent4">
                  <a:tint val="20000"/>
                </a:schemeClr>
              </a:gs>
              <a:gs pos="49000">
                <a:schemeClr val="accent4">
                  <a:tint val="70000"/>
                </a:schemeClr>
              </a:gs>
              <a:gs pos="50000">
                <a:schemeClr val="accent4">
                  <a:tint val="97000"/>
                </a:schemeClr>
              </a:gs>
              <a:gs pos="100000">
                <a:schemeClr val="accent4">
                  <a:tint val="20000"/>
                </a:schemeClr>
              </a:gs>
            </a:gsLst>
            <a:lin ang="5400000" scaled="1"/>
          </a:gradFill>
          <a:effectLst/>
          <a:latin typeface="+mj-lt"/>
          <a:ea typeface="+mj-ea"/>
          <a:cs typeface="+mj-cs"/>
        </a:defRPr>
      </a:lvl1pPr>
      <a:extLst/>
    </p:titleStyle>
    <p:bodyStyle>
      <a:lvl1pPr marL="274320" indent="-274320" algn="l" rtl="0" eaLnBrk="1" latinLnBrk="0" hangingPunct="1">
        <a:spcBef>
          <a:spcPts val="600"/>
        </a:spcBef>
        <a:buClr>
          <a:schemeClr val="tx2"/>
        </a:buClr>
        <a:buSzPct val="73000"/>
        <a:buFont typeface="Wingdings 2"/>
        <a:buChar char=""/>
        <a:defRPr kumimoji="0" sz="2600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521208" indent="-228600" algn="l" rtl="0" eaLnBrk="1" latinLnBrk="0" hangingPunct="1">
        <a:spcBef>
          <a:spcPts val="500"/>
        </a:spcBef>
        <a:buClr>
          <a:schemeClr val="accent4"/>
        </a:buClr>
        <a:buSzPct val="80000"/>
        <a:buFont typeface="Wingdings 2"/>
        <a:buChar char=""/>
        <a:defRPr kumimoji="0" sz="23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2pPr>
      <a:lvl3pPr marL="758952" indent="-228600" algn="l" rtl="0" eaLnBrk="1" latinLnBrk="0" hangingPunct="1">
        <a:spcBef>
          <a:spcPts val="400"/>
        </a:spcBef>
        <a:buClr>
          <a:schemeClr val="accent4"/>
        </a:buClr>
        <a:buSzPct val="60000"/>
        <a:buFont typeface="Wingdings"/>
        <a:buChar char="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22860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"/>
        <a:defRPr kumimoji="0" sz="20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4pPr>
      <a:lvl5pPr marL="1280160" indent="-228600" algn="l" rtl="0" eaLnBrk="1" latinLnBrk="0" hangingPunct="1">
        <a:spcBef>
          <a:spcPts val="400"/>
        </a:spcBef>
        <a:buClr>
          <a:schemeClr val="accent4"/>
        </a:buClr>
        <a:buSzPct val="70000"/>
        <a:buFont typeface="Wingdings"/>
        <a:buChar char="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472184" indent="-182880" algn="l" rtl="0" eaLnBrk="1" latinLnBrk="0" hangingPunct="1">
        <a:spcBef>
          <a:spcPts val="400"/>
        </a:spcBef>
        <a:buClr>
          <a:schemeClr val="accent4"/>
        </a:buClr>
        <a:buSzPct val="80000"/>
        <a:buFont typeface="Wingdings 2"/>
        <a:buChar char=""/>
        <a:defRPr kumimoji="0" sz="18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6pPr>
      <a:lvl7pPr marL="1673352" indent="-18288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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1847088" indent="-182880" algn="l" rtl="0" eaLnBrk="1" latinLnBrk="0" hangingPunct="1">
        <a:spcBef>
          <a:spcPts val="300"/>
        </a:spcBef>
        <a:buClr>
          <a:schemeClr val="accent4"/>
        </a:buClr>
        <a:buSzPct val="100000"/>
        <a:buChar char="•"/>
        <a:defRPr kumimoji="0" sz="1600" kern="1200" baseline="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8pPr>
      <a:lvl9pPr marL="2057400" indent="-182880" algn="l" rtl="0" eaLnBrk="1" latinLnBrk="0" hangingPunct="1">
        <a:spcBef>
          <a:spcPct val="20000"/>
        </a:spcBef>
        <a:buClr>
          <a:schemeClr val="accent4"/>
        </a:buClr>
        <a:buSzPct val="100000"/>
        <a:buFont typeface="Wingdings"/>
        <a:buChar char="§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image" Target="../media/image3.tiff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hyperlink" Target="http://www.youtube.com/watch?v=J7tmmqryaAw" TargetMode="External"/><Relationship Id="rId1" Type="http://schemas.openxmlformats.org/officeDocument/2006/relationships/slideLayout" Target="../slideLayouts/slideLayout13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783480" y="2316778"/>
            <a:ext cx="6536169" cy="1470025"/>
          </a:xfrm>
        </p:spPr>
        <p:txBody>
          <a:bodyPr>
            <a:normAutofit/>
          </a:bodyPr>
          <a:lstStyle/>
          <a:p>
            <a:pPr algn="l"/>
            <a:r>
              <a:rPr lang="cs-CZ" dirty="0" smtClean="0">
                <a:solidFill>
                  <a:schemeClr val="tx2"/>
                </a:solidFill>
              </a:rPr>
              <a:t>4 </a:t>
            </a:r>
            <a:r>
              <a:rPr lang="cs-CZ" dirty="0" smtClean="0">
                <a:solidFill>
                  <a:schemeClr val="tx2"/>
                </a:solidFill>
              </a:rPr>
              <a:t>způsoby </a:t>
            </a:r>
            <a:r>
              <a:rPr lang="cs-CZ" dirty="0" smtClean="0">
                <a:solidFill>
                  <a:schemeClr val="tx2"/>
                </a:solidFill>
              </a:rPr>
              <a:t>jak zvítězit </a:t>
            </a:r>
            <a:br>
              <a:rPr lang="cs-CZ" dirty="0" smtClean="0">
                <a:solidFill>
                  <a:schemeClr val="tx2"/>
                </a:solidFill>
              </a:rPr>
            </a:br>
            <a:r>
              <a:rPr lang="cs-CZ" dirty="0" smtClean="0">
                <a:solidFill>
                  <a:schemeClr val="tx2"/>
                </a:solidFill>
              </a:rPr>
              <a:t>v </a:t>
            </a:r>
            <a:r>
              <a:rPr lang="cs-CZ" dirty="0" smtClean="0">
                <a:solidFill>
                  <a:schemeClr val="tx2"/>
                </a:solidFill>
              </a:rPr>
              <a:t>konkurenčním boji</a:t>
            </a:r>
            <a:endParaRPr lang="cs-CZ" dirty="0">
              <a:solidFill>
                <a:schemeClr val="tx2"/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6553200" y="6328640"/>
            <a:ext cx="2133600" cy="365125"/>
          </a:xfrm>
        </p:spPr>
        <p:txBody>
          <a:bodyPr/>
          <a:lstStyle/>
          <a:p>
            <a:fld id="{909161AD-CE0D-4BCB-8C8C-A6C26A0B30BD}" type="slidenum">
              <a:rPr lang="cs-CZ" smtClean="0"/>
              <a:pPr/>
              <a:t>1</a:t>
            </a:fld>
            <a:endParaRPr lang="cs-CZ"/>
          </a:p>
        </p:txBody>
      </p:sp>
      <p:sp>
        <p:nvSpPr>
          <p:cNvPr id="7" name="Nadpis 1"/>
          <p:cNvSpPr txBox="1">
            <a:spLocks/>
          </p:cNvSpPr>
          <p:nvPr/>
        </p:nvSpPr>
        <p:spPr>
          <a:xfrm>
            <a:off x="1852756" y="3936021"/>
            <a:ext cx="3744686" cy="698071"/>
          </a:xfrm>
          <a:prstGeom prst="rect">
            <a:avLst/>
          </a:prstGeom>
        </p:spPr>
        <p:txBody>
          <a:bodyPr vert="horz" wrap="square" lIns="36000" tIns="36000" rIns="36000" bIns="36000" rtlCol="0" anchor="t" anchorCtr="0">
            <a:spAutoFit/>
          </a:bodyPr>
          <a:lstStyle/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Hradec Králové</a:t>
            </a:r>
            <a:r>
              <a:rPr kumimoji="0" lang="cs-CZ" sz="2000" b="0" i="0" u="none" strike="noStrike" kern="1200" cap="none" spc="0" normalizeH="0" noProof="0" dirty="0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/>
            </a:r>
            <a:br>
              <a:rPr kumimoji="0" lang="cs-CZ" sz="2000" b="0" i="0" u="none" strike="noStrike" kern="1200" cap="none" spc="0" normalizeH="0" noProof="0" dirty="0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</a:br>
            <a:r>
              <a:rPr kumimoji="0" lang="cs-CZ" sz="2000" b="0" i="0" u="none" strike="noStrike" kern="1200" cap="none" spc="0" normalizeH="0" noProof="0" dirty="0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15. 4. 2013</a:t>
            </a:r>
            <a:endParaRPr kumimoji="0" lang="cs-CZ" sz="2000" b="0" i="0" u="none" strike="noStrike" kern="1200" cap="none" spc="0" normalizeH="0" baseline="0" noProof="0" dirty="0" smtClean="0">
              <a:ln>
                <a:noFill/>
              </a:ln>
              <a:solidFill>
                <a:schemeClr val="tx2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18" name="Obdélník 17"/>
          <p:cNvSpPr/>
          <p:nvPr/>
        </p:nvSpPr>
        <p:spPr>
          <a:xfrm>
            <a:off x="0" y="5874531"/>
            <a:ext cx="9144000" cy="983469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50000"/>
                  <a:shade val="30000"/>
                  <a:satMod val="115000"/>
                </a:schemeClr>
              </a:gs>
              <a:gs pos="50000">
                <a:schemeClr val="accent5">
                  <a:lumMod val="50000"/>
                  <a:shade val="67500"/>
                  <a:satMod val="115000"/>
                </a:schemeClr>
              </a:gs>
              <a:gs pos="100000">
                <a:schemeClr val="accent5">
                  <a:lumMod val="50000"/>
                  <a:shade val="100000"/>
                  <a:satMod val="115000"/>
                </a:schemeClr>
              </a:gs>
            </a:gsLst>
            <a:lin ang="108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0" y="0"/>
            <a:ext cx="9144000" cy="1551709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50000"/>
                  <a:shade val="30000"/>
                  <a:satMod val="115000"/>
                </a:schemeClr>
              </a:gs>
              <a:gs pos="50000">
                <a:schemeClr val="accent5">
                  <a:lumMod val="50000"/>
                  <a:shade val="67500"/>
                  <a:satMod val="115000"/>
                </a:schemeClr>
              </a:gs>
              <a:gs pos="100000">
                <a:schemeClr val="accent5">
                  <a:lumMod val="50000"/>
                  <a:shade val="100000"/>
                  <a:satMod val="115000"/>
                </a:schemeClr>
              </a:gs>
            </a:gsLst>
            <a:lin ang="108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Nadpis 1"/>
          <p:cNvSpPr txBox="1">
            <a:spLocks/>
          </p:cNvSpPr>
          <p:nvPr/>
        </p:nvSpPr>
        <p:spPr>
          <a:xfrm>
            <a:off x="1852755" y="193964"/>
            <a:ext cx="6193158" cy="688256"/>
          </a:xfrm>
          <a:prstGeom prst="rect">
            <a:avLst/>
          </a:prstGeom>
        </p:spPr>
        <p:txBody>
          <a:bodyPr vert="horz" wrap="square" lIns="36000" tIns="36000" rIns="36000" bIns="36000" rtlCol="0" anchor="t" anchorCtr="0">
            <a:spAutoFit/>
          </a:bodyPr>
          <a:lstStyle/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20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CZECH SALES ACADEMY Hradec</a:t>
            </a:r>
            <a:r>
              <a:rPr kumimoji="0" lang="cs-CZ" sz="2000" b="1" i="0" u="none" strike="noStrike" kern="1200" cap="none" spc="0" normalizeH="0" noProof="0" dirty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 Králové – VOŠ a SOŠ s.r.o.</a:t>
            </a:r>
          </a:p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2000" b="1" baseline="0" dirty="0" smtClean="0">
                <a:solidFill>
                  <a:schemeClr val="bg1"/>
                </a:solidFill>
                <a:latin typeface="+mj-lt"/>
                <a:ea typeface="+mj-ea"/>
                <a:cs typeface="+mj-cs"/>
              </a:rPr>
              <a:t>Hradecká</a:t>
            </a:r>
            <a:r>
              <a:rPr lang="cs-CZ" sz="2000" b="1" dirty="0" smtClean="0">
                <a:solidFill>
                  <a:schemeClr val="bg1"/>
                </a:solidFill>
                <a:latin typeface="+mj-lt"/>
                <a:ea typeface="+mj-ea"/>
                <a:cs typeface="+mj-cs"/>
              </a:rPr>
              <a:t> 1151, 500 03 Hradec Králové</a:t>
            </a:r>
            <a:endParaRPr kumimoji="0" lang="cs-CZ" sz="2000" b="1" i="0" u="none" strike="noStrike" kern="1200" cap="none" spc="0" normalizeH="0" baseline="0" noProof="0" dirty="0" smtClean="0">
              <a:ln>
                <a:noFill/>
              </a:ln>
              <a:solidFill>
                <a:schemeClr val="bg1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  <p:pic>
        <p:nvPicPr>
          <p:cNvPr id="1026" name="Picture 2" descr="C:\Users\Benesova\Documents\06_projekty\OPVK\00_příručky\OPVK\Zakladni_logolink_OPVK (ESF, EU, MSMT, OP VK)\03_Zakladni_logolink_vertikalni_cz\OPVK_ver_zakladni_logolink_CMYK_cz.ti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29590" y="1744931"/>
            <a:ext cx="1512323" cy="4004712"/>
          </a:xfrm>
          <a:prstGeom prst="rect">
            <a:avLst/>
          </a:prstGeom>
          <a:noFill/>
        </p:spPr>
      </p:pic>
      <p:pic>
        <p:nvPicPr>
          <p:cNvPr id="14" name="Obrázek 13" descr="C_mini.jpg"/>
          <p:cNvPicPr>
            <a:picLocks noChangeAspect="1"/>
          </p:cNvPicPr>
          <p:nvPr/>
        </p:nvPicPr>
        <p:blipFill>
          <a:blip r:embed="rId3" cstate="print">
            <a:clrChange>
              <a:clrFrom>
                <a:srgbClr val="B0B0B0"/>
              </a:clrFrom>
              <a:clrTo>
                <a:srgbClr val="B0B0B0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8101332" y="95536"/>
            <a:ext cx="777452" cy="764275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2</a:t>
            </a:fld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Tento učební materiál vznikl za podpory OPVK 1.5</a:t>
            </a:r>
            <a:endParaRPr lang="cs-CZ" dirty="0"/>
          </a:p>
        </p:txBody>
      </p:sp>
      <p:graphicFrame>
        <p:nvGraphicFramePr>
          <p:cNvPr id="11" name="Tabulka 10"/>
          <p:cNvGraphicFramePr>
            <a:graphicFrameLocks noGrp="1"/>
          </p:cNvGraphicFramePr>
          <p:nvPr/>
        </p:nvGraphicFramePr>
        <p:xfrm>
          <a:off x="724188" y="1369290"/>
          <a:ext cx="7934902" cy="4902200"/>
        </p:xfrm>
        <a:graphic>
          <a:graphicData uri="http://schemas.openxmlformats.org/drawingml/2006/table">
            <a:tbl>
              <a:tblPr firstCol="1" bandRow="1">
                <a:tableStyleId>{5C22544A-7EE6-4342-B048-85BDC9FD1C3A}</a:tableStyleId>
              </a:tblPr>
              <a:tblGrid>
                <a:gridCol w="2614911"/>
                <a:gridCol w="5319991"/>
              </a:tblGrid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Název školy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CZECH SALES ACADEMY Hradec Králové – VOŠ a SOŠ s.r.o.</a:t>
                      </a:r>
                      <a:endParaRPr lang="cs-CZ" sz="16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Číslo projektu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CZ 1.07/1.5.00/34.0314</a:t>
                      </a:r>
                      <a:endParaRPr lang="cs-CZ" sz="16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Název projektu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Moderní</a:t>
                      </a:r>
                      <a:r>
                        <a:rPr lang="cs-CZ" sz="1600" baseline="0" dirty="0" smtClean="0"/>
                        <a:t> škola</a:t>
                      </a:r>
                      <a:endParaRPr lang="cs-CZ" sz="16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Číslo DUM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CSA_OPVK15_048</a:t>
                      </a:r>
                      <a:endParaRPr lang="cs-CZ" sz="16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Předmět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Marketing</a:t>
                      </a:r>
                      <a:endParaRPr lang="cs-CZ" sz="16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Tematický celek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Marketingové nástroje</a:t>
                      </a:r>
                      <a:endParaRPr lang="cs-CZ" sz="16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Název materiálu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4 Způsoby, jak zvítězit v konkurenčním boji</a:t>
                      </a:r>
                      <a:endParaRPr lang="cs-CZ" sz="16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Autor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Ing. Iva Kovaříková</a:t>
                      </a:r>
                      <a:endParaRPr lang="cs-CZ" sz="16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Datum ověření,</a:t>
                      </a:r>
                      <a:r>
                        <a:rPr lang="cs-CZ" sz="1600" baseline="0" dirty="0" smtClean="0"/>
                        <a:t> třída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smtClean="0"/>
                        <a:t>18. </a:t>
                      </a:r>
                      <a:r>
                        <a:rPr lang="cs-CZ" sz="1600" dirty="0" smtClean="0"/>
                        <a:t>4. 2013, 3. A</a:t>
                      </a:r>
                      <a:endParaRPr lang="cs-CZ" sz="16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Časová</a:t>
                      </a:r>
                      <a:r>
                        <a:rPr lang="cs-CZ" sz="1600" baseline="0" dirty="0" smtClean="0"/>
                        <a:t> dotace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45 min</a:t>
                      </a:r>
                      <a:endParaRPr lang="cs-CZ" sz="16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Pomůcky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Projektor,  internet</a:t>
                      </a:r>
                      <a:endParaRPr lang="cs-CZ" sz="16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Vzdělávací cíl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Detailní</a:t>
                      </a:r>
                      <a:r>
                        <a:rPr lang="cs-CZ" sz="1600" baseline="0" dirty="0" smtClean="0"/>
                        <a:t> objasnění moderních způsobů konkurenční ho boje, návaznost na řešení křížovky, jejíž tajenkou byl pojem TURBOMARKETING</a:t>
                      </a:r>
                      <a:endParaRPr lang="cs-CZ" sz="1600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3366868" y="533400"/>
            <a:ext cx="5453604" cy="3831704"/>
          </a:xfrm>
        </p:spPr>
        <p:txBody>
          <a:bodyPr/>
          <a:lstStyle/>
          <a:p>
            <a:r>
              <a:rPr lang="cs-CZ" dirty="0" smtClean="0"/>
              <a:t>4 Způsoby, jak zvítězit v konkurenčním boji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548680"/>
            <a:ext cx="7239000" cy="5907056"/>
          </a:xfrm>
        </p:spPr>
        <p:txBody>
          <a:bodyPr>
            <a:normAutofit/>
          </a:bodyPr>
          <a:lstStyle/>
          <a:p>
            <a:pPr marL="742950" indent="-742950">
              <a:buFont typeface="+mj-lt"/>
              <a:buAutoNum type="arabicParenR"/>
            </a:pPr>
            <a:r>
              <a:rPr lang="cs-CZ" sz="4000" dirty="0" smtClean="0"/>
              <a:t>Lepší nabídka</a:t>
            </a:r>
          </a:p>
          <a:p>
            <a:pPr marL="742950" indent="-742950">
              <a:buFont typeface="+mj-lt"/>
              <a:buAutoNum type="arabicParenR"/>
            </a:pPr>
            <a:endParaRPr lang="cs-CZ" sz="4000" dirty="0" smtClean="0"/>
          </a:p>
          <a:p>
            <a:pPr marL="742950" indent="-742950">
              <a:buFont typeface="+mj-lt"/>
              <a:buAutoNum type="arabicParenR"/>
            </a:pPr>
            <a:r>
              <a:rPr lang="cs-CZ" sz="4000" dirty="0" smtClean="0"/>
              <a:t>Odlišná nabídka</a:t>
            </a:r>
          </a:p>
          <a:p>
            <a:pPr marL="742950" indent="-742950">
              <a:buFont typeface="+mj-lt"/>
              <a:buAutoNum type="arabicParenR"/>
            </a:pPr>
            <a:endParaRPr lang="cs-CZ" sz="4000" dirty="0" smtClean="0"/>
          </a:p>
          <a:p>
            <a:pPr marL="742950" indent="-742950">
              <a:buFont typeface="+mj-lt"/>
              <a:buAutoNum type="arabicParenR"/>
            </a:pPr>
            <a:r>
              <a:rPr lang="cs-CZ" sz="4000" dirty="0" smtClean="0"/>
              <a:t>Levnější nabídka</a:t>
            </a:r>
          </a:p>
          <a:p>
            <a:pPr marL="742950" indent="-742950">
              <a:buFont typeface="+mj-lt"/>
              <a:buAutoNum type="arabicParenR"/>
            </a:pPr>
            <a:endParaRPr lang="cs-CZ" sz="4000" dirty="0" smtClean="0"/>
          </a:p>
          <a:p>
            <a:pPr marL="742950" indent="-742950">
              <a:buFont typeface="+mj-lt"/>
              <a:buAutoNum type="arabicParenR"/>
            </a:pPr>
            <a:r>
              <a:rPr lang="cs-CZ" sz="4000" dirty="0" smtClean="0"/>
              <a:t>Rychlejší nabídka</a:t>
            </a:r>
          </a:p>
          <a:p>
            <a:pPr marL="514350" indent="-514350">
              <a:buFont typeface="+mj-lt"/>
              <a:buAutoNum type="arabicPeriod"/>
            </a:pPr>
            <a:endParaRPr lang="cs-CZ" sz="4000" dirty="0" smtClean="0"/>
          </a:p>
          <a:p>
            <a:pPr marL="514350" indent="-514350">
              <a:buFont typeface="+mj-lt"/>
              <a:buAutoNum type="arabicPeriod"/>
            </a:pPr>
            <a:endParaRPr lang="cs-CZ" sz="4000" dirty="0" smtClean="0"/>
          </a:p>
          <a:p>
            <a:pPr marL="514350" indent="-514350">
              <a:buFont typeface="+mj-lt"/>
              <a:buAutoNum type="arabicPeriod"/>
            </a:pPr>
            <a:endParaRPr lang="cs-CZ" sz="40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83568" y="836712"/>
            <a:ext cx="7012632" cy="5619024"/>
          </a:xfrm>
        </p:spPr>
        <p:txBody>
          <a:bodyPr/>
          <a:lstStyle/>
          <a:p>
            <a:pPr>
              <a:buNone/>
            </a:pPr>
            <a:r>
              <a:rPr lang="cs-CZ" dirty="0" smtClean="0"/>
              <a:t> </a:t>
            </a:r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V dnešní turbulentní době řada firem sází na </a:t>
            </a:r>
            <a:r>
              <a:rPr lang="cs-CZ" b="1" dirty="0" smtClean="0">
                <a:solidFill>
                  <a:schemeClr val="tx2">
                    <a:lumMod val="75000"/>
                  </a:schemeClr>
                </a:solidFill>
              </a:rPr>
              <a:t>RYCHLOST</a:t>
            </a:r>
          </a:p>
          <a:p>
            <a:endParaRPr lang="cs-CZ" u="sng" dirty="0" smtClean="0"/>
          </a:p>
          <a:p>
            <a:pPr marL="514350" indent="-514350">
              <a:buNone/>
            </a:pPr>
            <a:r>
              <a:rPr lang="cs-CZ" dirty="0" smtClean="0"/>
              <a:t>   tj. používá </a:t>
            </a:r>
            <a:r>
              <a:rPr lang="cs-CZ" sz="4400" b="1" dirty="0" smtClean="0">
                <a:solidFill>
                  <a:schemeClr val="tx2">
                    <a:lumMod val="75000"/>
                  </a:schemeClr>
                </a:solidFill>
              </a:rPr>
              <a:t>TURBOMARKETING</a:t>
            </a:r>
            <a:endParaRPr lang="cs-CZ" dirty="0" smtClean="0">
              <a:solidFill>
                <a:schemeClr val="tx2">
                  <a:lumMod val="75000"/>
                </a:schemeClr>
              </a:solidFill>
            </a:endParaRPr>
          </a:p>
          <a:p>
            <a:pPr marL="514350" indent="-514350">
              <a:buNone/>
            </a:pPr>
            <a:r>
              <a:rPr lang="cs-CZ" dirty="0" smtClean="0"/>
              <a:t>    a to ve 3 oblastech:</a:t>
            </a:r>
          </a:p>
          <a:p>
            <a:pPr marL="514350" indent="-514350">
              <a:buNone/>
            </a:pPr>
            <a:r>
              <a:rPr lang="cs-CZ" dirty="0" smtClean="0"/>
              <a:t>     </a:t>
            </a:r>
          </a:p>
          <a:p>
            <a:pPr marL="514350" indent="-514350">
              <a:buFont typeface="+mj-lt"/>
              <a:buAutoNum type="arabicPeriod"/>
            </a:pPr>
            <a:endParaRPr lang="cs-CZ" dirty="0" smtClean="0"/>
          </a:p>
          <a:p>
            <a:pPr marL="514350" indent="-514350">
              <a:buNone/>
            </a:pPr>
            <a:endParaRPr lang="cs-CZ" dirty="0" smtClean="0"/>
          </a:p>
          <a:p>
            <a:pPr>
              <a:buNone/>
            </a:pPr>
            <a:endParaRPr lang="cs-CZ" b="1" u="sng" dirty="0">
              <a:solidFill>
                <a:schemeClr val="tx2">
                  <a:lumMod val="75000"/>
                </a:scheme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 </a:t>
            </a:r>
            <a:r>
              <a:rPr lang="cs-CZ" dirty="0" smtClean="0">
                <a:solidFill>
                  <a:schemeClr val="accent5">
                    <a:lumMod val="75000"/>
                  </a:schemeClr>
                </a:solidFill>
              </a:rPr>
              <a:t>1</a:t>
            </a:r>
            <a:r>
              <a:rPr lang="cs-CZ" dirty="0" smtClean="0">
                <a:solidFill>
                  <a:schemeClr val="tx2"/>
                </a:solidFill>
              </a:rPr>
              <a:t>) v inovacích</a:t>
            </a:r>
          </a:p>
          <a:p>
            <a:endParaRPr lang="cs-CZ" dirty="0" smtClean="0">
              <a:solidFill>
                <a:schemeClr val="tx2"/>
              </a:solidFill>
            </a:endParaRPr>
          </a:p>
          <a:p>
            <a:r>
              <a:rPr lang="cs-CZ" dirty="0" smtClean="0">
                <a:solidFill>
                  <a:schemeClr val="tx2"/>
                </a:solidFill>
              </a:rPr>
              <a:t> </a:t>
            </a:r>
            <a:r>
              <a:rPr lang="cs-CZ" dirty="0" smtClean="0"/>
              <a:t>výhoda „ prvního hybatele na trhu“</a:t>
            </a:r>
          </a:p>
          <a:p>
            <a:r>
              <a:rPr lang="cs-CZ" dirty="0" smtClean="0"/>
              <a:t> eliminace prodlevy při vývoji nových výrobků</a:t>
            </a:r>
            <a:br>
              <a:rPr lang="cs-CZ" dirty="0" smtClean="0"/>
            </a:b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620688"/>
            <a:ext cx="7776864" cy="5835048"/>
          </a:xfrm>
        </p:spPr>
        <p:txBody>
          <a:bodyPr>
            <a:normAutofit/>
          </a:bodyPr>
          <a:lstStyle/>
          <a:p>
            <a:endParaRPr lang="cs-CZ" dirty="0" smtClean="0"/>
          </a:p>
          <a:p>
            <a:pPr>
              <a:buNone/>
            </a:pPr>
            <a:r>
              <a:rPr lang="cs-CZ" dirty="0" smtClean="0"/>
              <a:t> </a:t>
            </a:r>
          </a:p>
          <a:p>
            <a:endParaRPr lang="cs-CZ" dirty="0" smtClean="0"/>
          </a:p>
          <a:p>
            <a:r>
              <a:rPr lang="cs-CZ" dirty="0" smtClean="0"/>
              <a:t> </a:t>
            </a:r>
            <a:r>
              <a:rPr lang="cs-CZ" dirty="0" smtClean="0">
                <a:solidFill>
                  <a:schemeClr val="accent5">
                    <a:lumMod val="75000"/>
                  </a:schemeClr>
                </a:solidFill>
              </a:rPr>
              <a:t>2) </a:t>
            </a:r>
            <a:r>
              <a:rPr lang="cs-CZ" dirty="0" smtClean="0">
                <a:solidFill>
                  <a:schemeClr val="tx2"/>
                </a:solidFill>
              </a:rPr>
              <a:t>v distribuci </a:t>
            </a:r>
          </a:p>
          <a:p>
            <a:endParaRPr lang="cs-CZ" dirty="0" smtClean="0">
              <a:solidFill>
                <a:schemeClr val="tx2"/>
              </a:solidFill>
            </a:endParaRPr>
          </a:p>
          <a:p>
            <a:r>
              <a:rPr lang="cs-CZ" dirty="0" smtClean="0"/>
              <a:t> vývoj rychlejších zásobovacích systémů</a:t>
            </a:r>
          </a:p>
          <a:p>
            <a:r>
              <a:rPr lang="cs-CZ" dirty="0" smtClean="0"/>
              <a:t> pružné výrobní systémy s výrobou „just in </a:t>
            </a:r>
            <a:r>
              <a:rPr lang="cs-CZ" dirty="0" err="1" smtClean="0"/>
              <a:t>time</a:t>
            </a:r>
            <a:r>
              <a:rPr lang="cs-CZ" dirty="0" smtClean="0"/>
              <a:t>“</a:t>
            </a:r>
          </a:p>
          <a:p>
            <a:r>
              <a:rPr lang="cs-CZ" dirty="0" smtClean="0"/>
              <a:t> zrychlování maloprodeje</a:t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     </a:t>
            </a:r>
          </a:p>
          <a:p>
            <a:endParaRPr lang="cs-CZ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accent5">
                    <a:lumMod val="75000"/>
                  </a:schemeClr>
                </a:solidFill>
              </a:rPr>
              <a:t>3) v maloprodeji</a:t>
            </a:r>
          </a:p>
          <a:p>
            <a:endParaRPr lang="cs-CZ" dirty="0" smtClean="0">
              <a:solidFill>
                <a:schemeClr val="accent5">
                  <a:lumMod val="75000"/>
                </a:schemeClr>
              </a:solidFill>
            </a:endParaRPr>
          </a:p>
          <a:p>
            <a:r>
              <a:rPr lang="cs-CZ" dirty="0" smtClean="0"/>
              <a:t>urychlování dodávek „do domu“</a:t>
            </a:r>
          </a:p>
          <a:p>
            <a:r>
              <a:rPr lang="cs-CZ" dirty="0" smtClean="0"/>
              <a:t>přeměna maloobchodních prodejen      v„</a:t>
            </a:r>
            <a:r>
              <a:rPr lang="cs-CZ" dirty="0" err="1" smtClean="0"/>
              <a:t>minitovárny</a:t>
            </a:r>
            <a:r>
              <a:rPr lang="cs-CZ" dirty="0" smtClean="0"/>
              <a:t>“ – např. obchod s fotoaparáty   nabízí rovněž výrobu fotoproduktů – fotky, fotoknihy, </a:t>
            </a:r>
            <a:r>
              <a:rPr lang="cs-CZ" dirty="0" err="1" smtClean="0"/>
              <a:t>fotoobrazy</a:t>
            </a:r>
            <a:r>
              <a:rPr lang="cs-CZ" dirty="0" smtClean="0"/>
              <a:t> atd. 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 Ukázka </a:t>
            </a:r>
            <a:r>
              <a:rPr lang="cs-CZ" dirty="0" err="1" smtClean="0"/>
              <a:t>Turbomarketingu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hlinkClick r:id="rId2"/>
              </a:rPr>
              <a:t>http://www.</a:t>
            </a:r>
            <a:r>
              <a:rPr lang="cs-CZ" dirty="0" err="1" smtClean="0">
                <a:hlinkClick r:id="rId2"/>
              </a:rPr>
              <a:t>youtube.com</a:t>
            </a:r>
            <a:r>
              <a:rPr lang="cs-CZ" dirty="0" smtClean="0">
                <a:hlinkClick r:id="rId2"/>
              </a:rPr>
              <a:t>/</a:t>
            </a:r>
            <a:r>
              <a:rPr lang="cs-CZ" dirty="0" err="1" smtClean="0">
                <a:hlinkClick r:id="rId2"/>
              </a:rPr>
              <a:t>watch</a:t>
            </a:r>
            <a:r>
              <a:rPr lang="cs-CZ" dirty="0" smtClean="0">
                <a:hlinkClick r:id="rId2"/>
              </a:rPr>
              <a:t>?v=J7tmmqryaAw</a:t>
            </a:r>
            <a:endParaRPr lang="cs-CZ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Použité zdroje:</a:t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KOTLER, </a:t>
            </a:r>
            <a:r>
              <a:rPr lang="cs-CZ" dirty="0" err="1" smtClean="0"/>
              <a:t>Philip</a:t>
            </a:r>
            <a:r>
              <a:rPr lang="cs-CZ" dirty="0" smtClean="0"/>
              <a:t>. </a:t>
            </a:r>
            <a:r>
              <a:rPr lang="cs-CZ" i="1" dirty="0" smtClean="0"/>
              <a:t>Marketing management: analýza, plánování, realizace a kontrola</a:t>
            </a:r>
            <a:r>
              <a:rPr lang="cs-CZ" dirty="0" smtClean="0"/>
              <a:t>. </a:t>
            </a:r>
            <a:br>
              <a:rPr lang="cs-CZ" dirty="0" smtClean="0"/>
            </a:br>
            <a:r>
              <a:rPr lang="cs-CZ" dirty="0" smtClean="0"/>
              <a:t>3., </a:t>
            </a:r>
            <a:r>
              <a:rPr lang="cs-CZ" dirty="0" err="1" smtClean="0"/>
              <a:t>upr</a:t>
            </a:r>
            <a:r>
              <a:rPr lang="cs-CZ" dirty="0" smtClean="0"/>
              <a:t>. a </a:t>
            </a:r>
            <a:r>
              <a:rPr lang="cs-CZ" dirty="0" err="1" smtClean="0"/>
              <a:t>dopl</a:t>
            </a:r>
            <a:r>
              <a:rPr lang="cs-CZ" dirty="0" smtClean="0"/>
              <a:t>. </a:t>
            </a:r>
            <a:r>
              <a:rPr lang="cs-CZ" dirty="0" err="1" smtClean="0"/>
              <a:t>vyd</a:t>
            </a:r>
            <a:r>
              <a:rPr lang="cs-CZ" dirty="0" smtClean="0"/>
              <a:t>. Praha: Victoria </a:t>
            </a:r>
            <a:r>
              <a:rPr lang="cs-CZ" dirty="0" err="1" smtClean="0"/>
              <a:t>Publishing</a:t>
            </a:r>
            <a:r>
              <a:rPr lang="cs-CZ" dirty="0" smtClean="0"/>
              <a:t>, 1997, </a:t>
            </a:r>
            <a:r>
              <a:rPr lang="cs-CZ" dirty="0" err="1" smtClean="0"/>
              <a:t>xxvii</a:t>
            </a:r>
            <a:r>
              <a:rPr lang="cs-CZ" dirty="0" smtClean="0"/>
              <a:t>, 789, [7] s. </a:t>
            </a:r>
            <a:br>
              <a:rPr lang="cs-CZ" dirty="0" smtClean="0"/>
            </a:br>
            <a:r>
              <a:rPr lang="cs-CZ" dirty="0" smtClean="0"/>
              <a:t>ISBN 80-856-0508-2. </a:t>
            </a:r>
          </a:p>
          <a:p>
            <a:r>
              <a:rPr lang="en-US" dirty="0" smtClean="0"/>
              <a:t>Welcome to Turbo Marketing Solutions your Automotive Digital Marketing Partner. </a:t>
            </a:r>
            <a:r>
              <a:rPr lang="en-US" i="1" dirty="0" err="1" smtClean="0"/>
              <a:t>Youtube</a:t>
            </a:r>
            <a:r>
              <a:rPr lang="en-US" dirty="0" smtClean="0"/>
              <a:t> [online]. 24.1.2011 [cit. 2013-04-12]. </a:t>
            </a:r>
            <a:r>
              <a:rPr lang="en-US" dirty="0" err="1" smtClean="0"/>
              <a:t>Dostupné</a:t>
            </a:r>
            <a:r>
              <a:rPr lang="en-US" smtClean="0"/>
              <a:t> z: http://www.youtube.com/watch?v=J7tmmqryaAw 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2.jpeg"/></Relationships>
</file>

<file path=ppt/theme/theme1.xml><?xml version="1.0" encoding="utf-8"?>
<a:theme xmlns:a="http://schemas.openxmlformats.org/drawingml/2006/main" name="PREZENTACE_VOSHK_logolinkEU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Bohatý">
  <a:themeElements>
    <a:clrScheme name="Bohatý">
      <a:dk1>
        <a:sysClr val="windowText" lastClr="000000"/>
      </a:dk1>
      <a:lt1>
        <a:sysClr val="window" lastClr="FFFFFF"/>
      </a:lt1>
      <a:dk2>
        <a:srgbClr val="B13F9A"/>
      </a:dk2>
      <a:lt2>
        <a:srgbClr val="F4E7ED"/>
      </a:lt2>
      <a:accent1>
        <a:srgbClr val="B83D68"/>
      </a:accent1>
      <a:accent2>
        <a:srgbClr val="AC66BB"/>
      </a:accent2>
      <a:accent3>
        <a:srgbClr val="DE6C36"/>
      </a:accent3>
      <a:accent4>
        <a:srgbClr val="F9B639"/>
      </a:accent4>
      <a:accent5>
        <a:srgbClr val="CF6DA4"/>
      </a:accent5>
      <a:accent6>
        <a:srgbClr val="FA8D3D"/>
      </a:accent6>
      <a:hlink>
        <a:srgbClr val="FFDE66"/>
      </a:hlink>
      <a:folHlink>
        <a:srgbClr val="D490C5"/>
      </a:folHlink>
    </a:clrScheme>
    <a:fontScheme name="Bohatý">
      <a:majorFont>
        <a:latin typeface="Trebuchet MS"/>
        <a:ea typeface=""/>
        <a:cs typeface=""/>
        <a:font script="Jpan" typeface="HG丸ｺﾞｼｯｸM-PRO"/>
        <a:font script="Hang" typeface="HY그래픽M"/>
        <a:font script="Hans" typeface="黑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Trebuchet MS"/>
        <a:ea typeface=""/>
        <a:cs typeface=""/>
        <a:font script="Jpan" typeface="HG丸ｺﾞｼｯｸM-PRO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Bohatý">
      <a:fillStyleLst>
        <a:solidFill>
          <a:schemeClr val="phClr"/>
        </a:solidFill>
        <a:gradFill rotWithShape="1">
          <a:gsLst>
            <a:gs pos="0">
              <a:schemeClr val="phClr">
                <a:tint val="15000"/>
                <a:satMod val="250000"/>
              </a:schemeClr>
            </a:gs>
            <a:gs pos="49000">
              <a:schemeClr val="phClr">
                <a:tint val="50000"/>
                <a:satMod val="200000"/>
              </a:schemeClr>
            </a:gs>
            <a:gs pos="49100">
              <a:schemeClr val="phClr">
                <a:tint val="64000"/>
                <a:satMod val="160000"/>
              </a:schemeClr>
            </a:gs>
            <a:gs pos="92000">
              <a:schemeClr val="phClr">
                <a:tint val="50000"/>
                <a:satMod val="200000"/>
              </a:schemeClr>
            </a:gs>
            <a:gs pos="100000">
              <a:schemeClr val="phClr">
                <a:tint val="43000"/>
                <a:satMod val="1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4000"/>
              </a:schemeClr>
            </a:gs>
            <a:gs pos="49000">
              <a:schemeClr val="phClr">
                <a:tint val="96000"/>
                <a:shade val="84000"/>
                <a:satMod val="110000"/>
              </a:schemeClr>
            </a:gs>
            <a:gs pos="49100">
              <a:schemeClr val="phClr">
                <a:shade val="55000"/>
                <a:satMod val="150000"/>
              </a:schemeClr>
            </a:gs>
            <a:gs pos="92000">
              <a:schemeClr val="phClr">
                <a:tint val="98000"/>
                <a:shade val="90000"/>
                <a:satMod val="128000"/>
              </a:schemeClr>
            </a:gs>
            <a:gs pos="100000">
              <a:schemeClr val="phClr">
                <a:tint val="90000"/>
                <a:shade val="97000"/>
                <a:satMod val="128000"/>
              </a:schemeClr>
            </a:gs>
          </a:gsLst>
          <a:lin ang="5400000" scaled="1"/>
        </a:gradFill>
      </a:fillStyleLst>
      <a:lnStyleLst>
        <a:ln w="11430" cap="flat" cmpd="sng" algn="ctr">
          <a:solidFill>
            <a:schemeClr val="phClr"/>
          </a:solidFill>
          <a:prstDash val="solid"/>
        </a:ln>
        <a:ln w="40000" cap="flat" cmpd="sng" algn="ctr">
          <a:solidFill>
            <a:schemeClr val="phClr"/>
          </a:solidFill>
          <a:prstDash val="solid"/>
        </a:ln>
        <a:ln w="31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chemeClr val="phClr">
                <a:shade val="30000"/>
                <a:satMod val="150000"/>
                <a:alpha val="38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500000"/>
            </a:lightRig>
          </a:scene3d>
          <a:sp3d extrusionH="127000" prstMaterial="powder">
            <a:bevelT w="50800" h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78000"/>
                <a:satMod val="220000"/>
              </a:schemeClr>
            </a:gs>
            <a:gs pos="100000">
              <a:schemeClr val="phClr">
                <a:shade val="35000"/>
                <a:satMod val="155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80000"/>
              </a:schemeClr>
              <a:schemeClr val="phClr">
                <a:tint val="500"/>
                <a:satMod val="150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4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Opulent</Template>
  <TotalTime>18</TotalTime>
  <Words>261</Words>
  <Application>Microsoft Office PowerPoint</Application>
  <PresentationFormat>Předvádění na obrazovce (4:3)</PresentationFormat>
  <Paragraphs>72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10</vt:i4>
      </vt:variant>
    </vt:vector>
  </HeadingPairs>
  <TitlesOfParts>
    <vt:vector size="12" baseType="lpstr">
      <vt:lpstr>PREZENTACE_VOSHK_logolinkEU</vt:lpstr>
      <vt:lpstr>Bohatý</vt:lpstr>
      <vt:lpstr>4 způsoby jak zvítězit  v konkurenčním boji</vt:lpstr>
      <vt:lpstr>Tento učební materiál vznikl za podpory OPVK 1.5</vt:lpstr>
      <vt:lpstr>4 Způsoby, jak zvítězit v konkurenčním boji</vt:lpstr>
      <vt:lpstr>Snímek 4</vt:lpstr>
      <vt:lpstr>Snímek 5</vt:lpstr>
      <vt:lpstr>Snímek 6</vt:lpstr>
      <vt:lpstr>Snímek 7</vt:lpstr>
      <vt:lpstr>Snímek 8</vt:lpstr>
      <vt:lpstr> Ukázka Turbomarketingu</vt:lpstr>
      <vt:lpstr>Použité zdroje: 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4 Způsoby, jak zvítězit  v konkurenčním</dc:title>
  <dc:creator>An</dc:creator>
  <cp:lastModifiedBy>An</cp:lastModifiedBy>
  <cp:revision>6</cp:revision>
  <dcterms:created xsi:type="dcterms:W3CDTF">2013-04-30T06:22:41Z</dcterms:created>
  <dcterms:modified xsi:type="dcterms:W3CDTF">2013-10-09T11:19:24Z</dcterms:modified>
</cp:coreProperties>
</file>