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handoutMasterIdLst>
    <p:handoutMasterId r:id="rId16"/>
  </p:handoutMasterIdLst>
  <p:sldIdLst>
    <p:sldId id="256" r:id="rId3"/>
    <p:sldId id="277" r:id="rId4"/>
    <p:sldId id="278" r:id="rId5"/>
    <p:sldId id="288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2" autoAdjust="0"/>
    <p:restoredTop sz="99821" autoAdjust="0"/>
  </p:normalViewPr>
  <p:slideViewPr>
    <p:cSldViewPr snapToGrid="0" snapToObjects="1" showGuides="1">
      <p:cViewPr varScale="1">
        <p:scale>
          <a:sx n="70" d="100"/>
          <a:sy n="70" d="100"/>
        </p:scale>
        <p:origin x="-936" y="-77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8711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8712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6" name="Přímá spojovací čára 5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27651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52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53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3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7655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6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7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8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9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0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1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2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3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4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5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6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7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7668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69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0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1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2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3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4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5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6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7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78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7680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81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82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83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84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7685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86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7687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688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27689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7690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7691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7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7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7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7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7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87" grpId="0"/>
      <p:bldP spid="27691" grpId="0" build="p">
        <p:tmplLst>
          <p:tmpl lvl="1">
            <p:tnLst>
              <p:par>
                <p:cTn presetID="14" presetClass="entr" presetSubtype="1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randombar(horizontal)">
                      <p:cBhvr>
                        <p:cTn dur="500"/>
                        <p:tgtEl>
                          <p:spTgt spid="27691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4" presetClass="entr" presetSubtype="1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randombar(horizontal)">
                      <p:cBhvr>
                        <p:cTn dur="500"/>
                        <p:tgtEl>
                          <p:spTgt spid="27691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4" presetClass="entr" presetSubtype="1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randombar(horizontal)">
                      <p:cBhvr>
                        <p:cTn dur="500"/>
                        <p:tgtEl>
                          <p:spTgt spid="27691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4" presetClass="entr" presetSubtype="1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randombar(horizontal)">
                      <p:cBhvr>
                        <p:cTn dur="500"/>
                        <p:tgtEl>
                          <p:spTgt spid="27691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4" presetClass="entr" presetSubtype="1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769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randombar(horizontal)">
                      <p:cBhvr>
                        <p:cTn dur="500"/>
                        <p:tgtEl>
                          <p:spTgt spid="2769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Analýza hodnot zákazníka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20. 4. 2013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CSA_OPVK15_056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Marketingové nástroje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Analýza hodnot zákazníka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20. 5. 2013, 3. 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25 min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PC, </a:t>
                      </a:r>
                      <a:r>
                        <a:rPr lang="cs-CZ" sz="1600" dirty="0" err="1" smtClean="0"/>
                        <a:t>dataprojektor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flashdisk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Pochopení významu zákazníka jako podstaty veškerého</a:t>
                      </a:r>
                      <a:r>
                        <a:rPr lang="cs-CZ" sz="1600" baseline="0" dirty="0" smtClean="0"/>
                        <a:t> marketingového snažení firmy.</a:t>
                      </a:r>
                      <a:endParaRPr lang="cs-CZ" sz="160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ANALÝZA HODNOT ZÁKAZNÍKA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=</a:t>
            </a:r>
          </a:p>
          <a:p>
            <a:pPr eaLnBrk="1" hangingPunct="1">
              <a:defRPr/>
            </a:pPr>
            <a:r>
              <a:rPr lang="cs-CZ" dirty="0" smtClean="0"/>
              <a:t>KLÍČ K VÝHODĚ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SOUTĚŽENÍ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CÍLEM TÉTO ANALÝZY JE ZJISTIT, CO POŽADUJÍ ZÁKAZNÍCÍ NA CÍLOVÉM TRHU A JAKÉ JE JEJICH MÍNĚNÍ </a:t>
            </a:r>
            <a:r>
              <a:rPr lang="cs-CZ" sz="4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 </a:t>
            </a:r>
            <a:r>
              <a:rPr lang="cs-CZ" sz="4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ÚROVNI KONKRÉTNÍCH NABÍDEK</a:t>
            </a:r>
            <a:endParaRPr lang="cs-CZ" sz="4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Analýza má tyto části: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1) Identifikovat hlavní vlastnosti, kterých si zákazník cení.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2) Určit kvantitativní důležitost jednotlivých vlastností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3) Zjistit postavení firmy a konkurence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v </a:t>
            </a:r>
            <a:r>
              <a:rPr lang="cs-CZ" sz="2400" dirty="0" smtClean="0"/>
              <a:t>požadovaných vlastnostech výrobků a služeb.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4) Zjistit, jak zákazníci hodnotí firmu v daných vlastnostech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5) Sledovat hodnocení zákazníků průběžně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>1) Identifikace hlavní vlastnosti, kterých si zákazník cení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- Různí zákazníci budou mít různé požadavky.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- Jestliže je výčet příliš dlouhý, lze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 něj </a:t>
            </a:r>
            <a:r>
              <a:rPr lang="cs-CZ" dirty="0" smtClean="0"/>
              <a:t>vyloučit faktory s malou četností. </a:t>
            </a: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2) Určení kvantitativní důležitosti jednotlivých vlastností</a:t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- Jestliže se zákazníci ve svých hodnoceních příliš liší, je třeba je rozdělit do skupiny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3) Zjištění postavení firmy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a </a:t>
            </a:r>
            <a:r>
              <a:rPr lang="cs-CZ" sz="4000" dirty="0" smtClean="0"/>
              <a:t>konkurence v požadovaných vlastnostech výrobků a služeb</a:t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.</a:t>
            </a:r>
          </a:p>
          <a:p>
            <a:pPr eaLnBrk="1" hangingPunct="1">
              <a:defRPr/>
            </a:pPr>
            <a:r>
              <a:rPr lang="cs-CZ" sz="2800" dirty="0" smtClean="0"/>
              <a:t>Pro firmu je špatné zjistí-li:</a:t>
            </a:r>
          </a:p>
          <a:p>
            <a:pPr eaLnBrk="1" hangingPunct="1">
              <a:defRPr/>
            </a:pPr>
            <a:r>
              <a:rPr lang="cs-CZ" sz="2800" dirty="0" smtClean="0"/>
              <a:t>1)Pokud firma dosahuje vysoké hodnocení u vlastnosti, které zákazníci nepřikládají význam=OVERKILL 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/>
              <a:t>2) Pokud firma dosahuje nízké hodnocení u důležité vlastnosti=UNDERKILL</a:t>
            </a:r>
          </a:p>
          <a:p>
            <a:pPr eaLnBrk="1" hangingPunct="1">
              <a:defRPr/>
            </a:pPr>
            <a:endParaRPr lang="cs-CZ" sz="28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4) Hodnocení vybraných vlastností firmy zákazníkem</a:t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Jestliže firma předčí své konkurenty v hlavních vlastnostech, skýtá ji to možnost buď zvýšit ceny a tím zvýšit zisk, nebo ceny uchovat a zvýšit svůj podíl na trhu.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Pokud se zjistí nějaké nedostatky, tak náprava si vyžádá nové investice, ty mohou mít dvojí podobu: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1) Jestliže výkony jsou špatné, je třeba dosáhnout zlepšení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2) Jestliže však je skutečná úroveň dané vlastnosti rovnocenná s konkurencí, ale je zákazníky nedoceněna, je třeba zlepšit komunikaci se zákazníkem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5) Sledování hodnocení zákazníků průběžně</a:t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z="2800" smtClean="0"/>
              <a:t>Nové technologie, nové ekonomické podmínky vyžadují nové hodnocení zákazníků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z="2800" smtClean="0"/>
              <a:t>Je nezbytné periodicky opakovat analýzu zákazníkova žebříčku.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z="2800" smtClean="0"/>
              <a:t>Společnost, která žije v domnění, že zákazníkovo hodnocení je stálé, si zahrává s nebezpečím a na trhu se dlouho neudrží</a:t>
            </a: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 Konkurence	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arenR"/>
              <a:defRPr/>
            </a:pPr>
            <a:r>
              <a:rPr lang="cs-CZ" sz="2800" dirty="0" smtClean="0"/>
              <a:t>Konkurence snižuje antitrustové riziko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arenR"/>
              <a:defRPr/>
            </a:pPr>
            <a:r>
              <a:rPr lang="cs-CZ" sz="2800" dirty="0" smtClean="0"/>
              <a:t>Zvyšuje celkovou poptávku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arenR"/>
              <a:defRPr/>
            </a:pPr>
            <a:r>
              <a:rPr lang="cs-CZ" sz="2800" dirty="0" smtClean="0"/>
              <a:t>Vede k diferenciaci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arenR"/>
              <a:defRPr/>
            </a:pPr>
            <a:r>
              <a:rPr lang="cs-CZ" sz="2800" dirty="0" smtClean="0"/>
              <a:t>Poskytuje </a:t>
            </a:r>
            <a:r>
              <a:rPr lang="cs-CZ" sz="2800" dirty="0" smtClean="0">
                <a:solidFill>
                  <a:srgbClr val="FF0000"/>
                </a:solidFill>
              </a:rPr>
              <a:t>NÁKLADOVOU STŘÍŠKU </a:t>
            </a:r>
            <a:r>
              <a:rPr lang="cs-CZ" sz="2800" dirty="0" smtClean="0"/>
              <a:t>méně efektivním výrobcům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arenR"/>
              <a:defRPr/>
            </a:pPr>
            <a:r>
              <a:rPr lang="cs-CZ" sz="2800" dirty="0" smtClean="0"/>
              <a:t>Podílí se na nákladech na rozvoj trhu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 smtClean="0"/>
              <a:t>prověřuje novou technologii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arenR"/>
              <a:defRPr/>
            </a:pPr>
            <a:r>
              <a:rPr lang="cs-CZ" sz="2800" dirty="0" smtClean="0"/>
              <a:t>Zvětšuje podnikatelskou sílu proti odborům a regulátorům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arenR"/>
              <a:defRPr/>
            </a:pPr>
            <a:r>
              <a:rPr lang="cs-CZ" sz="2800" dirty="0" smtClean="0"/>
              <a:t>Může sloužit  méně atraktivním skupinám trhu</a:t>
            </a: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Použité zdroje:</a:t>
            </a:r>
          </a:p>
          <a:p>
            <a:pPr>
              <a:defRPr/>
            </a:pPr>
            <a:r>
              <a:rPr lang="cs-CZ" dirty="0" smtClean="0"/>
              <a:t>1. KOTLER, </a:t>
            </a:r>
            <a:r>
              <a:rPr lang="cs-CZ" dirty="0" err="1" smtClean="0"/>
              <a:t>Philip</a:t>
            </a:r>
            <a:r>
              <a:rPr lang="cs-CZ" dirty="0" smtClean="0"/>
              <a:t>. </a:t>
            </a:r>
            <a:r>
              <a:rPr lang="cs-CZ" i="1" dirty="0" smtClean="0"/>
              <a:t>Marketing management: analýza, plánování, realizace a kontrola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v </a:t>
            </a:r>
            <a:r>
              <a:rPr lang="cs-CZ" dirty="0" err="1" smtClean="0"/>
              <a:t>čes</a:t>
            </a:r>
            <a:r>
              <a:rPr lang="cs-CZ" dirty="0" smtClean="0"/>
              <a:t>. jazyce. Praha: Victoria </a:t>
            </a:r>
            <a:r>
              <a:rPr lang="cs-CZ" dirty="0" err="1" smtClean="0"/>
              <a:t>Publishing</a:t>
            </a:r>
            <a:r>
              <a:rPr lang="cs-CZ" dirty="0" smtClean="0"/>
              <a:t>, 1992, </a:t>
            </a:r>
            <a:r>
              <a:rPr lang="cs-CZ" dirty="0" smtClean="0"/>
              <a:t>789 </a:t>
            </a:r>
            <a:r>
              <a:rPr lang="cs-CZ" dirty="0" smtClean="0"/>
              <a:t>s. ISBN 80-856-0508-2. 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2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9</TotalTime>
  <Words>427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PREZENTACE_VOSHK_logolinkEU</vt:lpstr>
      <vt:lpstr>Motiv2</vt:lpstr>
      <vt:lpstr>Analýza hodnot zákazníka</vt:lpstr>
      <vt:lpstr>Tento učební materiál vznikl za podpory OPVK 1.5</vt:lpstr>
      <vt:lpstr>ANALÝZA HODNOT ZÁKAZNÍKA</vt:lpstr>
      <vt:lpstr>Snímek 4</vt:lpstr>
      <vt:lpstr>Analýza má tyto části:</vt:lpstr>
      <vt:lpstr>1) Identifikace hlavní vlastnosti, kterých si zákazník cení</vt:lpstr>
      <vt:lpstr> 2) Určení kvantitativní důležitosti jednotlivých vlastností </vt:lpstr>
      <vt:lpstr> 3) Zjištění postavení firmy  a konkurence v požadovaných vlastnostech výrobků a služeb </vt:lpstr>
      <vt:lpstr> 4) Hodnocení vybraných vlastností firmy zákazníkem </vt:lpstr>
      <vt:lpstr> 5) Sledování hodnocení zákazníků průběžně </vt:lpstr>
      <vt:lpstr> Konkurence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Analýza hodnot zákazníka</dc:title>
  <dc:creator>An</dc:creator>
  <cp:lastModifiedBy>An</cp:lastModifiedBy>
  <cp:revision>1</cp:revision>
  <dcterms:created xsi:type="dcterms:W3CDTF">2013-05-28T06:31:31Z</dcterms:created>
  <dcterms:modified xsi:type="dcterms:W3CDTF">2013-05-28T06:40:34Z</dcterms:modified>
</cp:coreProperties>
</file>