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commentAuthors.xml" ContentType="application/vnd.openxmlformats-officedocument.presentationml.commentAuthors+xml"/>
  <Override PartName="/ppt/slideLayouts/slideLayout10.xml" ContentType="application/vnd.openxmlformats-officedocument.presentationml.slideLayout+xml"/>
  <Default Extension="tiff" ContentType="image/tif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2"/>
  </p:notesMasterIdLst>
  <p:handoutMasterIdLst>
    <p:handoutMasterId r:id="rId23"/>
  </p:handoutMasterIdLst>
  <p:sldIdLst>
    <p:sldId id="256" r:id="rId3"/>
    <p:sldId id="277" r:id="rId4"/>
    <p:sldId id="279" r:id="rId5"/>
    <p:sldId id="281" r:id="rId6"/>
    <p:sldId id="282" r:id="rId7"/>
    <p:sldId id="283" r:id="rId8"/>
    <p:sldId id="284" r:id="rId9"/>
    <p:sldId id="285" r:id="rId10"/>
    <p:sldId id="286" r:id="rId11"/>
    <p:sldId id="287" r:id="rId12"/>
    <p:sldId id="288" r:id="rId13"/>
    <p:sldId id="289" r:id="rId14"/>
    <p:sldId id="290" r:id="rId15"/>
    <p:sldId id="291" r:id="rId16"/>
    <p:sldId id="292" r:id="rId17"/>
    <p:sldId id="293" r:id="rId18"/>
    <p:sldId id="294" r:id="rId19"/>
    <p:sldId id="295" r:id="rId20"/>
    <p:sldId id="296" r:id="rId21"/>
  </p:sldIdLst>
  <p:sldSz cx="9144000" cy="6858000" type="screen4x3"/>
  <p:notesSz cx="6797675" cy="9926638"/>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CPIV" initials="C" lastIdx="3" clrIdx="0"/>
</p:cmAuthorLst>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Světlý styl 2 – zvýraznění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6E25E649-3F16-4E02-A733-19D2CDBF48F0}" styleName="Střední styl 3 – zvýraznění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5620"/>
    <p:restoredTop sz="99821" autoAdjust="0"/>
  </p:normalViewPr>
  <p:slideViewPr>
    <p:cSldViewPr snapToGrid="0" snapToObjects="1" showGuides="1">
      <p:cViewPr varScale="1">
        <p:scale>
          <a:sx n="26" d="100"/>
          <a:sy n="26" d="100"/>
        </p:scale>
        <p:origin x="-960" y="-77"/>
      </p:cViewPr>
      <p:guideLst>
        <p:guide orient="horz" pos="4196"/>
        <p:guide orient="horz" pos="1877"/>
        <p:guide orient="horz" pos="3297"/>
        <p:guide pos="302"/>
        <p:guide pos="1202"/>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commentAuthors" Target="commentAuthor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handoutMaster" Target="handoutMasters/handoutMaster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453287DD-D57B-4A1F-9A73-518CE20E56B4}" type="datetimeFigureOut">
              <a:rPr lang="cs-CZ" smtClean="0"/>
              <a:pPr/>
              <a:t>24.5.2013</a:t>
            </a:fld>
            <a:endParaRPr lang="cs-CZ"/>
          </a:p>
        </p:txBody>
      </p:sp>
      <p:sp>
        <p:nvSpPr>
          <p:cNvPr id="4" name="Zástupný symbol pro zápatí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cs-CZ"/>
          </a:p>
        </p:txBody>
      </p:sp>
      <p:sp>
        <p:nvSpPr>
          <p:cNvPr id="5" name="Zástupný symbol pro číslo snímku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D8F93ED0-A090-4B25-BFB4-D3E26E4B7313}" type="slidenum">
              <a:rPr lang="cs-CZ" smtClean="0"/>
              <a:pPr/>
              <a:t>‹#›</a:t>
            </a:fld>
            <a:endParaRPr lang="cs-CZ"/>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53C2DA01-25A2-453B-9157-4DFAE34F9D0B}" type="datetimeFigureOut">
              <a:rPr lang="cs-CZ" smtClean="0"/>
              <a:pPr/>
              <a:t>24.5.2013</a:t>
            </a:fld>
            <a:endParaRPr lang="cs-CZ"/>
          </a:p>
        </p:txBody>
      </p:sp>
      <p:sp>
        <p:nvSpPr>
          <p:cNvPr id="4" name="Zástupný symbol pro obrázek snímku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BE0FDC0C-3A26-48DB-87D7-83B1F6FAD78C}" type="slidenum">
              <a:rPr lang="cs-CZ" smtClean="0"/>
              <a:pPr/>
              <a:t>‹#›</a:t>
            </a:fld>
            <a:endParaRPr lang="cs-CZ"/>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B42A6BD5-CA47-44D9-82C7-409235B9B760}" type="datetime1">
              <a:rPr lang="cs-CZ" smtClean="0"/>
              <a:pPr/>
              <a:t>24.5.2013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09161AD-CE0D-4BCB-8C8C-A6C26A0B30BD}"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864F671A-DDCF-44AC-BD3C-D1B119FFC017}" type="datetime1">
              <a:rPr lang="cs-CZ" smtClean="0"/>
              <a:pPr/>
              <a:t>24.5.2013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09161AD-CE0D-4BCB-8C8C-A6C26A0B30BD}"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9CFBDB3F-3C61-44A8-A00E-BBC446DB773E}" type="datetime1">
              <a:rPr lang="cs-CZ" smtClean="0"/>
              <a:pPr/>
              <a:t>24.5.2013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09161AD-CE0D-4BCB-8C8C-A6C26A0B30BD}" type="slidenum">
              <a:rPr lang="cs-CZ" smtClean="0"/>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4C1E29B9-A11C-43EE-AB4D-F23D8AC2F776}" type="datetime1">
              <a:rPr lang="cs-CZ" smtClean="0"/>
              <a:pPr/>
              <a:t>24.5.2013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09161AD-CE0D-4BCB-8C8C-A6C26A0B30BD}"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CA9C4392-EAEE-4A71-B94E-60A8E803C5F9}" type="datetime1">
              <a:rPr lang="cs-CZ" smtClean="0"/>
              <a:pPr/>
              <a:t>24.5.2013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909161AD-CE0D-4BCB-8C8C-A6C26A0B30BD}"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3" name="Zástupný symbol pro datum 2"/>
          <p:cNvSpPr>
            <a:spLocks noGrp="1"/>
          </p:cNvSpPr>
          <p:nvPr>
            <p:ph type="dt" sz="half" idx="10"/>
          </p:nvPr>
        </p:nvSpPr>
        <p:spPr/>
        <p:txBody>
          <a:bodyPr/>
          <a:lstStyle/>
          <a:p>
            <a:fld id="{AA2BA124-D45F-4B4C-A75E-51D07D51DD3F}" type="datetime1">
              <a:rPr lang="cs-CZ" smtClean="0"/>
              <a:pPr/>
              <a:t>24.5.2013</a:t>
            </a:fld>
            <a:endParaRPr lang="cs-CZ"/>
          </a:p>
        </p:txBody>
      </p:sp>
      <p:sp>
        <p:nvSpPr>
          <p:cNvPr id="4" name="Zástupný symbol pro zápatí 3"/>
          <p:cNvSpPr>
            <a:spLocks noGrp="1"/>
          </p:cNvSpPr>
          <p:nvPr>
            <p:ph type="ftr" sz="quarter" idx="11"/>
          </p:nvPr>
        </p:nvSpPr>
        <p:spPr/>
        <p:txBody>
          <a:bodyPr/>
          <a:lstStyle/>
          <a:p>
            <a:endParaRPr lang="cs-CZ" dirty="0"/>
          </a:p>
        </p:txBody>
      </p:sp>
      <p:sp>
        <p:nvSpPr>
          <p:cNvPr id="5" name="Zástupný symbol pro číslo snímku 4"/>
          <p:cNvSpPr>
            <a:spLocks noGrp="1"/>
          </p:cNvSpPr>
          <p:nvPr>
            <p:ph type="sldNum" sz="quarter" idx="12"/>
          </p:nvPr>
        </p:nvSpPr>
        <p:spPr/>
        <p:txBody>
          <a:bodyPr/>
          <a:lstStyle>
            <a:lvl1pPr>
              <a:defRPr>
                <a:solidFill>
                  <a:schemeClr val="tx2"/>
                </a:solidFill>
              </a:defRPr>
            </a:lvl1pPr>
          </a:lstStyle>
          <a:p>
            <a:fld id="{909161AD-CE0D-4BCB-8C8C-A6C26A0B30BD}" type="slidenum">
              <a:rPr lang="cs-CZ" smtClean="0"/>
              <a:pPr/>
              <a:t>‹#›</a:t>
            </a:fld>
            <a:endParaRPr lang="cs-CZ" dirty="0"/>
          </a:p>
        </p:txBody>
      </p:sp>
      <p:cxnSp>
        <p:nvCxnSpPr>
          <p:cNvPr id="13" name="Přímá spojovací čára 12"/>
          <p:cNvCxnSpPr/>
          <p:nvPr userDrawn="1"/>
        </p:nvCxnSpPr>
        <p:spPr>
          <a:xfrm>
            <a:off x="0" y="6237312"/>
            <a:ext cx="9144000" cy="0"/>
          </a:xfrm>
          <a:prstGeom prst="line">
            <a:avLst/>
          </a:prstGeom>
          <a:ln w="28575">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sp>
        <p:nvSpPr>
          <p:cNvPr id="10" name="Obdélník 9"/>
          <p:cNvSpPr/>
          <p:nvPr userDrawn="1"/>
        </p:nvSpPr>
        <p:spPr>
          <a:xfrm>
            <a:off x="0" y="0"/>
            <a:ext cx="9144000" cy="983469"/>
          </a:xfrm>
          <a:prstGeom prst="rect">
            <a:avLst/>
          </a:prstGeom>
          <a:gradFill flip="none" rotWithShape="1">
            <a:gsLst>
              <a:gs pos="0">
                <a:schemeClr val="accent5">
                  <a:lumMod val="50000"/>
                  <a:shade val="30000"/>
                  <a:satMod val="115000"/>
                </a:schemeClr>
              </a:gs>
              <a:gs pos="50000">
                <a:schemeClr val="accent5">
                  <a:lumMod val="50000"/>
                  <a:shade val="67500"/>
                  <a:satMod val="115000"/>
                </a:schemeClr>
              </a:gs>
              <a:gs pos="100000">
                <a:schemeClr val="accent5">
                  <a:lumMod val="50000"/>
                  <a:shade val="100000"/>
                  <a:satMod val="115000"/>
                </a:scheme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 name="Nadpis 1"/>
          <p:cNvSpPr>
            <a:spLocks noGrp="1"/>
          </p:cNvSpPr>
          <p:nvPr>
            <p:ph type="title"/>
          </p:nvPr>
        </p:nvSpPr>
        <p:spPr>
          <a:xfrm>
            <a:off x="446856" y="519437"/>
            <a:ext cx="7352936" cy="442035"/>
          </a:xfrm>
        </p:spPr>
        <p:txBody>
          <a:bodyPr wrap="square" lIns="36000" tIns="36000" rIns="36000" bIns="36000" anchor="b" anchorCtr="0">
            <a:spAutoFit/>
          </a:bodyPr>
          <a:lstStyle>
            <a:lvl1pPr algn="l">
              <a:defRPr sz="2400" b="1">
                <a:solidFill>
                  <a:schemeClr val="bg1"/>
                </a:solidFill>
              </a:defRPr>
            </a:lvl1pPr>
          </a:lstStyle>
          <a:p>
            <a:r>
              <a:rPr lang="cs-CZ" smtClean="0"/>
              <a:t>Klepnutím lze upravit styl předlohy nadpisů.</a:t>
            </a:r>
            <a:endParaRPr lang="cs-CZ" dirty="0"/>
          </a:p>
        </p:txBody>
      </p:sp>
      <p:pic>
        <p:nvPicPr>
          <p:cNvPr id="8" name="Obrázek 7" descr="C_mini.jpg"/>
          <p:cNvPicPr>
            <a:picLocks noChangeAspect="1"/>
          </p:cNvPicPr>
          <p:nvPr userDrawn="1"/>
        </p:nvPicPr>
        <p:blipFill>
          <a:blip r:embed="rId2" cstate="print">
            <a:clrChange>
              <a:clrFrom>
                <a:srgbClr val="B0B0B0"/>
              </a:clrFrom>
              <a:clrTo>
                <a:srgbClr val="B0B0B0">
                  <a:alpha val="0"/>
                </a:srgbClr>
              </a:clrTo>
            </a:clrChange>
          </a:blip>
          <a:stretch>
            <a:fillRect/>
          </a:stretch>
        </p:blipFill>
        <p:spPr>
          <a:xfrm>
            <a:off x="8101332" y="95536"/>
            <a:ext cx="777452" cy="764275"/>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77EDB285-905C-491D-B33F-3DF0BB194B43}" type="datetime1">
              <a:rPr lang="cs-CZ" smtClean="0"/>
              <a:pPr/>
              <a:t>24.5.2013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909161AD-CE0D-4BCB-8C8C-A6C26A0B30BD}"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A6C3C0D9-14C9-4E9E-A947-67C4C2765C59}" type="datetime1">
              <a:rPr lang="cs-CZ" smtClean="0"/>
              <a:pPr/>
              <a:t>24.5.2013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09161AD-CE0D-4BCB-8C8C-A6C26A0B30BD}"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smtClean="0"/>
              <a:t>Klepnutím na ikonu přidáte obrázek.</a:t>
            </a:r>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04AB4C33-5242-411D-A384-3FD9F2D5119A}" type="datetime1">
              <a:rPr lang="cs-CZ" smtClean="0"/>
              <a:pPr/>
              <a:t>24.5.2013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09161AD-CE0D-4BCB-8C8C-A6C26A0B30BD}" type="slidenum">
              <a:rPr lang="cs-CZ" smtClean="0"/>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761D8145-5D9A-4621-8A72-AF39B82773C6}" type="datetime1">
              <a:rPr lang="cs-CZ" smtClean="0"/>
              <a:pPr/>
              <a:t>24.5.2013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09161AD-CE0D-4BCB-8C8C-A6C26A0B30BD}"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32580A10-4C89-4D38-8B9D-FB3DFCFB3EDF}" type="datetime1">
              <a:rPr lang="cs-CZ" smtClean="0"/>
              <a:pPr/>
              <a:t>24.5.2013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09161AD-CE0D-4BCB-8C8C-A6C26A0B30BD}" type="slidenum">
              <a:rPr lang="cs-CZ" smtClean="0"/>
              <a:pPr/>
              <a:t>‹#›</a:t>
            </a:fld>
            <a:endParaRPr lang="cs-CZ"/>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sp>
        <p:nvSpPr>
          <p:cNvPr id="28" name="Zástupný symbol pro datum 27"/>
          <p:cNvSpPr>
            <a:spLocks noGrp="1"/>
          </p:cNvSpPr>
          <p:nvPr>
            <p:ph type="dt" sz="half" idx="10"/>
          </p:nvPr>
        </p:nvSpPr>
        <p:spPr/>
        <p:txBody>
          <a:bodyPr/>
          <a:lstStyle>
            <a:extLst/>
          </a:lstStyle>
          <a:p>
            <a:fld id="{B42A6BD5-CA47-44D9-82C7-409235B9B760}" type="datetime1">
              <a:rPr lang="cs-CZ" smtClean="0"/>
              <a:pPr/>
              <a:t>24.5.2013</a:t>
            </a:fld>
            <a:endParaRPr lang="cs-CZ"/>
          </a:p>
        </p:txBody>
      </p:sp>
      <p:sp>
        <p:nvSpPr>
          <p:cNvPr id="17" name="Zástupný symbol pro zápatí 16"/>
          <p:cNvSpPr>
            <a:spLocks noGrp="1"/>
          </p:cNvSpPr>
          <p:nvPr>
            <p:ph type="ftr" sz="quarter" idx="11"/>
          </p:nvPr>
        </p:nvSpPr>
        <p:spPr/>
        <p:txBody>
          <a:bodyPr/>
          <a:lstStyle>
            <a:extLst/>
          </a:lstStyle>
          <a:p>
            <a:endParaRPr lang="cs-CZ"/>
          </a:p>
        </p:txBody>
      </p:sp>
      <p:sp>
        <p:nvSpPr>
          <p:cNvPr id="29" name="Zástupný symbol pro číslo snímku 28"/>
          <p:cNvSpPr>
            <a:spLocks noGrp="1"/>
          </p:cNvSpPr>
          <p:nvPr>
            <p:ph type="sldNum" sz="quarter" idx="12"/>
          </p:nvPr>
        </p:nvSpPr>
        <p:spPr/>
        <p:txBody>
          <a:bodyPr/>
          <a:lstStyle>
            <a:extLst/>
          </a:lstStyle>
          <a:p>
            <a:fld id="{909161AD-CE0D-4BCB-8C8C-A6C26A0B30BD}" type="slidenum">
              <a:rPr lang="cs-CZ" smtClean="0"/>
              <a:pPr/>
              <a:t>‹#›</a:t>
            </a:fld>
            <a:endParaRPr lang="cs-CZ"/>
          </a:p>
        </p:txBody>
      </p:sp>
      <p:sp>
        <p:nvSpPr>
          <p:cNvPr id="32" name="Obdélník 31"/>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9" name="Obdélník 38"/>
          <p:cNvSpPr/>
          <p:nvPr/>
        </p:nvSpPr>
        <p:spPr>
          <a:xfrm>
            <a:off x="309558" y="680477"/>
            <a:ext cx="45720"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0" name="Obdélník 39"/>
          <p:cNvSpPr/>
          <p:nvPr/>
        </p:nvSpPr>
        <p:spPr>
          <a:xfrm>
            <a:off x="269073"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1" name="Obdélník 40"/>
          <p:cNvSpPr/>
          <p:nvPr/>
        </p:nvSpPr>
        <p:spPr>
          <a:xfrm>
            <a:off x="25002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42" name="Obdélník 41"/>
          <p:cNvSpPr/>
          <p:nvPr/>
        </p:nvSpPr>
        <p:spPr>
          <a:xfrm>
            <a:off x="221768"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Nadpis 7"/>
          <p:cNvSpPr>
            <a:spLocks noGrp="1"/>
          </p:cNvSpPr>
          <p:nvPr>
            <p:ph type="ctrTitle"/>
          </p:nvPr>
        </p:nvSpPr>
        <p:spPr>
          <a:xfrm>
            <a:off x="914400" y="4343400"/>
            <a:ext cx="7772400" cy="1975104"/>
          </a:xfrm>
        </p:spPr>
        <p:txBody>
          <a:bodyPr/>
          <a:lstStyle>
            <a:lvl1pPr marR="9144" algn="l">
              <a:defRPr sz="4000" b="1" cap="all" spc="0" baseline="0">
                <a:effectLst>
                  <a:reflection blurRad="12700" stA="34000" endA="740" endPos="53000" dir="5400000" sy="-100000" algn="bl" rotWithShape="0"/>
                </a:effectLst>
              </a:defRPr>
            </a:lvl1pPr>
            <a:extLst/>
          </a:lstStyle>
          <a:p>
            <a:r>
              <a:rPr kumimoji="0" lang="cs-CZ" smtClean="0"/>
              <a:t>Klepnutím lze upravit styl předlohy nadpisů.</a:t>
            </a:r>
            <a:endParaRPr kumimoji="0" lang="en-US"/>
          </a:p>
        </p:txBody>
      </p:sp>
      <p:sp>
        <p:nvSpPr>
          <p:cNvPr id="9" name="Podnadpis 8"/>
          <p:cNvSpPr>
            <a:spLocks noGrp="1"/>
          </p:cNvSpPr>
          <p:nvPr>
            <p:ph type="subTitle" idx="1"/>
          </p:nvPr>
        </p:nvSpPr>
        <p:spPr>
          <a:xfrm>
            <a:off x="914400" y="2834640"/>
            <a:ext cx="7772400" cy="1508760"/>
          </a:xfrm>
        </p:spPr>
        <p:txBody>
          <a:bodyPr lIns="100584" tIns="45720"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cs-CZ" smtClean="0"/>
              <a:t>Klepnutím lze upravit styl předlohy podnadpisů.</a:t>
            </a:r>
            <a:endParaRPr kumimoji="0" lang="en-US"/>
          </a:p>
        </p:txBody>
      </p:sp>
      <p:sp>
        <p:nvSpPr>
          <p:cNvPr id="56" name="Obdélník 55"/>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5" name="Obdélník 64"/>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6" name="Obdélník 65"/>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7" name="Obdélník 66"/>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Klepnutím lze upravit styl předlohy nadpisů.</a:t>
            </a:r>
            <a:endParaRPr kumimoji="0" lang="en-US"/>
          </a:p>
        </p:txBody>
      </p:sp>
      <p:sp>
        <p:nvSpPr>
          <p:cNvPr id="3" name="Zástupný symbol pro obsah 2"/>
          <p:cNvSpPr>
            <a:spLocks noGrp="1"/>
          </p:cNvSpPr>
          <p:nvPr>
            <p:ph idx="1"/>
          </p:nvPr>
        </p:nvSpPr>
        <p:spPr/>
        <p:txBody>
          <a:bodyPr/>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864F671A-DDCF-44AC-BD3C-D1B119FFC017}" type="datetime1">
              <a:rPr lang="cs-CZ" smtClean="0"/>
              <a:pPr/>
              <a:t>24.5.2013</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909161AD-CE0D-4BCB-8C8C-A6C26A0B30BD}" type="slidenum">
              <a:rPr lang="cs-CZ" smtClean="0"/>
              <a:pPr/>
              <a:t>‹#›</a:t>
            </a:fld>
            <a:endParaRPr lang="cs-CZ"/>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14" name="Volný tvar 13"/>
          <p:cNvSpPr>
            <a:spLocks/>
          </p:cNvSpPr>
          <p:nvPr/>
        </p:nvSpPr>
        <p:spPr bwMode="auto">
          <a:xfrm>
            <a:off x="4828952" y="1073888"/>
            <a:ext cx="4322136"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5" name="Volný tvar 14"/>
          <p:cNvSpPr>
            <a:spLocks/>
          </p:cNvSpPr>
          <p:nvPr/>
        </p:nvSpPr>
        <p:spPr bwMode="auto">
          <a:xfrm>
            <a:off x="373966" y="0"/>
            <a:ext cx="5514536" cy="6615332"/>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3" name="Volný tvar 12"/>
          <p:cNvSpPr>
            <a:spLocks/>
          </p:cNvSpPr>
          <p:nvPr/>
        </p:nvSpPr>
        <p:spPr bwMode="auto">
          <a:xfrm rot="5236414">
            <a:off x="4462128" y="1483600"/>
            <a:ext cx="4114800" cy="118872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6" name="Volný tvar 15"/>
          <p:cNvSpPr>
            <a:spLocks/>
          </p:cNvSpPr>
          <p:nvPr/>
        </p:nvSpPr>
        <p:spPr bwMode="auto">
          <a:xfrm>
            <a:off x="5943600" y="0"/>
            <a:ext cx="27432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7" name="Volný tvar 16"/>
          <p:cNvSpPr>
            <a:spLocks/>
          </p:cNvSpPr>
          <p:nvPr/>
        </p:nvSpPr>
        <p:spPr bwMode="auto">
          <a:xfrm>
            <a:off x="5943600" y="4267200"/>
            <a:ext cx="32004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8" name="Volný tvar 17"/>
          <p:cNvSpPr>
            <a:spLocks/>
          </p:cNvSpPr>
          <p:nvPr/>
        </p:nvSpPr>
        <p:spPr bwMode="auto">
          <a:xfrm>
            <a:off x="5943600" y="0"/>
            <a:ext cx="13716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9" name="Volný tvar 18"/>
          <p:cNvSpPr>
            <a:spLocks/>
          </p:cNvSpPr>
          <p:nvPr/>
        </p:nvSpPr>
        <p:spPr bwMode="auto">
          <a:xfrm>
            <a:off x="5948363" y="4246563"/>
            <a:ext cx="2090737"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0" name="Volný tvar 19"/>
          <p:cNvSpPr>
            <a:spLocks/>
          </p:cNvSpPr>
          <p:nvPr/>
        </p:nvSpPr>
        <p:spPr bwMode="auto">
          <a:xfrm>
            <a:off x="5943600" y="4267200"/>
            <a:ext cx="16002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1" name="Volný tvar 20"/>
          <p:cNvSpPr>
            <a:spLocks/>
          </p:cNvSpPr>
          <p:nvPr/>
        </p:nvSpPr>
        <p:spPr bwMode="auto">
          <a:xfrm>
            <a:off x="5943600" y="1371600"/>
            <a:ext cx="32004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2" name="Volný tvar 21"/>
          <p:cNvSpPr>
            <a:spLocks/>
          </p:cNvSpPr>
          <p:nvPr/>
        </p:nvSpPr>
        <p:spPr bwMode="auto">
          <a:xfrm>
            <a:off x="5943600" y="1752600"/>
            <a:ext cx="32004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3" name="Volný tvar 22"/>
          <p:cNvSpPr>
            <a:spLocks/>
          </p:cNvSpPr>
          <p:nvPr/>
        </p:nvSpPr>
        <p:spPr bwMode="auto">
          <a:xfrm>
            <a:off x="990600" y="4267200"/>
            <a:ext cx="4953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4" name="Volný tvar 23"/>
          <p:cNvSpPr>
            <a:spLocks/>
          </p:cNvSpPr>
          <p:nvPr/>
        </p:nvSpPr>
        <p:spPr bwMode="auto">
          <a:xfrm>
            <a:off x="533400" y="4267200"/>
            <a:ext cx="533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5" name="Volný tvar 24"/>
          <p:cNvSpPr>
            <a:spLocks/>
          </p:cNvSpPr>
          <p:nvPr/>
        </p:nvSpPr>
        <p:spPr bwMode="auto">
          <a:xfrm>
            <a:off x="366824" y="2438400"/>
            <a:ext cx="56388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6" name="Volný tvar 25"/>
          <p:cNvSpPr>
            <a:spLocks/>
          </p:cNvSpPr>
          <p:nvPr/>
        </p:nvSpPr>
        <p:spPr bwMode="auto">
          <a:xfrm>
            <a:off x="366824" y="2133600"/>
            <a:ext cx="56388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7" name="Volný tvar 26"/>
          <p:cNvSpPr>
            <a:spLocks/>
          </p:cNvSpPr>
          <p:nvPr/>
        </p:nvSpPr>
        <p:spPr bwMode="auto">
          <a:xfrm>
            <a:off x="4572000" y="4267200"/>
            <a:ext cx="13716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3" name="Zástupný symbol pro text 2"/>
          <p:cNvSpPr>
            <a:spLocks noGrp="1"/>
          </p:cNvSpPr>
          <p:nvPr>
            <p:ph type="body" idx="1"/>
          </p:nvPr>
        </p:nvSpPr>
        <p:spPr>
          <a:xfrm>
            <a:off x="706902" y="1351672"/>
            <a:ext cx="5718048" cy="977486"/>
          </a:xfrm>
        </p:spPr>
        <p:txBody>
          <a:bodyPr lIns="82296" tIns="45720" bIns="0" anchor="t"/>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cs-CZ" smtClean="0"/>
              <a:t>Klepnutím lze upravit styly předlohy textu.</a:t>
            </a:r>
          </a:p>
        </p:txBody>
      </p:sp>
      <p:sp>
        <p:nvSpPr>
          <p:cNvPr id="4" name="Zástupný symbol pro datum 3"/>
          <p:cNvSpPr>
            <a:spLocks noGrp="1"/>
          </p:cNvSpPr>
          <p:nvPr>
            <p:ph type="dt" sz="half" idx="10"/>
          </p:nvPr>
        </p:nvSpPr>
        <p:spPr/>
        <p:txBody>
          <a:bodyPr/>
          <a:lstStyle>
            <a:extLst/>
          </a:lstStyle>
          <a:p>
            <a:fld id="{9CFBDB3F-3C61-44A8-A00E-BBC446DB773E}" type="datetime1">
              <a:rPr lang="cs-CZ" smtClean="0"/>
              <a:pPr/>
              <a:t>24.5.2013</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909161AD-CE0D-4BCB-8C8C-A6C26A0B30BD}" type="slidenum">
              <a:rPr lang="cs-CZ" smtClean="0"/>
              <a:pPr/>
              <a:t>‹#›</a:t>
            </a:fld>
            <a:endParaRPr lang="cs-CZ"/>
          </a:p>
        </p:txBody>
      </p:sp>
      <p:sp>
        <p:nvSpPr>
          <p:cNvPr id="7" name="Obdélník 6"/>
          <p:cNvSpPr/>
          <p:nvPr/>
        </p:nvSpPr>
        <p:spPr>
          <a:xfrm>
            <a:off x="363160" y="402264"/>
            <a:ext cx="850392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Nadpis 1"/>
          <p:cNvSpPr>
            <a:spLocks noGrp="1"/>
          </p:cNvSpPr>
          <p:nvPr>
            <p:ph type="title"/>
          </p:nvPr>
        </p:nvSpPr>
        <p:spPr>
          <a:xfrm>
            <a:off x="706902" y="512064"/>
            <a:ext cx="8156448" cy="777240"/>
          </a:xfrm>
        </p:spPr>
        <p:txBody>
          <a:bodyPr tIns="64008"/>
          <a:lstStyle>
            <a:lvl1pPr algn="l">
              <a:buNone/>
              <a:defRPr sz="3800" b="0" cap="none" spc="-150" baseline="0"/>
            </a:lvl1pPr>
            <a:extLst/>
          </a:lstStyle>
          <a:p>
            <a:r>
              <a:rPr kumimoji="0" lang="cs-CZ" smtClean="0"/>
              <a:t>Klepnutím lze upravit styl předlohy nadpisů.</a:t>
            </a:r>
            <a:endParaRPr kumimoji="0" lang="en-US"/>
          </a:p>
        </p:txBody>
      </p:sp>
      <p:sp>
        <p:nvSpPr>
          <p:cNvPr id="8" name="Obdélník 7"/>
          <p:cNvSpPr/>
          <p:nvPr/>
        </p:nvSpPr>
        <p:spPr>
          <a:xfrm flipH="1">
            <a:off x="371538"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9" name="Obdélník 8"/>
          <p:cNvSpPr/>
          <p:nvPr/>
        </p:nvSpPr>
        <p:spPr>
          <a:xfrm flipH="1">
            <a:off x="411109"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0" name="Obdélník 9"/>
          <p:cNvSpPr/>
          <p:nvPr/>
        </p:nvSpPr>
        <p:spPr>
          <a:xfrm flipH="1">
            <a:off x="44845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Obdélník 10"/>
          <p:cNvSpPr/>
          <p:nvPr/>
        </p:nvSpPr>
        <p:spPr>
          <a:xfrm flipH="1">
            <a:off x="476702"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Obdélník 11"/>
          <p:cNvSpPr/>
          <p:nvPr/>
        </p:nvSpPr>
        <p:spPr>
          <a:xfrm>
            <a:off x="500478" y="680477"/>
            <a:ext cx="36576"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457200" y="512064"/>
            <a:ext cx="8229600" cy="914400"/>
          </a:xfrm>
        </p:spPr>
        <p:txBody>
          <a:bodyPr/>
          <a:lstStyle>
            <a:extLst/>
          </a:lstStyle>
          <a:p>
            <a:r>
              <a:rPr kumimoji="0" lang="cs-CZ" smtClean="0"/>
              <a:t>Klepnutím lze upravit styl předlohy nadpisů.</a:t>
            </a:r>
            <a:endParaRPr kumimoji="0" lang="en-US"/>
          </a:p>
        </p:txBody>
      </p:sp>
      <p:sp>
        <p:nvSpPr>
          <p:cNvPr id="3" name="Zástupný symbol pro obsah 2"/>
          <p:cNvSpPr>
            <a:spLocks noGrp="1"/>
          </p:cNvSpPr>
          <p:nvPr>
            <p:ph sz="half" idx="1"/>
          </p:nvPr>
        </p:nvSpPr>
        <p:spPr>
          <a:xfrm>
            <a:off x="464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obsah 3"/>
          <p:cNvSpPr>
            <a:spLocks noGrp="1"/>
          </p:cNvSpPr>
          <p:nvPr>
            <p:ph sz="half" idx="2"/>
          </p:nvPr>
        </p:nvSpPr>
        <p:spPr>
          <a:xfrm>
            <a:off x="4655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4C1E29B9-A11C-43EE-AB4D-F23D8AC2F776}" type="datetime1">
              <a:rPr lang="cs-CZ" smtClean="0"/>
              <a:pPr/>
              <a:t>24.5.2013</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909161AD-CE0D-4BCB-8C8C-A6C26A0B30BD}" type="slidenum">
              <a:rPr lang="cs-CZ" smtClean="0"/>
              <a:pPr/>
              <a:t>‹#›</a:t>
            </a:fld>
            <a:endParaRPr lang="cs-CZ"/>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Porovnání">
    <p:spTree>
      <p:nvGrpSpPr>
        <p:cNvPr id="1" name=""/>
        <p:cNvGrpSpPr/>
        <p:nvPr/>
      </p:nvGrpSpPr>
      <p:grpSpPr>
        <a:xfrm>
          <a:off x="0" y="0"/>
          <a:ext cx="0" cy="0"/>
          <a:chOff x="0" y="0"/>
          <a:chExt cx="0" cy="0"/>
        </a:xfrm>
      </p:grpSpPr>
      <p:sp>
        <p:nvSpPr>
          <p:cNvPr id="25" name="Obdélník 24"/>
          <p:cNvSpPr/>
          <p:nvPr/>
        </p:nvSpPr>
        <p:spPr>
          <a:xfrm>
            <a:off x="0" y="402265"/>
            <a:ext cx="886708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Nadpis 1"/>
          <p:cNvSpPr>
            <a:spLocks noGrp="1"/>
          </p:cNvSpPr>
          <p:nvPr>
            <p:ph type="title"/>
          </p:nvPr>
        </p:nvSpPr>
        <p:spPr>
          <a:xfrm>
            <a:off x="504824" y="512064"/>
            <a:ext cx="7772400" cy="914400"/>
          </a:xfrm>
        </p:spPr>
        <p:txBody>
          <a:bodyPr anchor="t"/>
          <a:lstStyle>
            <a:lvl1pPr>
              <a:defRPr sz="4000"/>
            </a:lvl1pPr>
            <a:extLst/>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Klepnutím lze upravit styly předlohy textu.</a:t>
            </a:r>
          </a:p>
        </p:txBody>
      </p:sp>
      <p:sp>
        <p:nvSpPr>
          <p:cNvPr id="4" name="Zástupný symbol pro text 3"/>
          <p:cNvSpPr>
            <a:spLocks noGrp="1"/>
          </p:cNvSpPr>
          <p:nvPr>
            <p:ph type="body" sz="half" idx="3"/>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Klepnutím lze upravit styly předlohy textu.</a:t>
            </a:r>
          </a:p>
        </p:txBody>
      </p:sp>
      <p:sp>
        <p:nvSpPr>
          <p:cNvPr id="5" name="Zástupný symbol pro obsah 4"/>
          <p:cNvSpPr>
            <a:spLocks noGrp="1"/>
          </p:cNvSpPr>
          <p:nvPr>
            <p:ph sz="quarter" idx="2"/>
          </p:nvPr>
        </p:nvSpPr>
        <p:spPr>
          <a:xfrm>
            <a:off x="457200" y="2459037"/>
            <a:ext cx="4040188"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6" name="Zástupný symbol pro obsah 5"/>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0"/>
          </p:nvPr>
        </p:nvSpPr>
        <p:spPr/>
        <p:txBody>
          <a:bodyPr/>
          <a:lstStyle>
            <a:extLst/>
          </a:lstStyle>
          <a:p>
            <a:fld id="{CA9C4392-EAEE-4A71-B94E-60A8E803C5F9}" type="datetime1">
              <a:rPr lang="cs-CZ" smtClean="0"/>
              <a:pPr/>
              <a:t>24.5.2013</a:t>
            </a:fld>
            <a:endParaRPr lang="cs-CZ"/>
          </a:p>
        </p:txBody>
      </p:sp>
      <p:sp>
        <p:nvSpPr>
          <p:cNvPr id="8" name="Zástupný symbol pro zápatí 7"/>
          <p:cNvSpPr>
            <a:spLocks noGrp="1"/>
          </p:cNvSpPr>
          <p:nvPr>
            <p:ph type="ftr" sz="quarter" idx="11"/>
          </p:nvPr>
        </p:nvSpPr>
        <p:spPr/>
        <p:txBody>
          <a:bodyPr/>
          <a:lstStyle>
            <a:extLst/>
          </a:lstStyle>
          <a:p>
            <a:endParaRPr lang="cs-CZ"/>
          </a:p>
        </p:txBody>
      </p:sp>
      <p:sp>
        <p:nvSpPr>
          <p:cNvPr id="9" name="Zástupný symbol pro číslo snímku 8"/>
          <p:cNvSpPr>
            <a:spLocks noGrp="1"/>
          </p:cNvSpPr>
          <p:nvPr>
            <p:ph type="sldNum" sz="quarter" idx="12"/>
          </p:nvPr>
        </p:nvSpPr>
        <p:spPr/>
        <p:txBody>
          <a:bodyPr/>
          <a:lstStyle>
            <a:extLst/>
          </a:lstStyle>
          <a:p>
            <a:fld id="{909161AD-CE0D-4BCB-8C8C-A6C26A0B30BD}" type="slidenum">
              <a:rPr lang="cs-CZ" smtClean="0"/>
              <a:pPr/>
              <a:t>‹#›</a:t>
            </a:fld>
            <a:endParaRPr lang="cs-CZ"/>
          </a:p>
        </p:txBody>
      </p:sp>
      <p:sp>
        <p:nvSpPr>
          <p:cNvPr id="16" name="Obdélník 15"/>
          <p:cNvSpPr/>
          <p:nvPr/>
        </p:nvSpPr>
        <p:spPr>
          <a:xfrm>
            <a:off x="87790" y="680477"/>
            <a:ext cx="45720"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7" name="Obdélník 16"/>
          <p:cNvSpPr/>
          <p:nvPr/>
        </p:nvSpPr>
        <p:spPr>
          <a:xfrm>
            <a:off x="47305"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8" name="Obdélník 17"/>
          <p:cNvSpPr/>
          <p:nvPr/>
        </p:nvSpPr>
        <p:spPr>
          <a:xfrm>
            <a:off x="2825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9" name="Obdélník 18"/>
          <p:cNvSpPr/>
          <p:nvPr/>
        </p:nvSpPr>
        <p:spPr>
          <a:xfrm>
            <a:off x="0"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0" name="Obdélník 19"/>
          <p:cNvSpPr/>
          <p:nvPr/>
        </p:nvSpPr>
        <p:spPr>
          <a:xfrm flipH="1">
            <a:off x="149770"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1" name="Obdélník 20"/>
          <p:cNvSpPr/>
          <p:nvPr/>
        </p:nvSpPr>
        <p:spPr>
          <a:xfrm flipH="1">
            <a:off x="189341"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Obdélník 21"/>
          <p:cNvSpPr/>
          <p:nvPr/>
        </p:nvSpPr>
        <p:spPr>
          <a:xfrm flipH="1">
            <a:off x="22668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9" name="Obdélník 28"/>
          <p:cNvSpPr/>
          <p:nvPr/>
        </p:nvSpPr>
        <p:spPr>
          <a:xfrm flipH="1">
            <a:off x="254934"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30" name="Obdélník 29"/>
          <p:cNvSpPr/>
          <p:nvPr/>
        </p:nvSpPr>
        <p:spPr>
          <a:xfrm>
            <a:off x="278710" y="680477"/>
            <a:ext cx="36576"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a:xfrm>
            <a:off x="914400" y="512064"/>
            <a:ext cx="7772400" cy="914400"/>
          </a:xfrm>
        </p:spPr>
        <p:txBody>
          <a:bodyPr/>
          <a:lstStyle>
            <a:lvl1pPr>
              <a:defRPr sz="4000" cap="none" baseline="0"/>
            </a:lvl1pPr>
            <a:extLst/>
          </a:lstStyle>
          <a:p>
            <a:r>
              <a:rPr kumimoji="0" lang="cs-CZ" smtClean="0"/>
              <a:t>Klepnutím lze upravit styl předlohy nadpisů.</a:t>
            </a:r>
            <a:endParaRPr kumimoji="0" lang="en-US"/>
          </a:p>
        </p:txBody>
      </p:sp>
      <p:sp>
        <p:nvSpPr>
          <p:cNvPr id="3" name="Zástupný symbol pro datum 2"/>
          <p:cNvSpPr>
            <a:spLocks noGrp="1"/>
          </p:cNvSpPr>
          <p:nvPr>
            <p:ph type="dt" sz="half" idx="10"/>
          </p:nvPr>
        </p:nvSpPr>
        <p:spPr/>
        <p:txBody>
          <a:bodyPr/>
          <a:lstStyle>
            <a:extLst/>
          </a:lstStyle>
          <a:p>
            <a:fld id="{AA2BA124-D45F-4B4C-A75E-51D07D51DD3F}" type="datetime1">
              <a:rPr lang="cs-CZ" smtClean="0"/>
              <a:pPr/>
              <a:t>24.5.2013</a:t>
            </a:fld>
            <a:endParaRPr lang="cs-CZ"/>
          </a:p>
        </p:txBody>
      </p:sp>
      <p:sp>
        <p:nvSpPr>
          <p:cNvPr id="4" name="Zástupný symbol pro zápatí 3"/>
          <p:cNvSpPr>
            <a:spLocks noGrp="1"/>
          </p:cNvSpPr>
          <p:nvPr>
            <p:ph type="ftr" sz="quarter" idx="11"/>
          </p:nvPr>
        </p:nvSpPr>
        <p:spPr/>
        <p:txBody>
          <a:bodyPr/>
          <a:lstStyle>
            <a:extLst/>
          </a:lstStyle>
          <a:p>
            <a:endParaRPr lang="cs-CZ" dirty="0"/>
          </a:p>
        </p:txBody>
      </p:sp>
      <p:sp>
        <p:nvSpPr>
          <p:cNvPr id="5" name="Zástupný symbol pro číslo snímku 4"/>
          <p:cNvSpPr>
            <a:spLocks noGrp="1"/>
          </p:cNvSpPr>
          <p:nvPr>
            <p:ph type="sldNum" sz="quarter" idx="12"/>
          </p:nvPr>
        </p:nvSpPr>
        <p:spPr/>
        <p:txBody>
          <a:bodyPr/>
          <a:lstStyle>
            <a:extLst/>
          </a:lstStyle>
          <a:p>
            <a:fld id="{909161AD-CE0D-4BCB-8C8C-A6C26A0B30BD}" type="slidenum">
              <a:rPr lang="cs-CZ" smtClean="0"/>
              <a:pPr/>
              <a:t>‹#›</a:t>
            </a:fld>
            <a:endParaRPr lang="cs-CZ" dirty="0"/>
          </a:p>
        </p:txBody>
      </p:sp>
      <p:cxnSp>
        <p:nvCxnSpPr>
          <p:cNvPr id="6" name="Přímá spojovací čára 5"/>
          <p:cNvCxnSpPr/>
          <p:nvPr userDrawn="1"/>
        </p:nvCxnSpPr>
        <p:spPr>
          <a:xfrm>
            <a:off x="0" y="6237312"/>
            <a:ext cx="9144000" cy="0"/>
          </a:xfrm>
          <a:prstGeom prst="line">
            <a:avLst/>
          </a:prstGeom>
          <a:ln w="28575">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sp>
        <p:nvSpPr>
          <p:cNvPr id="7" name="Obdélník 6"/>
          <p:cNvSpPr/>
          <p:nvPr userDrawn="1"/>
        </p:nvSpPr>
        <p:spPr>
          <a:xfrm>
            <a:off x="0" y="0"/>
            <a:ext cx="9144000" cy="983469"/>
          </a:xfrm>
          <a:prstGeom prst="rect">
            <a:avLst/>
          </a:prstGeom>
          <a:gradFill flip="none" rotWithShape="1">
            <a:gsLst>
              <a:gs pos="0">
                <a:schemeClr val="accent5">
                  <a:lumMod val="50000"/>
                  <a:shade val="30000"/>
                  <a:satMod val="115000"/>
                </a:schemeClr>
              </a:gs>
              <a:gs pos="50000">
                <a:schemeClr val="accent5">
                  <a:lumMod val="50000"/>
                  <a:shade val="67500"/>
                  <a:satMod val="115000"/>
                </a:schemeClr>
              </a:gs>
              <a:gs pos="100000">
                <a:schemeClr val="accent5">
                  <a:lumMod val="50000"/>
                  <a:shade val="100000"/>
                  <a:satMod val="115000"/>
                </a:scheme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8" name="Obrázek 7" descr="C_mini.jpg"/>
          <p:cNvPicPr>
            <a:picLocks noChangeAspect="1"/>
          </p:cNvPicPr>
          <p:nvPr userDrawn="1"/>
        </p:nvPicPr>
        <p:blipFill>
          <a:blip r:embed="rId2" cstate="print">
            <a:clrChange>
              <a:clrFrom>
                <a:srgbClr val="B0B0B0"/>
              </a:clrFrom>
              <a:clrTo>
                <a:srgbClr val="B0B0B0">
                  <a:alpha val="0"/>
                </a:srgbClr>
              </a:clrTo>
            </a:clrChange>
          </a:blip>
          <a:stretch>
            <a:fillRect/>
          </a:stretch>
        </p:blipFill>
        <p:spPr>
          <a:xfrm>
            <a:off x="8101332" y="95536"/>
            <a:ext cx="777452" cy="764275"/>
          </a:xfrm>
          <a:prstGeom prst="rect">
            <a:avLst/>
          </a:prstGeom>
        </p:spPr>
      </p:pic>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extLst/>
          </a:lstStyle>
          <a:p>
            <a:fld id="{77EDB285-905C-491D-B33F-3DF0BB194B43}" type="datetime1">
              <a:rPr lang="cs-CZ" smtClean="0"/>
              <a:pPr/>
              <a:t>24.5.2013</a:t>
            </a:fld>
            <a:endParaRPr lang="cs-CZ"/>
          </a:p>
        </p:txBody>
      </p:sp>
      <p:sp>
        <p:nvSpPr>
          <p:cNvPr id="3" name="Zástupný symbol pro zápatí 2"/>
          <p:cNvSpPr>
            <a:spLocks noGrp="1"/>
          </p:cNvSpPr>
          <p:nvPr>
            <p:ph type="ftr" sz="quarter" idx="11"/>
          </p:nvPr>
        </p:nvSpPr>
        <p:spPr/>
        <p:txBody>
          <a:bodyPr/>
          <a:lstStyle>
            <a:extLst/>
          </a:lstStyle>
          <a:p>
            <a:endParaRPr lang="cs-CZ"/>
          </a:p>
        </p:txBody>
      </p:sp>
      <p:sp>
        <p:nvSpPr>
          <p:cNvPr id="4" name="Zástupný symbol pro číslo snímku 3"/>
          <p:cNvSpPr>
            <a:spLocks noGrp="1"/>
          </p:cNvSpPr>
          <p:nvPr>
            <p:ph type="sldNum" sz="quarter" idx="12"/>
          </p:nvPr>
        </p:nvSpPr>
        <p:spPr/>
        <p:txBody>
          <a:bodyPr/>
          <a:lstStyle>
            <a:extLst/>
          </a:lstStyle>
          <a:p>
            <a:fld id="{909161AD-CE0D-4BCB-8C8C-A6C26A0B30BD}" type="slidenum">
              <a:rPr lang="cs-CZ" smtClean="0"/>
              <a:pPr/>
              <a:t>‹#›</a:t>
            </a:fld>
            <a:endParaRPr lang="cs-CZ"/>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685800" y="273050"/>
            <a:ext cx="8229600" cy="1162050"/>
          </a:xfrm>
        </p:spPr>
        <p:txBody>
          <a:bodyPr anchor="ctr"/>
          <a:lstStyle>
            <a:lvl1pPr algn="l">
              <a:buNone/>
              <a:defRPr sz="3600" b="0"/>
            </a:lvl1pPr>
            <a:extLst/>
          </a:lstStyle>
          <a:p>
            <a:r>
              <a:rPr kumimoji="0" lang="cs-CZ" smtClean="0"/>
              <a:t>Klepnutím lze upravit styl předlohy nadpisů.</a:t>
            </a:r>
            <a:endParaRPr kumimoji="0" lang="en-US"/>
          </a:p>
        </p:txBody>
      </p:sp>
      <p:sp>
        <p:nvSpPr>
          <p:cNvPr id="3" name="Zástupný symbol pro text 2"/>
          <p:cNvSpPr>
            <a:spLocks noGrp="1"/>
          </p:cNvSpPr>
          <p:nvPr>
            <p:ph type="body" idx="2"/>
          </p:nvPr>
        </p:nvSpPr>
        <p:spPr>
          <a:xfrm>
            <a:off x="685800" y="1435100"/>
            <a:ext cx="25146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eaLnBrk="1" latinLnBrk="0" hangingPunct="1"/>
            <a:r>
              <a:rPr kumimoji="0" lang="cs-CZ" smtClean="0"/>
              <a:t>Klepnutím lze upravit styly předlohy textu.</a:t>
            </a:r>
          </a:p>
        </p:txBody>
      </p:sp>
      <p:sp>
        <p:nvSpPr>
          <p:cNvPr id="4" name="Zástupný symbol pro obsah 3"/>
          <p:cNvSpPr>
            <a:spLocks noGrp="1"/>
          </p:cNvSpPr>
          <p:nvPr>
            <p:ph sz="half" idx="1"/>
          </p:nvPr>
        </p:nvSpPr>
        <p:spPr>
          <a:xfrm>
            <a:off x="3429000" y="1435100"/>
            <a:ext cx="5486400"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A6C3C0D9-14C9-4E9E-A947-67C4C2765C59}" type="datetime1">
              <a:rPr lang="cs-CZ" smtClean="0"/>
              <a:pPr/>
              <a:t>24.5.2013</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909161AD-CE0D-4BCB-8C8C-A6C26A0B30BD}" type="slidenum">
              <a:rPr lang="cs-CZ" smtClean="0"/>
              <a:pPr/>
              <a:t>‹#›</a:t>
            </a:fld>
            <a:endParaRPr lang="cs-CZ"/>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8" name="Obdélník 7"/>
          <p:cNvSpPr/>
          <p:nvPr/>
        </p:nvSpPr>
        <p:spPr>
          <a:xfrm>
            <a:off x="368032" y="0"/>
            <a:ext cx="8778240" cy="1878037"/>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cxnSp>
        <p:nvCxnSpPr>
          <p:cNvPr id="9" name="Přímá spojovací čára 8"/>
          <p:cNvCxnSpPr/>
          <p:nvPr/>
        </p:nvCxnSpPr>
        <p:spPr>
          <a:xfrm flipV="1">
            <a:off x="363195" y="1885028"/>
            <a:ext cx="8782622"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10" name="Skupina 9"/>
          <p:cNvGrpSpPr/>
          <p:nvPr/>
        </p:nvGrpSpPr>
        <p:grpSpPr>
          <a:xfrm rot="5400000">
            <a:off x="8514581" y="1219200"/>
            <a:ext cx="132763" cy="128466"/>
            <a:chOff x="6668087" y="1297746"/>
            <a:chExt cx="161840" cy="156602"/>
          </a:xfrm>
        </p:grpSpPr>
        <p:cxnSp>
          <p:nvCxnSpPr>
            <p:cNvPr id="15" name="Přímá spojovací čára 14"/>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6" name="Přímá spojovací čára 15"/>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Přímá spojovací čára 16"/>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Nadpis 1"/>
          <p:cNvSpPr>
            <a:spLocks noGrp="1"/>
          </p:cNvSpPr>
          <p:nvPr>
            <p:ph type="title"/>
          </p:nvPr>
        </p:nvSpPr>
        <p:spPr bwMode="grayWhite">
          <a:xfrm>
            <a:off x="914400" y="441251"/>
            <a:ext cx="6858000" cy="701749"/>
          </a:xfrm>
        </p:spPr>
        <p:txBody>
          <a:bodyPr anchor="b"/>
          <a:lstStyle>
            <a:lvl1pPr algn="l">
              <a:buNone/>
              <a:defRPr sz="2100" b="0"/>
            </a:lvl1pPr>
            <a:extLst/>
          </a:lstStyle>
          <a:p>
            <a:r>
              <a:rPr kumimoji="0" lang="cs-CZ" smtClean="0"/>
              <a:t>Klepnutím lze upravit styl předlohy nadpisů.</a:t>
            </a:r>
            <a:endParaRPr kumimoji="0" lang="en-US"/>
          </a:p>
        </p:txBody>
      </p:sp>
      <p:sp>
        <p:nvSpPr>
          <p:cNvPr id="3" name="Zástupný symbol pro obrázek 2"/>
          <p:cNvSpPr>
            <a:spLocks noGrp="1"/>
          </p:cNvSpPr>
          <p:nvPr>
            <p:ph type="pic" idx="1"/>
          </p:nvPr>
        </p:nvSpPr>
        <p:spPr>
          <a:xfrm>
            <a:off x="368032" y="1893781"/>
            <a:ext cx="8778240" cy="4960144"/>
          </a:xfrm>
          <a:solidFill>
            <a:schemeClr val="bg2"/>
          </a:solidFill>
        </p:spPr>
        <p:txBody>
          <a:bodyPr/>
          <a:lstStyle>
            <a:lvl1pPr marL="0" indent="0">
              <a:buNone/>
              <a:defRPr sz="3200"/>
            </a:lvl1pPr>
            <a:extLst/>
          </a:lstStyle>
          <a:p>
            <a:r>
              <a:rPr kumimoji="0" lang="cs-CZ" smtClean="0"/>
              <a:t>Klepnutím na ikonu přidáte obrázek.</a:t>
            </a:r>
            <a:endParaRPr kumimoji="0" lang="en-US"/>
          </a:p>
        </p:txBody>
      </p:sp>
      <p:sp>
        <p:nvSpPr>
          <p:cNvPr id="4" name="Zástupný symbol pro text 3"/>
          <p:cNvSpPr>
            <a:spLocks noGrp="1"/>
          </p:cNvSpPr>
          <p:nvPr>
            <p:ph type="body" sz="half" idx="2"/>
          </p:nvPr>
        </p:nvSpPr>
        <p:spPr bwMode="grayWhite">
          <a:xfrm>
            <a:off x="914400" y="1150144"/>
            <a:ext cx="6858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eaLnBrk="1" latinLnBrk="0" hangingPunct="1"/>
            <a:r>
              <a:rPr kumimoji="0" lang="cs-CZ" smtClean="0"/>
              <a:t>Klepnutím lze upravit styly předlohy textu.</a:t>
            </a:r>
          </a:p>
        </p:txBody>
      </p:sp>
      <p:grpSp>
        <p:nvGrpSpPr>
          <p:cNvPr id="14" name="Skupina 13"/>
          <p:cNvGrpSpPr/>
          <p:nvPr/>
        </p:nvGrpSpPr>
        <p:grpSpPr>
          <a:xfrm rot="5400000">
            <a:off x="8666981" y="1371600"/>
            <a:ext cx="132763" cy="128466"/>
            <a:chOff x="6668087" y="1297746"/>
            <a:chExt cx="161840" cy="156602"/>
          </a:xfrm>
        </p:grpSpPr>
        <p:cxnSp>
          <p:nvCxnSpPr>
            <p:cNvPr id="11" name="Přímá spojovací čára 10"/>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2" name="Přímá spojovací čára 11"/>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Přímá spojovací čára 12"/>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8" name="Skupina 17"/>
          <p:cNvGrpSpPr/>
          <p:nvPr/>
        </p:nvGrpSpPr>
        <p:grpSpPr>
          <a:xfrm rot="5400000">
            <a:off x="8320088" y="1474763"/>
            <a:ext cx="132763" cy="128466"/>
            <a:chOff x="6668087" y="1297746"/>
            <a:chExt cx="161840" cy="156602"/>
          </a:xfrm>
        </p:grpSpPr>
        <p:cxnSp>
          <p:nvCxnSpPr>
            <p:cNvPr id="19" name="Přímá spojovací čára 18"/>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0" name="Přímá spojovací čára 19"/>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1" name="Přímá spojovací čára 20"/>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5" name="Zástupný symbol pro datum 4"/>
          <p:cNvSpPr>
            <a:spLocks noGrp="1"/>
          </p:cNvSpPr>
          <p:nvPr>
            <p:ph type="dt" sz="half" idx="10"/>
          </p:nvPr>
        </p:nvSpPr>
        <p:spPr>
          <a:xfrm>
            <a:off x="6477000" y="55499"/>
            <a:ext cx="2133600" cy="365125"/>
          </a:xfrm>
        </p:spPr>
        <p:txBody>
          <a:bodyPr/>
          <a:lstStyle>
            <a:extLst/>
          </a:lstStyle>
          <a:p>
            <a:fld id="{04AB4C33-5242-411D-A384-3FD9F2D5119A}" type="datetime1">
              <a:rPr lang="cs-CZ" smtClean="0"/>
              <a:pPr/>
              <a:t>24.5.2013</a:t>
            </a:fld>
            <a:endParaRPr lang="cs-CZ"/>
          </a:p>
        </p:txBody>
      </p:sp>
      <p:sp>
        <p:nvSpPr>
          <p:cNvPr id="6" name="Zástupný symbol pro zápatí 5"/>
          <p:cNvSpPr>
            <a:spLocks noGrp="1"/>
          </p:cNvSpPr>
          <p:nvPr>
            <p:ph type="ftr" sz="quarter" idx="11"/>
          </p:nvPr>
        </p:nvSpPr>
        <p:spPr>
          <a:xfrm>
            <a:off x="914400" y="55499"/>
            <a:ext cx="5562600" cy="365125"/>
          </a:xfrm>
        </p:spPr>
        <p:txBody>
          <a:bodyPr/>
          <a:lstStyle>
            <a:extLst/>
          </a:lstStyle>
          <a:p>
            <a:endParaRPr lang="cs-CZ"/>
          </a:p>
        </p:txBody>
      </p:sp>
      <p:sp>
        <p:nvSpPr>
          <p:cNvPr id="7" name="Zástupný symbol pro číslo snímku 6"/>
          <p:cNvSpPr>
            <a:spLocks noGrp="1"/>
          </p:cNvSpPr>
          <p:nvPr>
            <p:ph type="sldNum" sz="quarter" idx="12"/>
          </p:nvPr>
        </p:nvSpPr>
        <p:spPr>
          <a:xfrm>
            <a:off x="8610600" y="55499"/>
            <a:ext cx="457200" cy="365125"/>
          </a:xfrm>
        </p:spPr>
        <p:txBody>
          <a:bodyPr/>
          <a:lstStyle>
            <a:extLst/>
          </a:lstStyle>
          <a:p>
            <a:fld id="{909161AD-CE0D-4BCB-8C8C-A6C26A0B30BD}" type="slidenum">
              <a:rPr lang="cs-CZ" smtClean="0"/>
              <a:pPr/>
              <a:t>‹#›</a:t>
            </a:fld>
            <a:endParaRPr lang="cs-CZ"/>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p:txBody>
          <a:bodyPr vert="eaVert"/>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761D8145-5D9A-4621-8A72-AF39B82773C6}" type="datetime1">
              <a:rPr lang="cs-CZ" smtClean="0"/>
              <a:pPr/>
              <a:t>24.5.2013</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909161AD-CE0D-4BCB-8C8C-A6C26A0B30BD}" type="slidenum">
              <a:rPr lang="cs-CZ" smtClean="0"/>
              <a:pPr/>
              <a:t>‹#›</a:t>
            </a:fld>
            <a:endParaRPr lang="cs-CZ"/>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9"/>
            <a:ext cx="1981200" cy="5851525"/>
          </a:xfrm>
        </p:spPr>
        <p:txBody>
          <a:bodyPr vert="eaVert" anchor="ctr"/>
          <a:lstStyle>
            <a:extLs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a:xfrm>
            <a:off x="609600" y="274639"/>
            <a:ext cx="5867400" cy="5851525"/>
          </a:xfrm>
        </p:spPr>
        <p:txBody>
          <a:bodyPr vert="eaVert"/>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32580A10-4C89-4D38-8B9D-FB3DFCFB3EDF}" type="datetime1">
              <a:rPr lang="cs-CZ" smtClean="0"/>
              <a:pPr/>
              <a:t>24.5.2013</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909161AD-CE0D-4BCB-8C8C-A6C26A0B30BD}"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8391EB4-D25D-466E-A395-748B3D6DFF75}" type="datetime1">
              <a:rPr lang="cs-CZ" smtClean="0"/>
              <a:pPr/>
              <a:t>24.5.2013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09161AD-CE0D-4BCB-8C8C-A6C26A0B30BD}" type="slidenum">
              <a:rPr lang="cs-CZ" smtClean="0"/>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Obdélník 6"/>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bdélník 7"/>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Obdélník 8"/>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Obdélník 9"/>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Obdélník 10"/>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Obdélník 11"/>
          <p:cNvSpPr/>
          <p:nvPr/>
        </p:nvSpPr>
        <p:spPr>
          <a:xfrm>
            <a:off x="309558" y="680477"/>
            <a:ext cx="45720"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5" name="Obdélník 14"/>
          <p:cNvSpPr/>
          <p:nvPr/>
        </p:nvSpPr>
        <p:spPr>
          <a:xfrm>
            <a:off x="269073" y="680477"/>
            <a:ext cx="27432"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6" name="Obdélník 15"/>
          <p:cNvSpPr/>
          <p:nvPr/>
        </p:nvSpPr>
        <p:spPr>
          <a:xfrm>
            <a:off x="250020"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7" name="Obdélník 16"/>
          <p:cNvSpPr/>
          <p:nvPr/>
        </p:nvSpPr>
        <p:spPr>
          <a:xfrm>
            <a:off x="221768"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Zástupný symbol pro nadpis 21"/>
          <p:cNvSpPr>
            <a:spLocks noGrp="1"/>
          </p:cNvSpPr>
          <p:nvPr>
            <p:ph type="title"/>
          </p:nvPr>
        </p:nvSpPr>
        <p:spPr>
          <a:xfrm>
            <a:off x="914400" y="512064"/>
            <a:ext cx="7772400" cy="914400"/>
          </a:xfrm>
          <a:prstGeom prst="rect">
            <a:avLst/>
          </a:prstGeom>
        </p:spPr>
        <p:txBody>
          <a:bodyPr vert="horz" anchor="t">
            <a:noAutofit/>
          </a:bodyPr>
          <a:lstStyle>
            <a:extLst/>
          </a:lstStyle>
          <a:p>
            <a:r>
              <a:rPr kumimoji="0" lang="cs-CZ" smtClean="0"/>
              <a:t>Klepnutím lze upravit styl předlohy nadpisů.</a:t>
            </a:r>
            <a:endParaRPr kumimoji="0" lang="en-US"/>
          </a:p>
        </p:txBody>
      </p:sp>
      <p:sp>
        <p:nvSpPr>
          <p:cNvPr id="13" name="Zástupný symbol pro text 12"/>
          <p:cNvSpPr>
            <a:spLocks noGrp="1"/>
          </p:cNvSpPr>
          <p:nvPr>
            <p:ph type="body" idx="1"/>
          </p:nvPr>
        </p:nvSpPr>
        <p:spPr>
          <a:xfrm>
            <a:off x="914400" y="1783560"/>
            <a:ext cx="7772400" cy="4572000"/>
          </a:xfrm>
          <a:prstGeom prst="rect">
            <a:avLst/>
          </a:prstGeom>
        </p:spPr>
        <p:txBody>
          <a:bodyPr vert="horz">
            <a:normAutofit/>
          </a:bodyPr>
          <a:lstStyle>
            <a:extLst/>
          </a:lstStyle>
          <a:p>
            <a:pPr lvl="0" eaLnBrk="1" latinLnBrk="0" hangingPunct="1"/>
            <a:r>
              <a:rPr kumimoji="0" lang="cs-CZ" smtClean="0"/>
              <a:t>Klepnutím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4" name="Zástupný symbol pro datum 13"/>
          <p:cNvSpPr>
            <a:spLocks noGrp="1"/>
          </p:cNvSpPr>
          <p:nvPr>
            <p:ph type="dt" sz="half" idx="2"/>
          </p:nvPr>
        </p:nvSpPr>
        <p:spPr>
          <a:xfrm>
            <a:off x="6477000" y="6416675"/>
            <a:ext cx="2133600" cy="365125"/>
          </a:xfrm>
          <a:prstGeom prst="rect">
            <a:avLst/>
          </a:prstGeom>
        </p:spPr>
        <p:txBody>
          <a:bodyPr vert="horz" anchor="b"/>
          <a:lstStyle>
            <a:lvl1pPr algn="l" eaLnBrk="1" latinLnBrk="0" hangingPunct="1">
              <a:defRPr kumimoji="0" sz="1100">
                <a:solidFill>
                  <a:schemeClr val="tx2"/>
                </a:solidFill>
              </a:defRPr>
            </a:lvl1pPr>
            <a:extLst/>
          </a:lstStyle>
          <a:p>
            <a:fld id="{B8391EB4-D25D-466E-A395-748B3D6DFF75}" type="datetime1">
              <a:rPr lang="cs-CZ" smtClean="0"/>
              <a:pPr/>
              <a:t>24.5.2013</a:t>
            </a:fld>
            <a:endParaRPr lang="cs-CZ"/>
          </a:p>
        </p:txBody>
      </p:sp>
      <p:sp>
        <p:nvSpPr>
          <p:cNvPr id="3" name="Zástupný symbol pro zápatí 2"/>
          <p:cNvSpPr>
            <a:spLocks noGrp="1"/>
          </p:cNvSpPr>
          <p:nvPr>
            <p:ph type="ftr" sz="quarter" idx="3"/>
          </p:nvPr>
        </p:nvSpPr>
        <p:spPr>
          <a:xfrm>
            <a:off x="914400" y="6416675"/>
            <a:ext cx="5562600" cy="365125"/>
          </a:xfrm>
          <a:prstGeom prst="rect">
            <a:avLst/>
          </a:prstGeom>
        </p:spPr>
        <p:txBody>
          <a:bodyPr vert="horz" anchor="b"/>
          <a:lstStyle>
            <a:lvl1pPr algn="r" eaLnBrk="1" latinLnBrk="0" hangingPunct="1">
              <a:defRPr kumimoji="0" sz="1100">
                <a:solidFill>
                  <a:schemeClr val="tx2"/>
                </a:solidFill>
              </a:defRPr>
            </a:lvl1pPr>
            <a:extLst/>
          </a:lstStyle>
          <a:p>
            <a:endParaRPr lang="cs-CZ"/>
          </a:p>
        </p:txBody>
      </p:sp>
      <p:sp>
        <p:nvSpPr>
          <p:cNvPr id="23" name="Zástupný symbol pro číslo snímku 22"/>
          <p:cNvSpPr>
            <a:spLocks noGrp="1"/>
          </p:cNvSpPr>
          <p:nvPr>
            <p:ph type="sldNum" sz="quarter" idx="4"/>
          </p:nvPr>
        </p:nvSpPr>
        <p:spPr>
          <a:xfrm>
            <a:off x="8610600" y="6416675"/>
            <a:ext cx="457200" cy="365125"/>
          </a:xfrm>
          <a:prstGeom prst="rect">
            <a:avLst/>
          </a:prstGeom>
        </p:spPr>
        <p:txBody>
          <a:bodyPr vert="horz" anchor="b"/>
          <a:lstStyle>
            <a:lvl1pPr algn="l" eaLnBrk="1" latinLnBrk="0" hangingPunct="1">
              <a:defRPr kumimoji="0" sz="1200">
                <a:solidFill>
                  <a:schemeClr val="tx2"/>
                </a:solidFill>
              </a:defRPr>
            </a:lvl1pPr>
            <a:extLst/>
          </a:lstStyle>
          <a:p>
            <a:fld id="{909161AD-CE0D-4BCB-8C8C-A6C26A0B30BD}" type="slidenum">
              <a:rPr lang="cs-CZ" smtClean="0"/>
              <a:pPr/>
              <a:t>‹#›</a:t>
            </a:fld>
            <a:endParaRPr lang="cs-CZ"/>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4000" kern="1200" spc="-100" baseline="0">
          <a:solidFill>
            <a:schemeClr val="tx2">
              <a:satMod val="200000"/>
            </a:schemeClr>
          </a:solidFill>
          <a:latin typeface="+mj-lt"/>
          <a:ea typeface="+mj-ea"/>
          <a:cs typeface="+mj-cs"/>
        </a:defRPr>
      </a:lvl1pPr>
      <a:extLst/>
    </p:titleStyle>
    <p:bodyStyle>
      <a:lvl1pPr marL="411480" indent="-342900" algn="l" rtl="0" eaLnBrk="1" latinLnBrk="0" hangingPunct="1">
        <a:spcBef>
          <a:spcPts val="700"/>
        </a:spcBef>
        <a:buClr>
          <a:schemeClr val="tx2"/>
        </a:buClr>
        <a:buSzPct val="95000"/>
        <a:buFont typeface="Wingdings"/>
        <a:buChar char=""/>
        <a:defRPr kumimoji="0" sz="3000" kern="1200">
          <a:solidFill>
            <a:schemeClr val="tx1"/>
          </a:solidFill>
          <a:latin typeface="+mn-lt"/>
          <a:ea typeface="+mn-ea"/>
          <a:cs typeface="+mn-cs"/>
        </a:defRPr>
      </a:lvl1pPr>
      <a:lvl2pPr marL="740664" indent="-285750" algn="l" rtl="0" eaLnBrk="1" latinLnBrk="0" hangingPunct="1">
        <a:spcBef>
          <a:spcPct val="20000"/>
        </a:spcBef>
        <a:buClr>
          <a:schemeClr val="accent2"/>
        </a:buClr>
        <a:buSzPct val="90000"/>
        <a:buFont typeface="Wingdings"/>
        <a:buChar char=""/>
        <a:defRPr kumimoji="0" sz="2600" kern="1200">
          <a:solidFill>
            <a:schemeClr val="tx1"/>
          </a:solidFill>
          <a:latin typeface="+mn-lt"/>
          <a:ea typeface="+mn-ea"/>
          <a:cs typeface="+mn-cs"/>
        </a:defRPr>
      </a:lvl2pPr>
      <a:lvl3pPr marL="996696" indent="-228600" algn="l" rtl="0" eaLnBrk="1" latinLnBrk="0" hangingPunct="1">
        <a:spcBef>
          <a:spcPct val="20000"/>
        </a:spcBef>
        <a:buClr>
          <a:schemeClr val="accent2"/>
        </a:buClr>
        <a:buFont typeface="Wingdings 2"/>
        <a:buChar char=""/>
        <a:defRPr kumimoji="0" sz="2400" kern="1200">
          <a:solidFill>
            <a:schemeClr val="tx1"/>
          </a:solidFill>
          <a:latin typeface="+mn-lt"/>
          <a:ea typeface="+mn-ea"/>
          <a:cs typeface="+mn-cs"/>
        </a:defRPr>
      </a:lvl3pPr>
      <a:lvl4pPr marL="1261872" indent="-228600" algn="l" rtl="0" eaLnBrk="1" latinLnBrk="0" hangingPunct="1">
        <a:spcBef>
          <a:spcPct val="20000"/>
        </a:spcBef>
        <a:buClr>
          <a:schemeClr val="accent3"/>
        </a:buClr>
        <a:buFont typeface="Wingdings 3"/>
        <a:buChar char=""/>
        <a:defRPr kumimoji="0" sz="2200" kern="1200">
          <a:solidFill>
            <a:schemeClr val="tx1"/>
          </a:solidFill>
          <a:latin typeface="+mn-lt"/>
          <a:ea typeface="+mn-ea"/>
          <a:cs typeface="+mn-cs"/>
        </a:defRPr>
      </a:lvl4pPr>
      <a:lvl5pPr marL="1481328" indent="-210312" algn="l" rtl="0" eaLnBrk="1" latinLnBrk="0" hangingPunct="1">
        <a:spcBef>
          <a:spcPct val="20000"/>
        </a:spcBef>
        <a:buClr>
          <a:schemeClr val="accent3"/>
        </a:buClr>
        <a:buFont typeface="Wingdings 2"/>
        <a:buChar char=""/>
        <a:defRPr kumimoji="0"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3.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1783480" y="1744931"/>
            <a:ext cx="7095304" cy="1858240"/>
          </a:xfrm>
        </p:spPr>
        <p:txBody>
          <a:bodyPr>
            <a:normAutofit fontScale="90000"/>
          </a:bodyPr>
          <a:lstStyle/>
          <a:p>
            <a:pPr algn="l"/>
            <a:r>
              <a:rPr lang="cs-CZ" dirty="0" smtClean="0">
                <a:solidFill>
                  <a:schemeClr val="tx2"/>
                </a:solidFill>
              </a:rPr>
              <a:t>Portfolio</a:t>
            </a:r>
            <a:r>
              <a:rPr lang="cs-CZ" sz="8800" dirty="0" smtClean="0">
                <a:solidFill>
                  <a:schemeClr val="accent2">
                    <a:lumMod val="75000"/>
                  </a:schemeClr>
                </a:solidFill>
              </a:rPr>
              <a:t> </a:t>
            </a:r>
            <a:r>
              <a:rPr lang="cs-CZ" dirty="0" smtClean="0">
                <a:solidFill>
                  <a:schemeClr val="tx2"/>
                </a:solidFill>
              </a:rPr>
              <a:t>analýza</a:t>
            </a:r>
            <a:br>
              <a:rPr lang="cs-CZ" dirty="0" smtClean="0">
                <a:solidFill>
                  <a:schemeClr val="tx2"/>
                </a:solidFill>
              </a:rPr>
            </a:br>
            <a:r>
              <a:rPr lang="cs-CZ" dirty="0" smtClean="0">
                <a:solidFill>
                  <a:schemeClr val="tx2"/>
                </a:solidFill>
              </a:rPr>
              <a:t>Matice BCG –  Boston </a:t>
            </a:r>
            <a:r>
              <a:rPr lang="cs-CZ" dirty="0" err="1" smtClean="0">
                <a:solidFill>
                  <a:schemeClr val="tx2"/>
                </a:solidFill>
              </a:rPr>
              <a:t>Consulting</a:t>
            </a:r>
            <a:r>
              <a:rPr lang="cs-CZ" dirty="0" smtClean="0">
                <a:solidFill>
                  <a:schemeClr val="tx2"/>
                </a:solidFill>
              </a:rPr>
              <a:t> </a:t>
            </a:r>
            <a:r>
              <a:rPr lang="cs-CZ" dirty="0" err="1" smtClean="0">
                <a:solidFill>
                  <a:schemeClr val="tx2"/>
                </a:solidFill>
              </a:rPr>
              <a:t>Group</a:t>
            </a:r>
            <a:r>
              <a:rPr lang="cs-CZ" dirty="0" smtClean="0">
                <a:solidFill>
                  <a:schemeClr val="tx2"/>
                </a:solidFill>
              </a:rPr>
              <a:t> /bostonská matice/</a:t>
            </a:r>
            <a:endParaRPr lang="cs-CZ" dirty="0">
              <a:solidFill>
                <a:schemeClr val="tx2"/>
              </a:solidFill>
            </a:endParaRPr>
          </a:p>
        </p:txBody>
      </p:sp>
      <p:sp>
        <p:nvSpPr>
          <p:cNvPr id="4" name="Zástupný symbol pro číslo snímku 3"/>
          <p:cNvSpPr>
            <a:spLocks noGrp="1"/>
          </p:cNvSpPr>
          <p:nvPr>
            <p:ph type="sldNum" sz="quarter" idx="12"/>
          </p:nvPr>
        </p:nvSpPr>
        <p:spPr>
          <a:xfrm>
            <a:off x="6553200" y="6328640"/>
            <a:ext cx="2133600" cy="365125"/>
          </a:xfrm>
        </p:spPr>
        <p:txBody>
          <a:bodyPr/>
          <a:lstStyle/>
          <a:p>
            <a:fld id="{909161AD-CE0D-4BCB-8C8C-A6C26A0B30BD}" type="slidenum">
              <a:rPr lang="cs-CZ" smtClean="0"/>
              <a:pPr/>
              <a:t>1</a:t>
            </a:fld>
            <a:endParaRPr lang="cs-CZ"/>
          </a:p>
        </p:txBody>
      </p:sp>
      <p:sp>
        <p:nvSpPr>
          <p:cNvPr id="7" name="Nadpis 1"/>
          <p:cNvSpPr txBox="1">
            <a:spLocks/>
          </p:cNvSpPr>
          <p:nvPr/>
        </p:nvSpPr>
        <p:spPr>
          <a:xfrm>
            <a:off x="1852756" y="3936021"/>
            <a:ext cx="3744686" cy="698071"/>
          </a:xfrm>
          <a:prstGeom prst="rect">
            <a:avLst/>
          </a:prstGeom>
        </p:spPr>
        <p:txBody>
          <a:bodyPr vert="horz" wrap="square" lIns="36000" tIns="36000" rIns="36000" bIns="36000" rtlCol="0" anchor="t" anchorCtr="0">
            <a:sp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cs-CZ" sz="2000" b="0" i="0" u="none" strike="noStrike" kern="1200" cap="none" spc="0" normalizeH="0" baseline="0" noProof="0" dirty="0" smtClean="0">
                <a:ln>
                  <a:noFill/>
                </a:ln>
                <a:solidFill>
                  <a:schemeClr val="tx2"/>
                </a:solidFill>
                <a:effectLst/>
                <a:uLnTx/>
                <a:uFillTx/>
                <a:latin typeface="+mj-lt"/>
                <a:ea typeface="+mj-ea"/>
                <a:cs typeface="+mj-cs"/>
              </a:rPr>
              <a:t>Hradec Králové</a:t>
            </a:r>
            <a:r>
              <a:rPr kumimoji="0" lang="cs-CZ" sz="2000" b="0" i="0" u="none" strike="noStrike" kern="1200" cap="none" spc="0" normalizeH="0" noProof="0" dirty="0" smtClean="0">
                <a:ln>
                  <a:noFill/>
                </a:ln>
                <a:solidFill>
                  <a:schemeClr val="tx2"/>
                </a:solidFill>
                <a:effectLst/>
                <a:uLnTx/>
                <a:uFillTx/>
                <a:latin typeface="+mj-lt"/>
                <a:ea typeface="+mj-ea"/>
                <a:cs typeface="+mj-cs"/>
              </a:rPr>
              <a:t/>
            </a:r>
            <a:br>
              <a:rPr kumimoji="0" lang="cs-CZ" sz="2000" b="0" i="0" u="none" strike="noStrike" kern="1200" cap="none" spc="0" normalizeH="0" noProof="0" dirty="0" smtClean="0">
                <a:ln>
                  <a:noFill/>
                </a:ln>
                <a:solidFill>
                  <a:schemeClr val="tx2"/>
                </a:solidFill>
                <a:effectLst/>
                <a:uLnTx/>
                <a:uFillTx/>
                <a:latin typeface="+mj-lt"/>
                <a:ea typeface="+mj-ea"/>
                <a:cs typeface="+mj-cs"/>
              </a:rPr>
            </a:br>
            <a:r>
              <a:rPr kumimoji="0" lang="cs-CZ" sz="2000" b="0" i="0" u="none" strike="noStrike" kern="1200" cap="none" spc="0" normalizeH="0" noProof="0" dirty="0" smtClean="0">
                <a:ln>
                  <a:noFill/>
                </a:ln>
                <a:solidFill>
                  <a:schemeClr val="tx2"/>
                </a:solidFill>
                <a:effectLst/>
                <a:uLnTx/>
                <a:uFillTx/>
                <a:latin typeface="+mj-lt"/>
                <a:ea typeface="+mj-ea"/>
                <a:cs typeface="+mj-cs"/>
              </a:rPr>
              <a:t>3. 2. 2013</a:t>
            </a:r>
            <a:endParaRPr kumimoji="0" lang="cs-CZ" sz="2000" b="0" i="0" u="none" strike="noStrike" kern="1200" cap="none" spc="0" normalizeH="0" baseline="0" noProof="0" dirty="0" smtClean="0">
              <a:ln>
                <a:noFill/>
              </a:ln>
              <a:solidFill>
                <a:schemeClr val="tx2"/>
              </a:solidFill>
              <a:effectLst/>
              <a:uLnTx/>
              <a:uFillTx/>
              <a:latin typeface="+mj-lt"/>
              <a:ea typeface="+mj-ea"/>
              <a:cs typeface="+mj-cs"/>
            </a:endParaRPr>
          </a:p>
        </p:txBody>
      </p:sp>
      <p:sp>
        <p:nvSpPr>
          <p:cNvPr id="18" name="Obdélník 17"/>
          <p:cNvSpPr/>
          <p:nvPr/>
        </p:nvSpPr>
        <p:spPr>
          <a:xfrm>
            <a:off x="0" y="5874531"/>
            <a:ext cx="9144000" cy="983469"/>
          </a:xfrm>
          <a:prstGeom prst="rect">
            <a:avLst/>
          </a:prstGeom>
          <a:gradFill flip="none" rotWithShape="1">
            <a:gsLst>
              <a:gs pos="0">
                <a:schemeClr val="accent5">
                  <a:lumMod val="50000"/>
                  <a:shade val="30000"/>
                  <a:satMod val="115000"/>
                </a:schemeClr>
              </a:gs>
              <a:gs pos="50000">
                <a:schemeClr val="accent5">
                  <a:lumMod val="50000"/>
                  <a:shade val="67500"/>
                  <a:satMod val="115000"/>
                </a:schemeClr>
              </a:gs>
              <a:gs pos="100000">
                <a:schemeClr val="accent5">
                  <a:lumMod val="5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9" name="Obdélník 8"/>
          <p:cNvSpPr/>
          <p:nvPr/>
        </p:nvSpPr>
        <p:spPr>
          <a:xfrm>
            <a:off x="0" y="0"/>
            <a:ext cx="9144000" cy="1551709"/>
          </a:xfrm>
          <a:prstGeom prst="rect">
            <a:avLst/>
          </a:prstGeom>
          <a:gradFill flip="none" rotWithShape="1">
            <a:gsLst>
              <a:gs pos="0">
                <a:schemeClr val="accent5">
                  <a:lumMod val="50000"/>
                  <a:shade val="30000"/>
                  <a:satMod val="115000"/>
                </a:schemeClr>
              </a:gs>
              <a:gs pos="50000">
                <a:schemeClr val="accent5">
                  <a:lumMod val="50000"/>
                  <a:shade val="67500"/>
                  <a:satMod val="115000"/>
                </a:schemeClr>
              </a:gs>
              <a:gs pos="100000">
                <a:schemeClr val="accent5">
                  <a:lumMod val="50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0" name="Nadpis 1"/>
          <p:cNvSpPr txBox="1">
            <a:spLocks/>
          </p:cNvSpPr>
          <p:nvPr/>
        </p:nvSpPr>
        <p:spPr>
          <a:xfrm>
            <a:off x="1852755" y="193964"/>
            <a:ext cx="6193158" cy="688256"/>
          </a:xfrm>
          <a:prstGeom prst="rect">
            <a:avLst/>
          </a:prstGeom>
        </p:spPr>
        <p:txBody>
          <a:bodyPr vert="horz" wrap="square" lIns="36000" tIns="36000" rIns="36000" bIns="36000" rtlCol="0" anchor="t" anchorCtr="0">
            <a:sp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cs-CZ" sz="2000" b="1" i="0" u="none" strike="noStrike" kern="1200" cap="none" spc="0" normalizeH="0" baseline="0" noProof="0" dirty="0" smtClean="0">
                <a:ln>
                  <a:noFill/>
                </a:ln>
                <a:solidFill>
                  <a:schemeClr val="bg1"/>
                </a:solidFill>
                <a:effectLst/>
                <a:uLnTx/>
                <a:uFillTx/>
                <a:latin typeface="+mj-lt"/>
                <a:ea typeface="+mj-ea"/>
                <a:cs typeface="+mj-cs"/>
              </a:rPr>
              <a:t>CZECH SALES ACADEMY Hradec</a:t>
            </a:r>
            <a:r>
              <a:rPr kumimoji="0" lang="cs-CZ" sz="2000" b="1" i="0" u="none" strike="noStrike" kern="1200" cap="none" spc="0" normalizeH="0" noProof="0" dirty="0" smtClean="0">
                <a:ln>
                  <a:noFill/>
                </a:ln>
                <a:solidFill>
                  <a:schemeClr val="bg1"/>
                </a:solidFill>
                <a:effectLst/>
                <a:uLnTx/>
                <a:uFillTx/>
                <a:latin typeface="+mj-lt"/>
                <a:ea typeface="+mj-ea"/>
                <a:cs typeface="+mj-cs"/>
              </a:rPr>
              <a:t> Králové – VOŠ a SOŠ s.r.o.</a:t>
            </a:r>
          </a:p>
          <a:p>
            <a:pPr marL="0" marR="0" lvl="0" indent="0" defTabSz="914400" rtl="0" eaLnBrk="1" fontAlgn="auto" latinLnBrk="0" hangingPunct="1">
              <a:lnSpc>
                <a:spcPct val="100000"/>
              </a:lnSpc>
              <a:spcBef>
                <a:spcPct val="0"/>
              </a:spcBef>
              <a:spcAft>
                <a:spcPts val="0"/>
              </a:spcAft>
              <a:buClrTx/>
              <a:buSzTx/>
              <a:buFontTx/>
              <a:buNone/>
              <a:tabLst/>
              <a:defRPr/>
            </a:pPr>
            <a:r>
              <a:rPr lang="cs-CZ" sz="2000" b="1" baseline="0" dirty="0" smtClean="0">
                <a:solidFill>
                  <a:schemeClr val="bg1"/>
                </a:solidFill>
                <a:latin typeface="+mj-lt"/>
                <a:ea typeface="+mj-ea"/>
                <a:cs typeface="+mj-cs"/>
              </a:rPr>
              <a:t>Hradecká</a:t>
            </a:r>
            <a:r>
              <a:rPr lang="cs-CZ" sz="2000" b="1" dirty="0" smtClean="0">
                <a:solidFill>
                  <a:schemeClr val="bg1"/>
                </a:solidFill>
                <a:latin typeface="+mj-lt"/>
                <a:ea typeface="+mj-ea"/>
                <a:cs typeface="+mj-cs"/>
              </a:rPr>
              <a:t> 1151, 500 03 Hradec Králové</a:t>
            </a:r>
            <a:endParaRPr kumimoji="0" lang="cs-CZ" sz="2000" b="1" i="0" u="none" strike="noStrike" kern="1200" cap="none" spc="0" normalizeH="0" baseline="0" noProof="0" dirty="0" smtClean="0">
              <a:ln>
                <a:noFill/>
              </a:ln>
              <a:solidFill>
                <a:schemeClr val="bg1"/>
              </a:solidFill>
              <a:effectLst/>
              <a:uLnTx/>
              <a:uFillTx/>
              <a:latin typeface="+mj-lt"/>
              <a:ea typeface="+mj-ea"/>
              <a:cs typeface="+mj-cs"/>
            </a:endParaRPr>
          </a:p>
        </p:txBody>
      </p:sp>
      <p:pic>
        <p:nvPicPr>
          <p:cNvPr id="1026" name="Picture 2" descr="C:\Users\Benesova\Documents\06_projekty\OPVK\00_příručky\OPVK\Zakladni_logolink_OPVK (ESF, EU, MSMT, OP VK)\03_Zakladni_logolink_vertikalni_cz\OPVK_ver_zakladni_logolink_CMYK_cz.tif"/>
          <p:cNvPicPr>
            <a:picLocks noChangeAspect="1" noChangeArrowheads="1"/>
          </p:cNvPicPr>
          <p:nvPr/>
        </p:nvPicPr>
        <p:blipFill>
          <a:blip r:embed="rId2" cstate="print"/>
          <a:srcRect/>
          <a:stretch>
            <a:fillRect/>
          </a:stretch>
        </p:blipFill>
        <p:spPr bwMode="auto">
          <a:xfrm>
            <a:off x="229590" y="1744931"/>
            <a:ext cx="1512323" cy="4004712"/>
          </a:xfrm>
          <a:prstGeom prst="rect">
            <a:avLst/>
          </a:prstGeom>
          <a:noFill/>
        </p:spPr>
      </p:pic>
      <p:pic>
        <p:nvPicPr>
          <p:cNvPr id="14" name="Obrázek 13" descr="C_mini.jpg"/>
          <p:cNvPicPr>
            <a:picLocks noChangeAspect="1"/>
          </p:cNvPicPr>
          <p:nvPr/>
        </p:nvPicPr>
        <p:blipFill>
          <a:blip r:embed="rId3" cstate="print">
            <a:clrChange>
              <a:clrFrom>
                <a:srgbClr val="B0B0B0"/>
              </a:clrFrom>
              <a:clrTo>
                <a:srgbClr val="B0B0B0">
                  <a:alpha val="0"/>
                </a:srgbClr>
              </a:clrTo>
            </a:clrChange>
          </a:blip>
          <a:stretch>
            <a:fillRect/>
          </a:stretch>
        </p:blipFill>
        <p:spPr>
          <a:xfrm>
            <a:off x="8101332" y="95536"/>
            <a:ext cx="777452" cy="764275"/>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číslo snímku 1"/>
          <p:cNvSpPr>
            <a:spLocks noGrp="1"/>
          </p:cNvSpPr>
          <p:nvPr>
            <p:ph type="sldNum" sz="quarter" idx="12"/>
          </p:nvPr>
        </p:nvSpPr>
        <p:spPr/>
        <p:txBody>
          <a:bodyPr/>
          <a:lstStyle/>
          <a:p>
            <a:fld id="{909161AD-CE0D-4BCB-8C8C-A6C26A0B30BD}" type="slidenum">
              <a:rPr lang="cs-CZ" smtClean="0"/>
              <a:pPr/>
              <a:t>2</a:t>
            </a:fld>
            <a:endParaRPr lang="cs-CZ" dirty="0"/>
          </a:p>
        </p:txBody>
      </p:sp>
      <p:sp>
        <p:nvSpPr>
          <p:cNvPr id="3" name="Nadpis 2"/>
          <p:cNvSpPr>
            <a:spLocks noGrp="1"/>
          </p:cNvSpPr>
          <p:nvPr>
            <p:ph type="title"/>
          </p:nvPr>
        </p:nvSpPr>
        <p:spPr/>
        <p:txBody>
          <a:bodyPr/>
          <a:lstStyle/>
          <a:p>
            <a:r>
              <a:rPr lang="cs-CZ" dirty="0" smtClean="0"/>
              <a:t>Tento učební materiál vznikl za podpory OPVK 1.5</a:t>
            </a:r>
            <a:endParaRPr lang="cs-CZ" dirty="0"/>
          </a:p>
        </p:txBody>
      </p:sp>
      <p:graphicFrame>
        <p:nvGraphicFramePr>
          <p:cNvPr id="11" name="Tabulka 10"/>
          <p:cNvGraphicFramePr>
            <a:graphicFrameLocks noGrp="1"/>
          </p:cNvGraphicFramePr>
          <p:nvPr/>
        </p:nvGraphicFramePr>
        <p:xfrm>
          <a:off x="724188" y="1369290"/>
          <a:ext cx="7934902" cy="4658360"/>
        </p:xfrm>
        <a:graphic>
          <a:graphicData uri="http://schemas.openxmlformats.org/drawingml/2006/table">
            <a:tbl>
              <a:tblPr firstCol="1" bandRow="1">
                <a:tableStyleId>{5C22544A-7EE6-4342-B048-85BDC9FD1C3A}</a:tableStyleId>
              </a:tblPr>
              <a:tblGrid>
                <a:gridCol w="2614911"/>
                <a:gridCol w="5319991"/>
              </a:tblGrid>
              <a:tr h="370840">
                <a:tc>
                  <a:txBody>
                    <a:bodyPr/>
                    <a:lstStyle/>
                    <a:p>
                      <a:r>
                        <a:rPr lang="cs-CZ" sz="1600" dirty="0" smtClean="0"/>
                        <a:t>Název školy</a:t>
                      </a:r>
                      <a:endParaRPr lang="cs-CZ" sz="1600" dirty="0"/>
                    </a:p>
                  </a:txBody>
                  <a:tcPr/>
                </a:tc>
                <a:tc>
                  <a:txBody>
                    <a:bodyPr/>
                    <a:lstStyle/>
                    <a:p>
                      <a:r>
                        <a:rPr lang="cs-CZ" sz="1600" dirty="0" smtClean="0"/>
                        <a:t>CZECH SALES ACADEMY Hradec Králové – VOŠ a SOŠ s.r.o.</a:t>
                      </a:r>
                      <a:endParaRPr lang="cs-CZ" sz="1600" dirty="0"/>
                    </a:p>
                  </a:txBody>
                  <a:tcPr/>
                </a:tc>
              </a:tr>
              <a:tr h="370840">
                <a:tc>
                  <a:txBody>
                    <a:bodyPr/>
                    <a:lstStyle/>
                    <a:p>
                      <a:r>
                        <a:rPr lang="cs-CZ" sz="1600" dirty="0" smtClean="0"/>
                        <a:t>Číslo projektu</a:t>
                      </a:r>
                      <a:endParaRPr lang="cs-CZ" sz="1600" dirty="0"/>
                    </a:p>
                  </a:txBody>
                  <a:tcPr/>
                </a:tc>
                <a:tc>
                  <a:txBody>
                    <a:bodyPr/>
                    <a:lstStyle/>
                    <a:p>
                      <a:r>
                        <a:rPr lang="cs-CZ" sz="1600" dirty="0" smtClean="0"/>
                        <a:t>CZ 1.07/1.5.00/34.0314</a:t>
                      </a:r>
                      <a:endParaRPr lang="cs-CZ" sz="1600" dirty="0"/>
                    </a:p>
                  </a:txBody>
                  <a:tcPr/>
                </a:tc>
              </a:tr>
              <a:tr h="370840">
                <a:tc>
                  <a:txBody>
                    <a:bodyPr/>
                    <a:lstStyle/>
                    <a:p>
                      <a:r>
                        <a:rPr lang="cs-CZ" sz="1600" dirty="0" smtClean="0"/>
                        <a:t>Název projektu</a:t>
                      </a:r>
                      <a:endParaRPr lang="cs-CZ" sz="1600" dirty="0"/>
                    </a:p>
                  </a:txBody>
                  <a:tcPr/>
                </a:tc>
                <a:tc>
                  <a:txBody>
                    <a:bodyPr/>
                    <a:lstStyle/>
                    <a:p>
                      <a:r>
                        <a:rPr lang="cs-CZ" sz="1600" dirty="0" smtClean="0"/>
                        <a:t>Moderní</a:t>
                      </a:r>
                      <a:r>
                        <a:rPr lang="cs-CZ" sz="1600" baseline="0" dirty="0" smtClean="0"/>
                        <a:t> škola</a:t>
                      </a:r>
                      <a:endParaRPr lang="cs-CZ" sz="1600" dirty="0"/>
                    </a:p>
                  </a:txBody>
                  <a:tcPr/>
                </a:tc>
              </a:tr>
              <a:tr h="370840">
                <a:tc>
                  <a:txBody>
                    <a:bodyPr/>
                    <a:lstStyle/>
                    <a:p>
                      <a:r>
                        <a:rPr lang="cs-CZ" sz="1600" dirty="0" smtClean="0"/>
                        <a:t>Číslo DUM</a:t>
                      </a:r>
                      <a:endParaRPr lang="cs-CZ" sz="1600" dirty="0"/>
                    </a:p>
                  </a:txBody>
                  <a:tcPr/>
                </a:tc>
                <a:tc>
                  <a:txBody>
                    <a:bodyPr/>
                    <a:lstStyle/>
                    <a:p>
                      <a:r>
                        <a:rPr lang="cs-CZ" sz="1600" dirty="0" smtClean="0"/>
                        <a:t>CSA_OPVK15_042</a:t>
                      </a:r>
                      <a:endParaRPr lang="cs-CZ" sz="1600" dirty="0"/>
                    </a:p>
                  </a:txBody>
                  <a:tcPr/>
                </a:tc>
              </a:tr>
              <a:tr h="370840">
                <a:tc>
                  <a:txBody>
                    <a:bodyPr/>
                    <a:lstStyle/>
                    <a:p>
                      <a:r>
                        <a:rPr lang="cs-CZ" sz="1600" dirty="0" smtClean="0"/>
                        <a:t>Předmět</a:t>
                      </a:r>
                      <a:endParaRPr lang="cs-CZ" sz="1600" dirty="0"/>
                    </a:p>
                  </a:txBody>
                  <a:tcPr/>
                </a:tc>
                <a:tc>
                  <a:txBody>
                    <a:bodyPr/>
                    <a:lstStyle/>
                    <a:p>
                      <a:r>
                        <a:rPr lang="cs-CZ" sz="1600" dirty="0" smtClean="0"/>
                        <a:t>Marketing</a:t>
                      </a:r>
                      <a:endParaRPr lang="cs-CZ" sz="1600" dirty="0"/>
                    </a:p>
                  </a:txBody>
                  <a:tcPr/>
                </a:tc>
              </a:tr>
              <a:tr h="370840">
                <a:tc>
                  <a:txBody>
                    <a:bodyPr/>
                    <a:lstStyle/>
                    <a:p>
                      <a:r>
                        <a:rPr lang="cs-CZ" sz="1600" dirty="0" smtClean="0"/>
                        <a:t>Tematický celek</a:t>
                      </a:r>
                      <a:endParaRPr lang="cs-CZ" sz="1600" dirty="0"/>
                    </a:p>
                  </a:txBody>
                  <a:tcPr/>
                </a:tc>
                <a:tc>
                  <a:txBody>
                    <a:bodyPr/>
                    <a:lstStyle/>
                    <a:p>
                      <a:r>
                        <a:rPr lang="cs-CZ" sz="1600" dirty="0" smtClean="0"/>
                        <a:t>Marketingový informační</a:t>
                      </a:r>
                      <a:r>
                        <a:rPr lang="cs-CZ" sz="1600" baseline="0" dirty="0" smtClean="0"/>
                        <a:t> systém</a:t>
                      </a:r>
                      <a:endParaRPr lang="cs-CZ" sz="1600" dirty="0"/>
                    </a:p>
                  </a:txBody>
                  <a:tcPr/>
                </a:tc>
              </a:tr>
              <a:tr h="370840">
                <a:tc>
                  <a:txBody>
                    <a:bodyPr/>
                    <a:lstStyle/>
                    <a:p>
                      <a:r>
                        <a:rPr lang="cs-CZ" sz="1600" dirty="0" smtClean="0"/>
                        <a:t>Název materiálu</a:t>
                      </a:r>
                      <a:endParaRPr lang="cs-CZ" sz="1600" dirty="0"/>
                    </a:p>
                  </a:txBody>
                  <a:tcPr/>
                </a:tc>
                <a:tc>
                  <a:txBody>
                    <a:bodyPr/>
                    <a:lstStyle/>
                    <a:p>
                      <a:r>
                        <a:rPr lang="cs-CZ" sz="1600" dirty="0" smtClean="0"/>
                        <a:t>Portfolio analýza – matice BCG</a:t>
                      </a:r>
                      <a:endParaRPr lang="cs-CZ" sz="1600" dirty="0"/>
                    </a:p>
                  </a:txBody>
                  <a:tcPr/>
                </a:tc>
              </a:tr>
              <a:tr h="370840">
                <a:tc>
                  <a:txBody>
                    <a:bodyPr/>
                    <a:lstStyle/>
                    <a:p>
                      <a:r>
                        <a:rPr lang="cs-CZ" sz="1600" dirty="0" smtClean="0"/>
                        <a:t>Autor</a:t>
                      </a:r>
                      <a:endParaRPr lang="cs-CZ" sz="1600" dirty="0"/>
                    </a:p>
                  </a:txBody>
                  <a:tcPr/>
                </a:tc>
                <a:tc>
                  <a:txBody>
                    <a:bodyPr/>
                    <a:lstStyle/>
                    <a:p>
                      <a:r>
                        <a:rPr lang="cs-CZ" sz="1600" dirty="0" smtClean="0"/>
                        <a:t>Ing. Iva Kovaříková</a:t>
                      </a:r>
                      <a:endParaRPr lang="cs-CZ" sz="1600" dirty="0"/>
                    </a:p>
                  </a:txBody>
                  <a:tcPr/>
                </a:tc>
              </a:tr>
              <a:tr h="370840">
                <a:tc>
                  <a:txBody>
                    <a:bodyPr/>
                    <a:lstStyle/>
                    <a:p>
                      <a:r>
                        <a:rPr lang="cs-CZ" sz="1600" dirty="0" smtClean="0"/>
                        <a:t>Datum ověření,</a:t>
                      </a:r>
                      <a:r>
                        <a:rPr lang="cs-CZ" sz="1600" baseline="0" dirty="0" smtClean="0"/>
                        <a:t> třída</a:t>
                      </a:r>
                      <a:endParaRPr lang="cs-CZ" sz="1600" dirty="0"/>
                    </a:p>
                  </a:txBody>
                  <a:tcPr/>
                </a:tc>
                <a:tc>
                  <a:txBody>
                    <a:bodyPr/>
                    <a:lstStyle/>
                    <a:p>
                      <a:r>
                        <a:rPr lang="cs-CZ" sz="1600" dirty="0" smtClean="0"/>
                        <a:t>8.2. 2013, 3.A</a:t>
                      </a:r>
                      <a:endParaRPr lang="cs-CZ" sz="1600" dirty="0"/>
                    </a:p>
                  </a:txBody>
                  <a:tcPr/>
                </a:tc>
              </a:tr>
              <a:tr h="370840">
                <a:tc>
                  <a:txBody>
                    <a:bodyPr/>
                    <a:lstStyle/>
                    <a:p>
                      <a:r>
                        <a:rPr lang="cs-CZ" sz="1600" dirty="0" smtClean="0"/>
                        <a:t>Časová</a:t>
                      </a:r>
                      <a:r>
                        <a:rPr lang="cs-CZ" sz="1600" baseline="0" dirty="0" smtClean="0"/>
                        <a:t> dotace</a:t>
                      </a:r>
                      <a:endParaRPr lang="cs-CZ" sz="1600" dirty="0"/>
                    </a:p>
                  </a:txBody>
                  <a:tcPr/>
                </a:tc>
                <a:tc>
                  <a:txBody>
                    <a:bodyPr/>
                    <a:lstStyle/>
                    <a:p>
                      <a:r>
                        <a:rPr lang="cs-CZ" sz="1600" dirty="0" smtClean="0"/>
                        <a:t>45 min.</a:t>
                      </a:r>
                      <a:endParaRPr lang="cs-CZ" sz="1600" dirty="0"/>
                    </a:p>
                  </a:txBody>
                  <a:tcPr/>
                </a:tc>
              </a:tr>
              <a:tr h="370840">
                <a:tc>
                  <a:txBody>
                    <a:bodyPr/>
                    <a:lstStyle/>
                    <a:p>
                      <a:r>
                        <a:rPr lang="cs-CZ" sz="1600" dirty="0" smtClean="0"/>
                        <a:t>Pomůcky</a:t>
                      </a:r>
                      <a:endParaRPr lang="cs-CZ" sz="1600" dirty="0"/>
                    </a:p>
                  </a:txBody>
                  <a:tcPr/>
                </a:tc>
                <a:tc>
                  <a:txBody>
                    <a:bodyPr/>
                    <a:lstStyle/>
                    <a:p>
                      <a:r>
                        <a:rPr lang="cs-CZ" sz="1600" dirty="0" smtClean="0"/>
                        <a:t>Projektor, </a:t>
                      </a:r>
                      <a:r>
                        <a:rPr lang="cs-CZ" sz="1600" dirty="0" err="1" smtClean="0"/>
                        <a:t>flash</a:t>
                      </a:r>
                      <a:r>
                        <a:rPr lang="cs-CZ" sz="1600" dirty="0" smtClean="0"/>
                        <a:t> disk, PC</a:t>
                      </a:r>
                      <a:endParaRPr lang="cs-CZ" sz="1600" dirty="0"/>
                    </a:p>
                  </a:txBody>
                  <a:tcPr/>
                </a:tc>
              </a:tr>
              <a:tr h="370840">
                <a:tc>
                  <a:txBody>
                    <a:bodyPr/>
                    <a:lstStyle/>
                    <a:p>
                      <a:r>
                        <a:rPr lang="cs-CZ" sz="1600" dirty="0" smtClean="0"/>
                        <a:t>Vzdělávací cíl</a:t>
                      </a:r>
                      <a:endParaRPr lang="cs-CZ" sz="1600" dirty="0"/>
                    </a:p>
                  </a:txBody>
                  <a:tcPr/>
                </a:tc>
                <a:tc>
                  <a:txBody>
                    <a:bodyPr/>
                    <a:lstStyle/>
                    <a:p>
                      <a:r>
                        <a:rPr lang="cs-CZ" sz="1600" dirty="0" smtClean="0"/>
                        <a:t>Pochopení významu fungování informačního</a:t>
                      </a:r>
                      <a:r>
                        <a:rPr lang="cs-CZ" sz="1600" baseline="0" dirty="0" smtClean="0"/>
                        <a:t> systému marketingu, ukázka  fungování analytických metod v praxi.</a:t>
                      </a:r>
                      <a:endParaRPr lang="cs-CZ" sz="1600" dirty="0"/>
                    </a:p>
                  </a:txBody>
                  <a:tcPr/>
                </a:tc>
              </a:tr>
            </a:tbl>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endParaRPr lang="cs-CZ" dirty="0"/>
          </a:p>
        </p:txBody>
      </p:sp>
      <p:sp>
        <p:nvSpPr>
          <p:cNvPr id="3" name="Zástupný symbol pro obsah 2"/>
          <p:cNvSpPr>
            <a:spLocks noGrp="1"/>
          </p:cNvSpPr>
          <p:nvPr>
            <p:ph idx="1"/>
          </p:nvPr>
        </p:nvSpPr>
        <p:spPr/>
        <p:txBody>
          <a:bodyPr/>
          <a:lstStyle/>
          <a:p>
            <a:pPr>
              <a:buNone/>
            </a:pPr>
            <a:r>
              <a:rPr lang="cs-CZ" sz="6600" dirty="0" smtClean="0">
                <a:solidFill>
                  <a:schemeClr val="accent2">
                    <a:lumMod val="75000"/>
                  </a:schemeClr>
                </a:solidFill>
              </a:rPr>
              <a:t>Portfolio analýza</a:t>
            </a:r>
          </a:p>
          <a:p>
            <a:pPr>
              <a:buNone/>
            </a:pPr>
            <a:endParaRPr lang="cs-CZ" dirty="0" smtClean="0"/>
          </a:p>
          <a:p>
            <a:pPr>
              <a:buNone/>
            </a:pPr>
            <a:r>
              <a:rPr lang="cs-CZ" sz="4400" dirty="0" smtClean="0">
                <a:solidFill>
                  <a:schemeClr val="accent2">
                    <a:lumMod val="75000"/>
                  </a:schemeClr>
                </a:solidFill>
              </a:rPr>
              <a:t>Matice BCG </a:t>
            </a:r>
            <a:r>
              <a:rPr lang="cs-CZ" dirty="0" smtClean="0"/>
              <a:t>–  Boston </a:t>
            </a:r>
            <a:r>
              <a:rPr lang="cs-CZ" dirty="0" err="1" smtClean="0"/>
              <a:t>Consulting</a:t>
            </a:r>
            <a:r>
              <a:rPr lang="cs-CZ" dirty="0" smtClean="0"/>
              <a:t> </a:t>
            </a:r>
            <a:r>
              <a:rPr lang="cs-CZ" dirty="0" err="1" smtClean="0"/>
              <a:t>Group</a:t>
            </a:r>
            <a:endParaRPr lang="cs-CZ" dirty="0" smtClean="0"/>
          </a:p>
          <a:p>
            <a:pPr>
              <a:buNone/>
            </a:pPr>
            <a:r>
              <a:rPr lang="cs-CZ" dirty="0" smtClean="0"/>
              <a:t>/bostonská matice/</a:t>
            </a:r>
            <a:endParaRPr lang="cs-CZ"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Portfolio aktivit</a:t>
            </a:r>
            <a:br>
              <a:rPr lang="cs-CZ" dirty="0" smtClean="0"/>
            </a:br>
            <a:endParaRPr lang="cs-CZ" dirty="0"/>
          </a:p>
        </p:txBody>
      </p:sp>
      <p:sp>
        <p:nvSpPr>
          <p:cNvPr id="3" name="Zástupný symbol pro obsah 2"/>
          <p:cNvSpPr>
            <a:spLocks noGrp="1"/>
          </p:cNvSpPr>
          <p:nvPr>
            <p:ph idx="1"/>
          </p:nvPr>
        </p:nvSpPr>
        <p:spPr>
          <a:xfrm>
            <a:off x="914400" y="1285860"/>
            <a:ext cx="7772400" cy="5214974"/>
          </a:xfrm>
        </p:spPr>
        <p:txBody>
          <a:bodyPr>
            <a:normAutofit fontScale="92500" lnSpcReduction="20000"/>
          </a:bodyPr>
          <a:lstStyle/>
          <a:p>
            <a:r>
              <a:rPr lang="cs-CZ" dirty="0" smtClean="0"/>
              <a:t>Představuje souhrn produktů a oblastí podnikání, které tvoří obchodní společnost.</a:t>
            </a:r>
          </a:p>
          <a:p>
            <a:r>
              <a:rPr lang="cs-CZ" dirty="0" smtClean="0"/>
              <a:t>Spojuje celkovou strategii společnosti a strategie jejích častí.</a:t>
            </a:r>
          </a:p>
          <a:p>
            <a:r>
              <a:rPr lang="cs-CZ" dirty="0" smtClean="0"/>
              <a:t>Nejlepší portfolio je takové, které dokáže sladit silné a slabé stránky společnosti s příležitostmi v jejím okolí. Společnost musí:</a:t>
            </a:r>
          </a:p>
          <a:p>
            <a:r>
              <a:rPr lang="cs-CZ" dirty="0" smtClean="0">
                <a:solidFill>
                  <a:schemeClr val="accent2">
                    <a:lumMod val="60000"/>
                    <a:lumOff val="40000"/>
                  </a:schemeClr>
                </a:solidFill>
              </a:rPr>
              <a:t>1. analyzovat své stávající podnikatelské portfolio a rozhodnout, do kterých oblastí podnikání investovat více, méně, či neinvestovat vůbec;</a:t>
            </a:r>
          </a:p>
          <a:p>
            <a:r>
              <a:rPr lang="cs-CZ" dirty="0" smtClean="0">
                <a:solidFill>
                  <a:schemeClr val="accent2">
                    <a:lumMod val="60000"/>
                    <a:lumOff val="40000"/>
                  </a:schemeClr>
                </a:solidFill>
              </a:rPr>
              <a:t>2. vypracovat strategie růstu pro rozšíření portfolia o nové produkty či oblasti podnikání.</a:t>
            </a:r>
          </a:p>
          <a:p>
            <a:endParaRPr lang="cs-CZ"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914400" y="214290"/>
            <a:ext cx="7872442" cy="1357322"/>
          </a:xfrm>
        </p:spPr>
        <p:txBody>
          <a:bodyPr/>
          <a:lstStyle/>
          <a:p>
            <a:r>
              <a:rPr lang="cs-CZ" dirty="0" smtClean="0"/>
              <a:t>Analýza stávajícího portfolia aktivit</a:t>
            </a:r>
            <a:endParaRPr lang="cs-CZ" dirty="0"/>
          </a:p>
        </p:txBody>
      </p:sp>
      <p:sp>
        <p:nvSpPr>
          <p:cNvPr id="3" name="Zástupný symbol pro obsah 2"/>
          <p:cNvSpPr>
            <a:spLocks noGrp="1"/>
          </p:cNvSpPr>
          <p:nvPr>
            <p:ph idx="1"/>
          </p:nvPr>
        </p:nvSpPr>
        <p:spPr>
          <a:xfrm>
            <a:off x="914400" y="1643050"/>
            <a:ext cx="7772400" cy="4712510"/>
          </a:xfrm>
        </p:spPr>
        <p:txBody>
          <a:bodyPr>
            <a:normAutofit/>
          </a:bodyPr>
          <a:lstStyle/>
          <a:p>
            <a:endParaRPr lang="cs-CZ" dirty="0" smtClean="0"/>
          </a:p>
          <a:p>
            <a:endParaRPr lang="cs-CZ" dirty="0" smtClean="0"/>
          </a:p>
          <a:p>
            <a:r>
              <a:rPr lang="cs-CZ" dirty="0" smtClean="0"/>
              <a:t>Pomáhá manažerům vyhodnotit oblasti podnikání, které tvoří jejich společnost. </a:t>
            </a:r>
          </a:p>
          <a:p>
            <a:r>
              <a:rPr lang="cs-CZ" dirty="0" smtClean="0"/>
              <a:t>Společnost bude chtít vložit více prostředků do výnosnějších podniků a utlumit nebo zcela opustit ty méně výnosné.</a:t>
            </a:r>
          </a:p>
          <a:p>
            <a:pPr>
              <a:buNone/>
            </a:pPr>
            <a:endParaRPr lang="cs-CZ" dirty="0" smtClean="0"/>
          </a:p>
          <a:p>
            <a:endParaRPr lang="cs-CZ"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914400" y="357166"/>
            <a:ext cx="7772400" cy="5998394"/>
          </a:xfrm>
        </p:spPr>
        <p:txBody>
          <a:bodyPr>
            <a:normAutofit/>
          </a:bodyPr>
          <a:lstStyle/>
          <a:p>
            <a:endParaRPr lang="cs-CZ" dirty="0" smtClean="0"/>
          </a:p>
          <a:p>
            <a:r>
              <a:rPr lang="cs-CZ" dirty="0" smtClean="0"/>
              <a:t>Prvním krokem marketing managementu je určit klíčové oblasti podnikání. Ty označujeme jako tzv.</a:t>
            </a:r>
            <a:r>
              <a:rPr lang="cs-CZ" dirty="0" smtClean="0">
                <a:solidFill>
                  <a:schemeClr val="accent2">
                    <a:lumMod val="60000"/>
                    <a:lumOff val="40000"/>
                  </a:schemeClr>
                </a:solidFill>
              </a:rPr>
              <a:t> </a:t>
            </a:r>
            <a:r>
              <a:rPr lang="cs-CZ" b="1" dirty="0" smtClean="0">
                <a:solidFill>
                  <a:schemeClr val="accent2">
                    <a:lumMod val="60000"/>
                    <a:lumOff val="40000"/>
                  </a:schemeClr>
                </a:solidFill>
              </a:rPr>
              <a:t>strategické obchodní jednotky (SBU)</a:t>
            </a:r>
            <a:r>
              <a:rPr lang="cs-CZ" dirty="0" smtClean="0">
                <a:solidFill>
                  <a:schemeClr val="accent2">
                    <a:lumMod val="60000"/>
                    <a:lumOff val="40000"/>
                  </a:schemeClr>
                </a:solidFill>
              </a:rPr>
              <a:t>. </a:t>
            </a:r>
            <a:r>
              <a:rPr lang="cs-CZ" dirty="0" smtClean="0"/>
              <a:t> </a:t>
            </a:r>
          </a:p>
          <a:p>
            <a:endParaRPr lang="cs-CZ" dirty="0" smtClean="0"/>
          </a:p>
          <a:p>
            <a:endParaRPr lang="cs-CZ" dirty="0" smtClean="0"/>
          </a:p>
          <a:p>
            <a:r>
              <a:rPr lang="cs-CZ" dirty="0" smtClean="0"/>
              <a:t>Strategickou obchodní  (podnikatelskou) jednotkou může být divize obchodní společnosti, výrobková řada v rámci takové divize, nebo jen jediný produkt či značka.</a:t>
            </a:r>
            <a:endParaRPr lang="cs-CZ"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914400" y="428604"/>
            <a:ext cx="7772400" cy="5926956"/>
          </a:xfrm>
        </p:spPr>
        <p:txBody>
          <a:bodyPr/>
          <a:lstStyle/>
          <a:p>
            <a:endParaRPr lang="cs-CZ" dirty="0" smtClean="0"/>
          </a:p>
          <a:p>
            <a:r>
              <a:rPr lang="cs-CZ" dirty="0" smtClean="0"/>
              <a:t>Další krok analýzy portfolia aktivit vyžaduje, aby vedení určilo </a:t>
            </a:r>
            <a:r>
              <a:rPr lang="cs-CZ" dirty="0" smtClean="0">
                <a:solidFill>
                  <a:schemeClr val="accent2">
                    <a:lumMod val="60000"/>
                    <a:lumOff val="40000"/>
                  </a:schemeClr>
                </a:solidFill>
              </a:rPr>
              <a:t>atraktivitu</a:t>
            </a:r>
            <a:r>
              <a:rPr lang="cs-CZ" dirty="0" smtClean="0"/>
              <a:t> jednotlivých strategických podnikatelských jednotek </a:t>
            </a:r>
            <a:br>
              <a:rPr lang="cs-CZ" dirty="0" smtClean="0"/>
            </a:br>
            <a:r>
              <a:rPr lang="cs-CZ" dirty="0" smtClean="0"/>
              <a:t>a rozhodlo, jakou podporu si zaslouží. </a:t>
            </a:r>
          </a:p>
          <a:p>
            <a:r>
              <a:rPr lang="cs-CZ" dirty="0" smtClean="0"/>
              <a:t>Management se podívá na souhrn oblastí podnikání a výrobků společnosti a na základě vlastního úsudku určí, kolik by měla která SBU dostávat a kolik vynášet. </a:t>
            </a:r>
          </a:p>
          <a:p>
            <a:r>
              <a:rPr lang="cs-CZ" dirty="0" smtClean="0"/>
              <a:t>Jiné společnosti používají metody plánování portfolia.</a:t>
            </a:r>
            <a:endParaRPr lang="cs-CZ"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914400" y="714356"/>
            <a:ext cx="7772400" cy="5641204"/>
          </a:xfrm>
        </p:spPr>
        <p:txBody>
          <a:bodyPr>
            <a:normAutofit/>
          </a:bodyPr>
          <a:lstStyle/>
          <a:p>
            <a:endParaRPr lang="cs-CZ" dirty="0" smtClean="0"/>
          </a:p>
          <a:p>
            <a:r>
              <a:rPr lang="cs-CZ" dirty="0" smtClean="0"/>
              <a:t> Nejznámější metody plánování podnikatelského portfolia pocházejí od společnosti </a:t>
            </a:r>
            <a:r>
              <a:rPr lang="cs-CZ" dirty="0" smtClean="0">
                <a:solidFill>
                  <a:schemeClr val="accent2">
                    <a:lumMod val="60000"/>
                    <a:lumOff val="40000"/>
                  </a:schemeClr>
                </a:solidFill>
              </a:rPr>
              <a:t>Boston Consulting Group</a:t>
            </a:r>
            <a:r>
              <a:rPr lang="cs-CZ" dirty="0" smtClean="0"/>
              <a:t>, jedné </a:t>
            </a:r>
            <a:br>
              <a:rPr lang="cs-CZ" dirty="0" smtClean="0"/>
            </a:br>
            <a:r>
              <a:rPr lang="cs-CZ" dirty="0" smtClean="0"/>
              <a:t>z nejvýznamnějších poradenských firem v oblasti managementu. Odtud název BCG </a:t>
            </a:r>
            <a:r>
              <a:rPr lang="cs-CZ" dirty="0" smtClean="0">
                <a:solidFill>
                  <a:schemeClr val="accent2">
                    <a:lumMod val="60000"/>
                    <a:lumOff val="40000"/>
                  </a:schemeClr>
                </a:solidFill>
              </a:rPr>
              <a:t>matice</a:t>
            </a:r>
            <a:r>
              <a:rPr lang="cs-CZ" dirty="0" smtClean="0"/>
              <a:t> .</a:t>
            </a:r>
          </a:p>
          <a:p>
            <a:endParaRPr lang="cs-CZ" dirty="0" smtClean="0"/>
          </a:p>
          <a:p>
            <a:r>
              <a:rPr lang="cs-CZ" dirty="0" smtClean="0"/>
              <a:t>Dalším známým modelem je tzv. </a:t>
            </a:r>
            <a:r>
              <a:rPr lang="cs-CZ" dirty="0" smtClean="0">
                <a:solidFill>
                  <a:schemeClr val="accent2">
                    <a:lumMod val="60000"/>
                    <a:lumOff val="40000"/>
                  </a:schemeClr>
                </a:solidFill>
              </a:rPr>
              <a:t>GE rastr</a:t>
            </a:r>
            <a:r>
              <a:rPr lang="cs-CZ" dirty="0" smtClean="0"/>
              <a:t>, jehož autorem je významná americká společnost </a:t>
            </a:r>
            <a:r>
              <a:rPr lang="cs-CZ" dirty="0" err="1" smtClean="0">
                <a:solidFill>
                  <a:schemeClr val="accent2">
                    <a:lumMod val="60000"/>
                    <a:lumOff val="40000"/>
                  </a:schemeClr>
                </a:solidFill>
              </a:rPr>
              <a:t>General</a:t>
            </a:r>
            <a:r>
              <a:rPr lang="cs-CZ" dirty="0" smtClean="0">
                <a:solidFill>
                  <a:schemeClr val="accent2">
                    <a:lumMod val="60000"/>
                    <a:lumOff val="40000"/>
                  </a:schemeClr>
                </a:solidFill>
              </a:rPr>
              <a:t> </a:t>
            </a:r>
            <a:r>
              <a:rPr lang="cs-CZ" dirty="0" err="1" smtClean="0">
                <a:solidFill>
                  <a:schemeClr val="accent2">
                    <a:lumMod val="60000"/>
                    <a:lumOff val="40000"/>
                  </a:schemeClr>
                </a:solidFill>
              </a:rPr>
              <a:t>Electric</a:t>
            </a:r>
            <a:r>
              <a:rPr lang="cs-CZ" dirty="0" smtClean="0"/>
              <a:t>.</a:t>
            </a:r>
            <a:endParaRPr lang="cs-CZ"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914400" y="357166"/>
            <a:ext cx="7772400" cy="1069298"/>
          </a:xfrm>
        </p:spPr>
        <p:txBody>
          <a:bodyPr/>
          <a:lstStyle/>
          <a:p>
            <a:r>
              <a:rPr lang="cs-CZ" dirty="0" smtClean="0"/>
              <a:t>Matice Boston Consulting Group</a:t>
            </a:r>
            <a:endParaRPr lang="cs-CZ" dirty="0"/>
          </a:p>
        </p:txBody>
      </p:sp>
      <p:pic>
        <p:nvPicPr>
          <p:cNvPr id="4" name="Obrázek 3" descr="BCG_Matrix_with_products-small_png.png"/>
          <p:cNvPicPr>
            <a:picLocks noChangeAspect="1"/>
          </p:cNvPicPr>
          <p:nvPr/>
        </p:nvPicPr>
        <p:blipFill>
          <a:blip r:embed="rId2" cstate="print"/>
          <a:stretch>
            <a:fillRect/>
          </a:stretch>
        </p:blipFill>
        <p:spPr>
          <a:xfrm>
            <a:off x="1428728" y="1643050"/>
            <a:ext cx="6786610" cy="4786346"/>
          </a:xfrm>
          <a:prstGeom prst="rect">
            <a:avLst/>
          </a:prstGeom>
        </p:spPr>
      </p:pic>
      <p:sp>
        <p:nvSpPr>
          <p:cNvPr id="5" name="TextovéPole 4"/>
          <p:cNvSpPr txBox="1"/>
          <p:nvPr/>
        </p:nvSpPr>
        <p:spPr>
          <a:xfrm>
            <a:off x="3214678" y="2357430"/>
            <a:ext cx="928694" cy="369332"/>
          </a:xfrm>
          <a:prstGeom prst="rect">
            <a:avLst/>
          </a:prstGeom>
          <a:noFill/>
        </p:spPr>
        <p:txBody>
          <a:bodyPr wrap="square" rtlCol="0">
            <a:spAutoFit/>
          </a:bodyPr>
          <a:lstStyle/>
          <a:p>
            <a:r>
              <a:rPr lang="cs-CZ" dirty="0" smtClean="0">
                <a:solidFill>
                  <a:schemeClr val="bg1"/>
                </a:solidFill>
              </a:rPr>
              <a:t>Hvězdy</a:t>
            </a:r>
            <a:endParaRPr lang="cs-CZ" dirty="0">
              <a:solidFill>
                <a:schemeClr val="bg1"/>
              </a:solidFill>
            </a:endParaRPr>
          </a:p>
        </p:txBody>
      </p:sp>
      <p:sp>
        <p:nvSpPr>
          <p:cNvPr id="6" name="TextovéPole 5"/>
          <p:cNvSpPr txBox="1"/>
          <p:nvPr/>
        </p:nvSpPr>
        <p:spPr>
          <a:xfrm>
            <a:off x="6000760" y="2571744"/>
            <a:ext cx="1214446" cy="369332"/>
          </a:xfrm>
          <a:prstGeom prst="rect">
            <a:avLst/>
          </a:prstGeom>
          <a:noFill/>
        </p:spPr>
        <p:txBody>
          <a:bodyPr wrap="square" rtlCol="0">
            <a:spAutoFit/>
          </a:bodyPr>
          <a:lstStyle/>
          <a:p>
            <a:r>
              <a:rPr lang="cs-CZ" dirty="0" smtClean="0">
                <a:solidFill>
                  <a:schemeClr val="bg1"/>
                </a:solidFill>
              </a:rPr>
              <a:t>Otazníky</a:t>
            </a:r>
            <a:endParaRPr lang="cs-CZ" dirty="0">
              <a:solidFill>
                <a:schemeClr val="bg1"/>
              </a:solidFill>
            </a:endParaRPr>
          </a:p>
        </p:txBody>
      </p:sp>
      <p:sp>
        <p:nvSpPr>
          <p:cNvPr id="7" name="TextovéPole 6"/>
          <p:cNvSpPr txBox="1"/>
          <p:nvPr/>
        </p:nvSpPr>
        <p:spPr>
          <a:xfrm>
            <a:off x="3000364" y="5072074"/>
            <a:ext cx="1571636" cy="369332"/>
          </a:xfrm>
          <a:prstGeom prst="rect">
            <a:avLst/>
          </a:prstGeom>
          <a:noFill/>
        </p:spPr>
        <p:txBody>
          <a:bodyPr wrap="square" rtlCol="0">
            <a:spAutoFit/>
          </a:bodyPr>
          <a:lstStyle/>
          <a:p>
            <a:r>
              <a:rPr lang="cs-CZ" dirty="0" smtClean="0">
                <a:solidFill>
                  <a:schemeClr val="bg1"/>
                </a:solidFill>
              </a:rPr>
              <a:t>Dojné krávy</a:t>
            </a:r>
            <a:endParaRPr lang="cs-CZ" dirty="0">
              <a:solidFill>
                <a:schemeClr val="bg1"/>
              </a:solidFill>
            </a:endParaRPr>
          </a:p>
        </p:txBody>
      </p:sp>
      <p:sp>
        <p:nvSpPr>
          <p:cNvPr id="8" name="TextovéPole 7"/>
          <p:cNvSpPr txBox="1"/>
          <p:nvPr/>
        </p:nvSpPr>
        <p:spPr>
          <a:xfrm>
            <a:off x="6357950" y="5143512"/>
            <a:ext cx="857256" cy="369332"/>
          </a:xfrm>
          <a:prstGeom prst="rect">
            <a:avLst/>
          </a:prstGeom>
          <a:noFill/>
        </p:spPr>
        <p:txBody>
          <a:bodyPr wrap="square" rtlCol="0">
            <a:spAutoFit/>
          </a:bodyPr>
          <a:lstStyle/>
          <a:p>
            <a:r>
              <a:rPr lang="cs-CZ" dirty="0" smtClean="0">
                <a:solidFill>
                  <a:schemeClr val="bg1"/>
                </a:solidFill>
              </a:rPr>
              <a:t>Psi</a:t>
            </a:r>
            <a:endParaRPr lang="cs-CZ" dirty="0">
              <a:solidFill>
                <a:schemeClr val="bg1"/>
              </a:solidFill>
            </a:endParaRPr>
          </a:p>
        </p:txBody>
      </p:sp>
      <p:sp>
        <p:nvSpPr>
          <p:cNvPr id="9" name="TextovéPole 8"/>
          <p:cNvSpPr txBox="1"/>
          <p:nvPr/>
        </p:nvSpPr>
        <p:spPr>
          <a:xfrm rot="16200000">
            <a:off x="-240958" y="3384176"/>
            <a:ext cx="2851451" cy="369332"/>
          </a:xfrm>
          <a:prstGeom prst="rect">
            <a:avLst/>
          </a:prstGeom>
          <a:noFill/>
        </p:spPr>
        <p:txBody>
          <a:bodyPr wrap="square" rtlCol="0">
            <a:spAutoFit/>
          </a:bodyPr>
          <a:lstStyle/>
          <a:p>
            <a:r>
              <a:rPr lang="cs-CZ" dirty="0" smtClean="0"/>
              <a:t>Růst podílu na trhu</a:t>
            </a:r>
            <a:endParaRPr lang="cs-CZ" dirty="0"/>
          </a:p>
        </p:txBody>
      </p:sp>
      <p:sp>
        <p:nvSpPr>
          <p:cNvPr id="10" name="TextovéPole 9"/>
          <p:cNvSpPr txBox="1"/>
          <p:nvPr/>
        </p:nvSpPr>
        <p:spPr>
          <a:xfrm>
            <a:off x="3929058" y="6357958"/>
            <a:ext cx="2714644" cy="369332"/>
          </a:xfrm>
          <a:prstGeom prst="rect">
            <a:avLst/>
          </a:prstGeom>
          <a:noFill/>
        </p:spPr>
        <p:txBody>
          <a:bodyPr wrap="square" rtlCol="0">
            <a:spAutoFit/>
          </a:bodyPr>
          <a:lstStyle/>
          <a:p>
            <a:r>
              <a:rPr lang="cs-CZ" dirty="0" smtClean="0"/>
              <a:t>Relativní podíl na trhu</a:t>
            </a:r>
            <a:endParaRPr lang="cs-CZ"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914400" y="428604"/>
            <a:ext cx="7772400" cy="5926956"/>
          </a:xfrm>
        </p:spPr>
        <p:txBody>
          <a:bodyPr>
            <a:normAutofit fontScale="92500" lnSpcReduction="10000"/>
          </a:bodyPr>
          <a:lstStyle/>
          <a:p>
            <a:pPr>
              <a:buNone/>
            </a:pPr>
            <a:endParaRPr lang="cs-CZ" dirty="0" smtClean="0"/>
          </a:p>
          <a:p>
            <a:r>
              <a:rPr lang="cs-CZ" dirty="0" smtClean="0"/>
              <a:t>Na svislé ose představuje </a:t>
            </a:r>
            <a:r>
              <a:rPr lang="cs-CZ" dirty="0" smtClean="0">
                <a:solidFill>
                  <a:schemeClr val="accent2">
                    <a:lumMod val="60000"/>
                    <a:lumOff val="40000"/>
                  </a:schemeClr>
                </a:solidFill>
              </a:rPr>
              <a:t>tempo růst trhu </a:t>
            </a:r>
            <a:r>
              <a:rPr lang="cs-CZ" dirty="0" smtClean="0"/>
              <a:t>měřítko atraktivity trhu.</a:t>
            </a:r>
          </a:p>
          <a:p>
            <a:pPr>
              <a:buNone/>
            </a:pPr>
            <a:r>
              <a:rPr lang="cs-CZ" dirty="0" smtClean="0"/>
              <a:t>     Na vodorovné ose slouží </a:t>
            </a:r>
            <a:r>
              <a:rPr lang="cs-CZ" dirty="0" smtClean="0">
                <a:solidFill>
                  <a:schemeClr val="accent2">
                    <a:lumMod val="60000"/>
                    <a:lumOff val="40000"/>
                  </a:schemeClr>
                </a:solidFill>
              </a:rPr>
              <a:t>relativní tržní podíl </a:t>
            </a:r>
            <a:r>
              <a:rPr lang="cs-CZ" dirty="0" smtClean="0"/>
              <a:t>jako ukazatel pozice společnosti na daném trhu.</a:t>
            </a:r>
          </a:p>
          <a:p>
            <a:r>
              <a:rPr lang="cs-CZ" dirty="0" smtClean="0"/>
              <a:t> Když vytvoříme matici růst-podíl podle obrázku, můžeme rozlišit následující čtyři typy SBU:</a:t>
            </a:r>
          </a:p>
          <a:p>
            <a:pPr lvl="0"/>
            <a:r>
              <a:rPr lang="cs-CZ" sz="3500" b="1" dirty="0" smtClean="0"/>
              <a:t>1. Hvězdy  </a:t>
            </a:r>
            <a:r>
              <a:rPr lang="cs-CZ" dirty="0" smtClean="0">
                <a:solidFill>
                  <a:schemeClr val="accent2">
                    <a:lumMod val="60000"/>
                    <a:lumOff val="40000"/>
                  </a:schemeClr>
                </a:solidFill>
              </a:rPr>
              <a:t>Produkty či oblasti podnikání s vysokým podílem na rychle rostoucím trhu. </a:t>
            </a:r>
            <a:br>
              <a:rPr lang="cs-CZ" dirty="0" smtClean="0">
                <a:solidFill>
                  <a:schemeClr val="accent2">
                    <a:lumMod val="60000"/>
                    <a:lumOff val="40000"/>
                  </a:schemeClr>
                </a:solidFill>
              </a:rPr>
            </a:br>
            <a:r>
              <a:rPr lang="cs-CZ" dirty="0" smtClean="0"/>
              <a:t>K financování rychlého růstu často potřebují značné investice. Nakonec se jejich růst zpomalí a stanou se z nich dojné krávy. Každá firma by se měla znepokojovat, pokud by neměla ani </a:t>
            </a:r>
            <a:br>
              <a:rPr lang="cs-CZ" dirty="0" smtClean="0"/>
            </a:br>
            <a:r>
              <a:rPr lang="cs-CZ" dirty="0" smtClean="0"/>
              <a:t>1 hvězdu.</a:t>
            </a:r>
          </a:p>
          <a:p>
            <a:endParaRPr lang="cs-CZ" dirty="0" smtClean="0"/>
          </a:p>
          <a:p>
            <a:pPr>
              <a:buNone/>
            </a:pPr>
            <a:endParaRPr lang="cs-CZ"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914400" y="500042"/>
            <a:ext cx="7772400" cy="5855518"/>
          </a:xfrm>
        </p:spPr>
        <p:txBody>
          <a:bodyPr>
            <a:normAutofit fontScale="85000" lnSpcReduction="20000"/>
          </a:bodyPr>
          <a:lstStyle/>
          <a:p>
            <a:r>
              <a:rPr lang="cs-CZ" sz="3800" b="1" dirty="0" smtClean="0"/>
              <a:t>2. Dojné krávy </a:t>
            </a:r>
            <a:r>
              <a:rPr lang="cs-CZ" dirty="0" smtClean="0"/>
              <a:t> </a:t>
            </a:r>
            <a:r>
              <a:rPr lang="cs-CZ" dirty="0" smtClean="0">
                <a:solidFill>
                  <a:schemeClr val="accent2">
                    <a:lumMod val="60000"/>
                    <a:lumOff val="40000"/>
                  </a:schemeClr>
                </a:solidFill>
              </a:rPr>
              <a:t>Produkty či oblasti podnikání s vysokým podílem na pomalu rostoucím trhu.</a:t>
            </a:r>
            <a:r>
              <a:rPr lang="cs-CZ" dirty="0" smtClean="0"/>
              <a:t> Jedná se o zavedené a úspěšné SBU, které k udržení svého podílu na trhu nepotřebují vysoké investice. Díky tomu vynášejí peníze, ze kterých společnost platí své účty a podporuje ostatní SBU, jež investice vyžadují.</a:t>
            </a:r>
          </a:p>
          <a:p>
            <a:r>
              <a:rPr lang="cs-CZ" sz="3800" b="1" dirty="0" smtClean="0"/>
              <a:t>3. Otazníky</a:t>
            </a:r>
            <a:r>
              <a:rPr lang="cs-CZ" dirty="0" smtClean="0">
                <a:solidFill>
                  <a:schemeClr val="accent2">
                    <a:lumMod val="60000"/>
                    <a:lumOff val="40000"/>
                  </a:schemeClr>
                </a:solidFill>
              </a:rPr>
              <a:t>  SBU s nízkým podílem na rychle rostoucím trhu. </a:t>
            </a:r>
            <a:r>
              <a:rPr lang="cs-CZ" dirty="0" smtClean="0"/>
              <a:t>Potřebují finanční podporu, aby si svůj podíl udržely, o jeho zvyšování nemluvě. </a:t>
            </a:r>
            <a:br>
              <a:rPr lang="cs-CZ" dirty="0" smtClean="0"/>
            </a:br>
            <a:r>
              <a:rPr lang="cs-CZ" dirty="0" smtClean="0"/>
              <a:t>O otaznících musí management hodně přemýšlet – který proměnit v hvězdy a které postupně opustit. Příkladem je módní zboží.</a:t>
            </a:r>
          </a:p>
          <a:p>
            <a:r>
              <a:rPr lang="cs-CZ" dirty="0" smtClean="0"/>
              <a:t> </a:t>
            </a:r>
            <a:r>
              <a:rPr lang="cs-CZ" sz="3800" b="1" dirty="0" smtClean="0"/>
              <a:t>4. Psi</a:t>
            </a:r>
            <a:r>
              <a:rPr lang="cs-CZ" dirty="0" smtClean="0"/>
              <a:t>  </a:t>
            </a:r>
            <a:r>
              <a:rPr lang="cs-CZ" dirty="0" smtClean="0">
                <a:solidFill>
                  <a:schemeClr val="accent2">
                    <a:lumMod val="60000"/>
                    <a:lumOff val="40000"/>
                  </a:schemeClr>
                </a:solidFill>
              </a:rPr>
              <a:t>Produkty či oblasti podnikání s nízkým podílem na pomalu rostoucím trhu</a:t>
            </a:r>
            <a:r>
              <a:rPr lang="cs-CZ" dirty="0" smtClean="0"/>
              <a:t>. Mohou vynášet dost peněz na to, aby se udržely, ale neslibují velké výnosy.</a:t>
            </a:r>
            <a:endParaRPr lang="cs-CZ"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914400" y="714356"/>
            <a:ext cx="7772400" cy="5641204"/>
          </a:xfrm>
        </p:spPr>
        <p:txBody>
          <a:bodyPr/>
          <a:lstStyle/>
          <a:p>
            <a:endParaRPr lang="cs-CZ" dirty="0" smtClean="0"/>
          </a:p>
          <a:p>
            <a:r>
              <a:rPr lang="cs-CZ" dirty="0" smtClean="0"/>
              <a:t>Poté, co společnost klasifikovala své SBU, musí určit, jakou úlohu budou v budoucnosti hrát. Pro každou jsou k dispozici </a:t>
            </a:r>
            <a:r>
              <a:rPr lang="cs-CZ" dirty="0" smtClean="0">
                <a:solidFill>
                  <a:schemeClr val="accent2">
                    <a:lumMod val="60000"/>
                    <a:lumOff val="40000"/>
                  </a:schemeClr>
                </a:solidFill>
              </a:rPr>
              <a:t>čtyři </a:t>
            </a:r>
            <a:r>
              <a:rPr lang="cs-CZ" dirty="0" smtClean="0"/>
              <a:t>různé </a:t>
            </a:r>
            <a:r>
              <a:rPr lang="cs-CZ" dirty="0" smtClean="0">
                <a:solidFill>
                  <a:schemeClr val="accent2">
                    <a:lumMod val="60000"/>
                    <a:lumOff val="40000"/>
                  </a:schemeClr>
                </a:solidFill>
              </a:rPr>
              <a:t>strategie:</a:t>
            </a:r>
            <a:r>
              <a:rPr lang="cs-CZ" dirty="0" smtClean="0"/>
              <a:t> </a:t>
            </a:r>
          </a:p>
          <a:p>
            <a:endParaRPr lang="cs-CZ" dirty="0" smtClean="0"/>
          </a:p>
          <a:p>
            <a:r>
              <a:rPr lang="cs-CZ" dirty="0" smtClean="0"/>
              <a:t>Rozvíjet</a:t>
            </a:r>
          </a:p>
          <a:p>
            <a:r>
              <a:rPr lang="cs-CZ" dirty="0" smtClean="0"/>
              <a:t>Těžit</a:t>
            </a:r>
          </a:p>
          <a:p>
            <a:r>
              <a:rPr lang="cs-CZ" dirty="0" smtClean="0"/>
              <a:t>Udržet</a:t>
            </a:r>
          </a:p>
          <a:p>
            <a:r>
              <a:rPr lang="cs-CZ" dirty="0" smtClean="0"/>
              <a:t>Zbavit se</a:t>
            </a:r>
          </a:p>
          <a:p>
            <a:endParaRPr lang="cs-CZ"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914400" y="642918"/>
            <a:ext cx="7772400" cy="5712642"/>
          </a:xfrm>
        </p:spPr>
        <p:txBody>
          <a:bodyPr>
            <a:normAutofit/>
          </a:bodyPr>
          <a:lstStyle/>
          <a:p>
            <a:r>
              <a:rPr lang="cs-CZ" dirty="0" smtClean="0"/>
              <a:t>S postupujícím časem se mění v matici  poloha SBU.</a:t>
            </a:r>
          </a:p>
          <a:p>
            <a:r>
              <a:rPr lang="cs-CZ" dirty="0" smtClean="0"/>
              <a:t>Každá SBU má svůj </a:t>
            </a:r>
            <a:r>
              <a:rPr lang="cs-CZ" dirty="0" smtClean="0">
                <a:solidFill>
                  <a:schemeClr val="accent2">
                    <a:lumMod val="60000"/>
                    <a:lumOff val="40000"/>
                  </a:schemeClr>
                </a:solidFill>
              </a:rPr>
              <a:t>životní cyklus. </a:t>
            </a:r>
            <a:r>
              <a:rPr lang="cs-CZ" dirty="0" smtClean="0"/>
              <a:t>Mnohé začínají jako otazníky a pokud uspějí, stanou se hvězdami. Jak se růst trhu zpomaluje, stávají se dojnými krávami. Na konci životního cyklu se mění ve psy, nebo umírají. Společnost musí průběžně přidávat nové SBU, aby se z některých mohly stát hvězdy </a:t>
            </a:r>
            <a:br>
              <a:rPr lang="cs-CZ" dirty="0" smtClean="0"/>
            </a:br>
            <a:r>
              <a:rPr lang="cs-CZ" dirty="0" smtClean="0"/>
              <a:t>a nakonec dojné krávy, které pomohou financovat ostatní strategické podnikatelské jednotky.</a:t>
            </a:r>
            <a:endParaRPr lang="cs-CZ"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Matice společnosti General Electric</a:t>
            </a:r>
            <a:endParaRPr lang="cs-CZ" dirty="0"/>
          </a:p>
        </p:txBody>
      </p:sp>
      <p:pic>
        <p:nvPicPr>
          <p:cNvPr id="1026" name="Picture 2" descr="F:\Obrázek1.wmf"/>
          <p:cNvPicPr>
            <a:picLocks noChangeAspect="1" noChangeArrowheads="1"/>
          </p:cNvPicPr>
          <p:nvPr/>
        </p:nvPicPr>
        <p:blipFill>
          <a:blip r:embed="rId2" cstate="print"/>
          <a:srcRect/>
          <a:stretch>
            <a:fillRect/>
          </a:stretch>
        </p:blipFill>
        <p:spPr bwMode="auto">
          <a:xfrm>
            <a:off x="857224" y="1980778"/>
            <a:ext cx="7643866" cy="4588288"/>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914400" y="500042"/>
            <a:ext cx="7772400" cy="6215106"/>
          </a:xfrm>
        </p:spPr>
        <p:txBody>
          <a:bodyPr>
            <a:normAutofit/>
          </a:bodyPr>
          <a:lstStyle/>
          <a:p>
            <a:pPr>
              <a:buNone/>
            </a:pPr>
            <a:endParaRPr lang="cs-CZ" dirty="0" smtClean="0"/>
          </a:p>
          <a:p>
            <a:pPr>
              <a:buNone/>
            </a:pPr>
            <a:r>
              <a:rPr lang="cs-CZ" dirty="0" smtClean="0"/>
              <a:t> GE rastr pracuje se dvěma proměnnými:</a:t>
            </a:r>
          </a:p>
          <a:p>
            <a:pPr>
              <a:buNone/>
            </a:pPr>
            <a:endParaRPr lang="cs-CZ" dirty="0" smtClean="0"/>
          </a:p>
          <a:p>
            <a:pPr marL="582930" indent="-514350">
              <a:buAutoNum type="arabicPeriod"/>
            </a:pPr>
            <a:r>
              <a:rPr lang="cs-CZ" dirty="0" smtClean="0">
                <a:solidFill>
                  <a:schemeClr val="accent2">
                    <a:lumMod val="60000"/>
                    <a:lumOff val="40000"/>
                  </a:schemeClr>
                </a:solidFill>
              </a:rPr>
              <a:t>Atraktivnost trhu </a:t>
            </a:r>
            <a:r>
              <a:rPr lang="cs-CZ" dirty="0" smtClean="0"/>
              <a:t>-  závisí především na velikosti trhu, ročním tempu růstu </a:t>
            </a:r>
            <a:br>
              <a:rPr lang="cs-CZ" dirty="0" smtClean="0"/>
            </a:br>
            <a:r>
              <a:rPr lang="cs-CZ" dirty="0" smtClean="0"/>
              <a:t>a dlouhodobé míře ziskovosti.</a:t>
            </a:r>
          </a:p>
          <a:p>
            <a:pPr marL="582930" indent="-514350">
              <a:buAutoNum type="arabicPeriod"/>
            </a:pPr>
            <a:endParaRPr lang="cs-CZ" dirty="0" smtClean="0"/>
          </a:p>
          <a:p>
            <a:pPr marL="582930" indent="-514350">
              <a:buAutoNum type="arabicPeriod"/>
            </a:pPr>
            <a:r>
              <a:rPr lang="cs-CZ" dirty="0" smtClean="0">
                <a:solidFill>
                  <a:schemeClr val="accent2">
                    <a:lumMod val="60000"/>
                    <a:lumOff val="40000"/>
                  </a:schemeClr>
                </a:solidFill>
              </a:rPr>
              <a:t>Konkurenční postavení </a:t>
            </a:r>
            <a:r>
              <a:rPr lang="cs-CZ" dirty="0" smtClean="0"/>
              <a:t> - závisí na tržním podílu firmy, jeho růstu, kvalitě produktu ….</a:t>
            </a:r>
          </a:p>
          <a:p>
            <a:pPr>
              <a:buNone/>
            </a:pPr>
            <a:endParaRPr lang="cs-CZ" dirty="0" smtClean="0"/>
          </a:p>
          <a:p>
            <a:pPr>
              <a:buNone/>
            </a:pPr>
            <a:endParaRPr lang="cs-CZ" dirty="0" smtClean="0"/>
          </a:p>
          <a:p>
            <a:endParaRPr lang="cs-CZ"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914400" y="785794"/>
            <a:ext cx="7772400" cy="5569766"/>
          </a:xfrm>
        </p:spPr>
        <p:txBody>
          <a:bodyPr/>
          <a:lstStyle/>
          <a:p>
            <a:pPr>
              <a:buNone/>
            </a:pPr>
            <a:r>
              <a:rPr lang="cs-CZ" dirty="0" smtClean="0"/>
              <a:t>   </a:t>
            </a:r>
          </a:p>
          <a:p>
            <a:pPr>
              <a:buFont typeface="Wingdings" pitchFamily="2" charset="2"/>
              <a:buChar char="§"/>
            </a:pPr>
            <a:r>
              <a:rPr lang="cs-CZ" smtClean="0"/>
              <a:t>Na </a:t>
            </a:r>
            <a:r>
              <a:rPr lang="cs-CZ" dirty="0" smtClean="0"/>
              <a:t>základě tohoto zohlednění může analytik umístit do matice bod, který představuje postavení jednotlivého obchodu.</a:t>
            </a:r>
          </a:p>
          <a:p>
            <a:pPr>
              <a:buNone/>
            </a:pPr>
            <a:endParaRPr lang="cs-CZ" dirty="0" smtClean="0"/>
          </a:p>
          <a:p>
            <a:pPr>
              <a:buFont typeface="Wingdings" pitchFamily="2" charset="2"/>
              <a:buChar char="§"/>
            </a:pPr>
            <a:r>
              <a:rPr lang="cs-CZ" dirty="0" smtClean="0"/>
              <a:t>Kolem bodu nakreslí kruh, jehož plocha vyjadřuje relativní velikost trhu.</a:t>
            </a:r>
          </a:p>
          <a:p>
            <a:pPr>
              <a:buNone/>
            </a:pPr>
            <a:endParaRPr lang="cs-CZ" dirty="0" smtClean="0"/>
          </a:p>
          <a:p>
            <a:pPr>
              <a:buFont typeface="Wingdings" pitchFamily="2" charset="2"/>
              <a:buChar char="§"/>
            </a:pPr>
            <a:r>
              <a:rPr lang="cs-CZ" dirty="0" smtClean="0"/>
              <a:t>Tržní podíl společnosti je pak znázorněn výsečí v kruhu.</a:t>
            </a:r>
            <a:endParaRPr lang="cs-CZ"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914400" y="357166"/>
            <a:ext cx="7772400" cy="6500834"/>
          </a:xfrm>
        </p:spPr>
        <p:txBody>
          <a:bodyPr>
            <a:normAutofit/>
          </a:bodyPr>
          <a:lstStyle/>
          <a:p>
            <a:endParaRPr lang="cs-CZ" dirty="0" smtClean="0"/>
          </a:p>
          <a:p>
            <a:r>
              <a:rPr lang="cs-CZ" dirty="0" smtClean="0"/>
              <a:t>Matice má tři zóny. Buňky </a:t>
            </a:r>
            <a:r>
              <a:rPr lang="cs-CZ" dirty="0" smtClean="0">
                <a:solidFill>
                  <a:schemeClr val="accent2">
                    <a:lumMod val="60000"/>
                    <a:lumOff val="40000"/>
                  </a:schemeClr>
                </a:solidFill>
              </a:rPr>
              <a:t>vlevo nahoře </a:t>
            </a:r>
            <a:r>
              <a:rPr lang="cs-CZ" dirty="0" smtClean="0"/>
              <a:t>obsahují silné strategické podnikatelské jednotky, do nichž by měla společnost investovat a které by měla dále rozvíjet. Buňky </a:t>
            </a:r>
            <a:r>
              <a:rPr lang="cs-CZ" dirty="0" smtClean="0">
                <a:solidFill>
                  <a:schemeClr val="accent2">
                    <a:lumMod val="60000"/>
                    <a:lumOff val="40000"/>
                  </a:schemeClr>
                </a:solidFill>
              </a:rPr>
              <a:t>na diagonále </a:t>
            </a:r>
            <a:r>
              <a:rPr lang="cs-CZ" dirty="0" smtClean="0"/>
              <a:t>obsahují středně atraktivní jednotky. Zde by měla společnost nadále udržovat stejnou úroveň investic. </a:t>
            </a:r>
          </a:p>
          <a:p>
            <a:r>
              <a:rPr lang="cs-CZ" dirty="0" smtClean="0"/>
              <a:t> Tři buňky </a:t>
            </a:r>
            <a:r>
              <a:rPr lang="cs-CZ" dirty="0" smtClean="0">
                <a:solidFill>
                  <a:schemeClr val="accent2">
                    <a:lumMod val="60000"/>
                    <a:lumOff val="40000"/>
                  </a:schemeClr>
                </a:solidFill>
              </a:rPr>
              <a:t>vpravo dole </a:t>
            </a:r>
            <a:r>
              <a:rPr lang="cs-CZ" dirty="0" smtClean="0"/>
              <a:t>značí SBU s nízkou celkovou atraktivitou. Společnost by se měla vážně zamyslet nad tím, zda je nemá vytěžit, případně se jich zbavit.</a:t>
            </a:r>
          </a:p>
          <a:p>
            <a:endParaRPr lang="cs-CZ"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p:txBody>
          <a:bodyPr/>
          <a:lstStyle/>
          <a:p>
            <a:r>
              <a:rPr lang="cs-CZ" dirty="0" smtClean="0"/>
              <a:t>Kritika portfoliových modelů</a:t>
            </a:r>
            <a:endParaRPr lang="cs-CZ" dirty="0"/>
          </a:p>
        </p:txBody>
      </p:sp>
      <p:sp>
        <p:nvSpPr>
          <p:cNvPr id="3" name="Zástupný symbol pro obsah 2"/>
          <p:cNvSpPr>
            <a:spLocks noGrp="1"/>
          </p:cNvSpPr>
          <p:nvPr>
            <p:ph idx="1"/>
          </p:nvPr>
        </p:nvSpPr>
        <p:spPr>
          <a:xfrm>
            <a:off x="928662" y="1357298"/>
            <a:ext cx="7772400" cy="5141138"/>
          </a:xfrm>
        </p:spPr>
        <p:txBody>
          <a:bodyPr>
            <a:normAutofit/>
          </a:bodyPr>
          <a:lstStyle/>
          <a:p>
            <a:endParaRPr lang="cs-CZ" dirty="0" smtClean="0"/>
          </a:p>
          <a:p>
            <a:r>
              <a:rPr lang="cs-CZ" dirty="0" smtClean="0"/>
              <a:t>Nepřiměřená podpora SBU s vysokým tempem růstu</a:t>
            </a:r>
          </a:p>
          <a:p>
            <a:r>
              <a:rPr lang="cs-CZ" dirty="0" smtClean="0"/>
              <a:t>Zanedbání řízení běžných obchodů</a:t>
            </a:r>
          </a:p>
          <a:p>
            <a:r>
              <a:rPr lang="cs-CZ" dirty="0" smtClean="0"/>
              <a:t>Kompromisy při známkování jednotlivých faktorů</a:t>
            </a:r>
          </a:p>
          <a:p>
            <a:r>
              <a:rPr lang="cs-CZ" dirty="0" smtClean="0"/>
              <a:t>Mnoho obchodů skončí díky známkování uprostřed matice</a:t>
            </a:r>
          </a:p>
          <a:p>
            <a:r>
              <a:rPr lang="cs-CZ" dirty="0" smtClean="0"/>
              <a:t>Analýza negarantuje nalezení nejlepší strategie</a:t>
            </a:r>
            <a:endParaRPr lang="cs-CZ"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Prameny:</a:t>
            </a:r>
            <a:endParaRPr lang="cs-CZ" dirty="0"/>
          </a:p>
        </p:txBody>
      </p:sp>
      <p:sp>
        <p:nvSpPr>
          <p:cNvPr id="3" name="Zástupný symbol pro obsah 2"/>
          <p:cNvSpPr>
            <a:spLocks noGrp="1"/>
          </p:cNvSpPr>
          <p:nvPr>
            <p:ph idx="1"/>
          </p:nvPr>
        </p:nvSpPr>
        <p:spPr/>
        <p:txBody>
          <a:bodyPr/>
          <a:lstStyle/>
          <a:p>
            <a:pPr>
              <a:buNone/>
            </a:pPr>
            <a:r>
              <a:rPr lang="cs-CZ" dirty="0" smtClean="0"/>
              <a:t>     KOTLER, </a:t>
            </a:r>
            <a:r>
              <a:rPr lang="cs-CZ" dirty="0" err="1" smtClean="0"/>
              <a:t>Philip</a:t>
            </a:r>
            <a:r>
              <a:rPr lang="cs-CZ" dirty="0" smtClean="0"/>
              <a:t>. </a:t>
            </a:r>
            <a:r>
              <a:rPr lang="cs-CZ" i="1" dirty="0" smtClean="0"/>
              <a:t>Moderní marketing</a:t>
            </a:r>
            <a:r>
              <a:rPr lang="cs-CZ" i="1" smtClean="0"/>
              <a:t>: </a:t>
            </a:r>
            <a:r>
              <a:rPr lang="cs-CZ" i="1" smtClean="0"/>
              <a:t/>
            </a:r>
            <a:br>
              <a:rPr lang="cs-CZ" i="1" smtClean="0"/>
            </a:br>
            <a:r>
              <a:rPr lang="cs-CZ" i="1" smtClean="0"/>
              <a:t>4</a:t>
            </a:r>
            <a:r>
              <a:rPr lang="cs-CZ" i="1" dirty="0" smtClean="0"/>
              <a:t>. evropské vydání</a:t>
            </a:r>
            <a:r>
              <a:rPr lang="cs-CZ" dirty="0" smtClean="0"/>
              <a:t>. 1. </a:t>
            </a:r>
            <a:r>
              <a:rPr lang="cs-CZ" dirty="0" err="1" smtClean="0"/>
              <a:t>vyd</a:t>
            </a:r>
            <a:r>
              <a:rPr lang="cs-CZ" dirty="0" smtClean="0"/>
              <a:t>. Praha: </a:t>
            </a:r>
            <a:r>
              <a:rPr lang="cs-CZ" dirty="0" err="1" smtClean="0"/>
              <a:t>Grada</a:t>
            </a:r>
            <a:r>
              <a:rPr lang="cs-CZ" dirty="0" smtClean="0"/>
              <a:t>, 2007, 1041 s. ISBN 978-80-247-1545-2. </a:t>
            </a:r>
            <a:endParaRPr lang="cs-CZ" dirty="0"/>
          </a:p>
        </p:txBody>
      </p:sp>
    </p:spTree>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PREZENTACE_VOSHK_logolinkEU (1)">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etro">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ppt/theme/theme3.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PREZENTACE_VOSHK_logolinkEU (1)</Template>
  <TotalTime>30</TotalTime>
  <Words>751</Words>
  <Application>Microsoft Office PowerPoint</Application>
  <PresentationFormat>Předvádění na obrazovce (4:3)</PresentationFormat>
  <Paragraphs>109</Paragraphs>
  <Slides>19</Slides>
  <Notes>0</Notes>
  <HiddenSlides>0</HiddenSlides>
  <MMClips>0</MMClips>
  <ScaleCrop>false</ScaleCrop>
  <HeadingPairs>
    <vt:vector size="4" baseType="variant">
      <vt:variant>
        <vt:lpstr>Motiv</vt:lpstr>
      </vt:variant>
      <vt:variant>
        <vt:i4>2</vt:i4>
      </vt:variant>
      <vt:variant>
        <vt:lpstr>Nadpisy snímků</vt:lpstr>
      </vt:variant>
      <vt:variant>
        <vt:i4>19</vt:i4>
      </vt:variant>
    </vt:vector>
  </HeadingPairs>
  <TitlesOfParts>
    <vt:vector size="21" baseType="lpstr">
      <vt:lpstr>PREZENTACE_VOSHK_logolinkEU (1)</vt:lpstr>
      <vt:lpstr>Metro</vt:lpstr>
      <vt:lpstr>Portfolio analýza Matice BCG –  Boston Consulting Group /bostonská matice/</vt:lpstr>
      <vt:lpstr>Tento učební materiál vznikl za podpory OPVK 1.5</vt:lpstr>
      <vt:lpstr>Snímek 3</vt:lpstr>
      <vt:lpstr>Portfolio aktivit </vt:lpstr>
      <vt:lpstr>Analýza stávajícího portfolia aktivit</vt:lpstr>
      <vt:lpstr>Snímek 6</vt:lpstr>
      <vt:lpstr>Snímek 7</vt:lpstr>
      <vt:lpstr>Snímek 8</vt:lpstr>
      <vt:lpstr>Matice Boston Consulting Group</vt:lpstr>
      <vt:lpstr>Snímek 10</vt:lpstr>
      <vt:lpstr>Snímek 11</vt:lpstr>
      <vt:lpstr>Snímek 12</vt:lpstr>
      <vt:lpstr>Snímek 13</vt:lpstr>
      <vt:lpstr>Matice společnosti General Electric</vt:lpstr>
      <vt:lpstr>Snímek 15</vt:lpstr>
      <vt:lpstr>Snímek 16</vt:lpstr>
      <vt:lpstr>Snímek 17</vt:lpstr>
      <vt:lpstr>Kritika portfoliových modelů</vt:lpstr>
      <vt:lpstr>Prameny:</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Název prezentace</dc:title>
  <dc:creator>Uzivatel</dc:creator>
  <cp:lastModifiedBy>An</cp:lastModifiedBy>
  <cp:revision>9</cp:revision>
  <dcterms:created xsi:type="dcterms:W3CDTF">2013-01-22T10:45:42Z</dcterms:created>
  <dcterms:modified xsi:type="dcterms:W3CDTF">2013-05-24T06:22:19Z</dcterms:modified>
</cp:coreProperties>
</file>