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56" r:id="rId2"/>
    <p:sldId id="277" r:id="rId3"/>
    <p:sldId id="278" r:id="rId4"/>
    <p:sldId id="300" r:id="rId5"/>
    <p:sldId id="301" r:id="rId6"/>
    <p:sldId id="279" r:id="rId7"/>
    <p:sldId id="308" r:id="rId8"/>
    <p:sldId id="309" r:id="rId9"/>
    <p:sldId id="310" r:id="rId10"/>
    <p:sldId id="312" r:id="rId11"/>
    <p:sldId id="313" r:id="rId12"/>
    <p:sldId id="287" r:id="rId13"/>
    <p:sldId id="292" r:id="rId14"/>
    <p:sldId id="293" r:id="rId15"/>
    <p:sldId id="294" r:id="rId16"/>
    <p:sldId id="299" r:id="rId17"/>
    <p:sldId id="295" r:id="rId18"/>
    <p:sldId id="296" r:id="rId19"/>
    <p:sldId id="297" r:id="rId20"/>
    <p:sldId id="298" r:id="rId21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 showGuides="1">
      <p:cViewPr varScale="1">
        <p:scale>
          <a:sx n="70" d="100"/>
          <a:sy n="70" d="100"/>
        </p:scale>
        <p:origin x="-1507" y="-77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Cenová politika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30. 3. 2013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CSA_OPVK15_051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Nástroje marketingu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Cenová</a:t>
                      </a:r>
                      <a:r>
                        <a:rPr lang="cs-CZ" sz="1600" baseline="0" dirty="0" smtClean="0"/>
                        <a:t> politika</a:t>
                      </a:r>
                      <a:endParaRPr lang="cs-CZ" sz="16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Iva Kovaříková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25. 4. 2013, 3. 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15 </a:t>
                      </a:r>
                      <a:r>
                        <a:rPr lang="cs-CZ" sz="1600" dirty="0" smtClean="0"/>
                        <a:t>min.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PC, </a:t>
                      </a:r>
                      <a:r>
                        <a:rPr lang="cs-CZ" sz="1600" dirty="0" err="1" smtClean="0"/>
                        <a:t>flash</a:t>
                      </a:r>
                      <a:r>
                        <a:rPr lang="cs-CZ" sz="1600" dirty="0" smtClean="0"/>
                        <a:t> disk, 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Cílem je poskytnout  prostor pro úvahy, že cenová politika </a:t>
                      </a:r>
                      <a:r>
                        <a:rPr lang="cs-CZ" sz="1600" baseline="0" dirty="0" smtClean="0"/>
                        <a:t> reaguje v </a:t>
                      </a:r>
                      <a:r>
                        <a:rPr lang="cs-CZ" sz="1600" dirty="0" smtClean="0"/>
                        <a:t>různém období života firmy na různé cíle.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>
              <a:buNone/>
            </a:pPr>
            <a:r>
              <a:rPr lang="cs-CZ" sz="5400" dirty="0" smtClean="0">
                <a:solidFill>
                  <a:srgbClr val="7030A0"/>
                </a:solidFill>
              </a:rPr>
              <a:t>     </a:t>
            </a:r>
            <a:r>
              <a:rPr lang="cs-CZ" sz="8000" dirty="0" smtClean="0">
                <a:solidFill>
                  <a:srgbClr val="7030A0"/>
                </a:solidFill>
              </a:rPr>
              <a:t>Cenová politika</a:t>
            </a:r>
          </a:p>
          <a:p>
            <a:pPr>
              <a:buNone/>
            </a:pPr>
            <a:r>
              <a:rPr lang="cs-CZ" sz="5400" dirty="0" smtClean="0">
                <a:solidFill>
                  <a:srgbClr val="7030A0"/>
                </a:solidFill>
              </a:rPr>
              <a:t> 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Definice ceny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/>
              <a:t>Cenová politika podniku</a:t>
            </a:r>
          </a:p>
          <a:p>
            <a:r>
              <a:rPr lang="cs-CZ" b="1" dirty="0" smtClean="0"/>
              <a:t>Definice ceny</a:t>
            </a:r>
          </a:p>
          <a:p>
            <a:r>
              <a:rPr lang="cs-CZ" b="1" dirty="0" smtClean="0"/>
              <a:t>Ekonomická teorie:</a:t>
            </a:r>
          </a:p>
          <a:p>
            <a:r>
              <a:rPr lang="cs-CZ" dirty="0" smtClean="0"/>
              <a:t>Cena je vyjádřením množství jednotlivých zdrojů bohatství (práce, půdy, kapitálu) spotřebovaných při vytvoření produktu [klasická ekonomie].</a:t>
            </a:r>
          </a:p>
          <a:p>
            <a:r>
              <a:rPr lang="cs-CZ" dirty="0" smtClean="0"/>
              <a:t>Cena odráží míru užitečnosti produkce, tedy schopnost uspokojit naše potřeby [subjektivní ekonomická škola].</a:t>
            </a:r>
          </a:p>
          <a:p>
            <a:r>
              <a:rPr lang="cs-CZ" b="1" dirty="0" smtClean="0"/>
              <a:t>Marketing:</a:t>
            </a:r>
          </a:p>
          <a:p>
            <a:r>
              <a:rPr lang="cs-CZ" dirty="0" smtClean="0"/>
              <a:t>Cena je peněžním vyjádření hodnoty výrobku (služby) ve srovnání </a:t>
            </a:r>
            <a:br>
              <a:rPr lang="cs-CZ" dirty="0" smtClean="0"/>
            </a:br>
            <a:r>
              <a:rPr lang="cs-CZ" dirty="0" smtClean="0"/>
              <a:t>s jinými výrobky nebo službami.</a:t>
            </a:r>
          </a:p>
          <a:p>
            <a:r>
              <a:rPr lang="cs-CZ" b="1" dirty="0" smtClean="0"/>
              <a:t>Zákon č. 526/90 Sb., o cenách:</a:t>
            </a:r>
          </a:p>
          <a:p>
            <a:r>
              <a:rPr lang="cs-CZ" dirty="0" smtClean="0"/>
              <a:t>Cena je peněžní částka sjednaná při nákupu a prodeji zboží.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Faktory ovlivňující stanovení ceny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Náklady na výrobu a distribuci výrobku</a:t>
            </a:r>
          </a:p>
          <a:p>
            <a:r>
              <a:rPr lang="cs-CZ" i="1" dirty="0" smtClean="0"/>
              <a:t>Příklad: </a:t>
            </a:r>
            <a:r>
              <a:rPr lang="cs-CZ" i="1" dirty="0" err="1" smtClean="0"/>
              <a:t>Fordovi</a:t>
            </a:r>
            <a:r>
              <a:rPr lang="cs-CZ" i="1" dirty="0" smtClean="0"/>
              <a:t> se podařilo v rozmezí let 1910 - 1921 snížit náklady na výrobu (a následně </a:t>
            </a:r>
            <a:br>
              <a:rPr lang="cs-CZ" i="1" dirty="0" smtClean="0"/>
            </a:br>
            <a:r>
              <a:rPr lang="cs-CZ" i="1" dirty="0" smtClean="0"/>
              <a:t>i cenu) modelu T o 75 %. Dosáhl toho díky pásové výrobě a vyloučením obměn základního modelu. Automobil vyráběl dokonce pouze v jediné barvě - černé.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900" dirty="0" smtClean="0">
                <a:solidFill>
                  <a:srgbClr val="FFFF00"/>
                </a:solidFill>
              </a:rPr>
              <a:t>Hodnota výrobku vnímaná zákazníkem</a:t>
            </a:r>
          </a:p>
          <a:p>
            <a:endParaRPr lang="cs-CZ" dirty="0" smtClean="0"/>
          </a:p>
          <a:p>
            <a:r>
              <a:rPr lang="cs-CZ" dirty="0" smtClean="0"/>
              <a:t>Jde o tzv. komerční kvalitu, která se nemusí shodovat s technicky měřitelnou kvalitou</a:t>
            </a:r>
          </a:p>
          <a:p>
            <a:r>
              <a:rPr lang="cs-CZ" dirty="0" smtClean="0"/>
              <a:t>/za vyšší komerční kvalitu je zákazník ochoten zaplatit vyšší cenu/.</a:t>
            </a:r>
          </a:p>
          <a:p>
            <a:pPr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 </a:t>
            </a:r>
            <a:endParaRPr lang="cs-CZ" dirty="0" smtClean="0"/>
          </a:p>
          <a:p>
            <a:endParaRPr lang="cs-CZ" dirty="0" smtClean="0">
              <a:solidFill>
                <a:srgbClr val="7030A0"/>
              </a:solidFill>
            </a:endParaRPr>
          </a:p>
          <a:p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Reakce konkurence na změnu ceny</a:t>
            </a:r>
          </a:p>
          <a:p>
            <a:endParaRPr lang="cs-CZ" sz="3600" dirty="0" smtClean="0">
              <a:solidFill>
                <a:srgbClr val="FFFF00"/>
              </a:solidFill>
            </a:endParaRPr>
          </a:p>
          <a:p>
            <a:r>
              <a:rPr lang="cs-CZ" dirty="0" smtClean="0"/>
              <a:t>Je závislá na typu tržní struktury, ve které se firma pohybuje /monopol, oligopol, dokonalá konkurence, nedokonalá konkurence/.</a:t>
            </a:r>
          </a:p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Cílový trh</a:t>
            </a:r>
          </a:p>
          <a:p>
            <a:r>
              <a:rPr lang="cs-CZ" dirty="0" smtClean="0"/>
              <a:t>Každý segment trhu platí většinou jiné ceny za stejné výrobky</a:t>
            </a:r>
          </a:p>
          <a:p>
            <a:r>
              <a:rPr lang="cs-CZ" sz="2400" i="1" dirty="0" smtClean="0"/>
              <a:t>Příklad: Většina výrobců spotřebního zboží uplatňuje tříúrovňový systém cenové tvorby - jinou cenu účtují při prodeji velkoobchodům, maloobchodům a </a:t>
            </a:r>
            <a:r>
              <a:rPr lang="cs-CZ" sz="2400" i="1" dirty="0" err="1" smtClean="0"/>
              <a:t>event</a:t>
            </a:r>
            <a:r>
              <a:rPr lang="cs-CZ" sz="2400" i="1" dirty="0" smtClean="0"/>
              <a:t>. konečnému zákazníkovi.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900" dirty="0" smtClean="0">
                <a:solidFill>
                  <a:srgbClr val="FFFF00"/>
                </a:solidFill>
              </a:rPr>
              <a:t>Zvolená cenová strategie </a:t>
            </a:r>
          </a:p>
          <a:p>
            <a:r>
              <a:rPr lang="cs-CZ" sz="3500" b="1" dirty="0" smtClean="0">
                <a:solidFill>
                  <a:srgbClr val="7030A0"/>
                </a:solidFill>
              </a:rPr>
              <a:t>Strategie sbírání smetany</a:t>
            </a:r>
          </a:p>
          <a:p>
            <a:r>
              <a:rPr lang="cs-CZ" sz="2800" dirty="0" smtClean="0"/>
              <a:t>Při této strategii se firma snaží uplatnit co možná nejvyšší ceny v krátkém časovém období. Tohoto způsobu stanovení ceny se obvykle používá u nových značkových </a:t>
            </a:r>
            <a:br>
              <a:rPr lang="cs-CZ" sz="2800" dirty="0" smtClean="0"/>
            </a:br>
            <a:r>
              <a:rPr lang="cs-CZ" sz="2800" dirty="0" smtClean="0"/>
              <a:t>a módních výrobků, u nichž máme předstih před konkurencí. Vysoká cena rovněž vytváří dojem vysoké kvality výrobku. Po nasycení úvodního segmentu trhu se cena snižuje, a tím firma uspokojuje další skupiny zákazníků (orientovaných na cenu).</a:t>
            </a:r>
          </a:p>
          <a:p>
            <a:r>
              <a:rPr lang="cs-CZ" i="1" dirty="0" smtClean="0"/>
              <a:t>Příklad výrobků: digitální hodinky, kalkulátory, osobní počítače (v době svého vstupu na trh).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Strategie prestižních cen</a:t>
            </a:r>
          </a:p>
          <a:p>
            <a:r>
              <a:rPr lang="cs-CZ" dirty="0" smtClean="0"/>
              <a:t>Prestižní cena je stanovována s úmyslem, že bude zachována během celého životního cyklu výrobku. Naopak snížení ceny by bylo vnímáno zákazníky jako ztráta symbolu prestiže a spíše by odrazovala od nákupu.</a:t>
            </a:r>
          </a:p>
          <a:p>
            <a:r>
              <a:rPr lang="cs-CZ" sz="2400" i="1" dirty="0" smtClean="0"/>
              <a:t>Příklad: luxusní značky automobilů, parfémů, likérů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800" b="1" dirty="0" smtClean="0">
                <a:solidFill>
                  <a:srgbClr val="7030A0"/>
                </a:solidFill>
              </a:rPr>
              <a:t>Cenová penetrace (pronikání)</a:t>
            </a:r>
          </a:p>
          <a:p>
            <a:r>
              <a:rPr lang="cs-CZ" dirty="0" smtClean="0"/>
              <a:t>Strategie nízkých cen zaměřená na dosažení vysokého tržního podílu dané firmy. Tato strategie je použitelná </a:t>
            </a:r>
            <a:br>
              <a:rPr lang="cs-CZ" dirty="0" smtClean="0"/>
            </a:br>
            <a:r>
              <a:rPr lang="cs-CZ" dirty="0" smtClean="0"/>
              <a:t>u výrobků s vysokou cenovou elasticitou (Základy ekonomie) , kde nižší cena se projeví podstatným nárůstem objemu prodeje. Vysoký objem prodeje a výroby vede potom k nižším nákladům (viz faktor č. 1).</a:t>
            </a:r>
          </a:p>
          <a:p>
            <a:r>
              <a:rPr lang="cs-CZ" sz="2600" i="1" dirty="0" smtClean="0"/>
              <a:t>Příklad: Již zmíněný Ford snížil v letech 1910 - 1921 cenu svého modelu T o 75 % (na 500 $) a tím se zvýšil jeho podíl na trhu </a:t>
            </a:r>
            <a:br>
              <a:rPr lang="cs-CZ" sz="2600" i="1" dirty="0" smtClean="0"/>
            </a:br>
            <a:r>
              <a:rPr lang="cs-CZ" sz="2600" i="1" dirty="0" smtClean="0"/>
              <a:t>z 10 na 55 %.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Cena versus poptávka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Každá cena vede k jiné úrovni poptávky /poptávková funkce vyjadřuje, kolik výrobků vyžaduje trh v daném období s ohledem na alternativní ceny, které mohou být v tomto období použity/.</a:t>
            </a:r>
          </a:p>
          <a:p>
            <a:r>
              <a:rPr lang="cs-CZ" dirty="0" smtClean="0"/>
              <a:t>Běžně platí mezi cenou a velikostí poptávky nepřímá úměra –  čím vyšší cena, tím nižší poptávka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 případě luxusního, prestižního produktu má však poptávková funkce vzestupný charakter</a:t>
            </a:r>
          </a:p>
          <a:p>
            <a:pPr>
              <a:buNone/>
            </a:pPr>
            <a:r>
              <a:rPr lang="cs-CZ" dirty="0" smtClean="0"/>
              <a:t>    /např. sportovní auta, francouzské parfémy…/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V těchto případech chápou spotřebitelé vyšší cenu jako známku vyšší kvality produktu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Faktory působící na citlivost vůči ceně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vliv jedinečnosti</a:t>
            </a:r>
          </a:p>
          <a:p>
            <a:r>
              <a:rPr lang="cs-CZ" dirty="0" smtClean="0"/>
              <a:t>vliv kvality </a:t>
            </a:r>
          </a:p>
          <a:p>
            <a:r>
              <a:rPr lang="cs-CZ" dirty="0" smtClean="0"/>
              <a:t>vliv skladovatelnosti</a:t>
            </a:r>
          </a:p>
          <a:p>
            <a:r>
              <a:rPr lang="cs-CZ" dirty="0" smtClean="0"/>
              <a:t>vliv zhodnocení investic</a:t>
            </a:r>
          </a:p>
          <a:p>
            <a:r>
              <a:rPr lang="cs-CZ" dirty="0" smtClean="0"/>
              <a:t>vliv celkových výdajů</a:t>
            </a:r>
          </a:p>
          <a:p>
            <a:r>
              <a:rPr lang="cs-CZ" dirty="0" smtClean="0"/>
              <a:t>vliv obtížného porovnání</a:t>
            </a:r>
          </a:p>
          <a:p>
            <a:r>
              <a:rPr lang="cs-CZ" dirty="0" smtClean="0"/>
              <a:t>vliv povědomí o náhradě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vliv sdílených nákladů</a:t>
            </a:r>
          </a:p>
          <a:p>
            <a:r>
              <a:rPr lang="cs-CZ" dirty="0" smtClean="0"/>
              <a:t>vliv celkového užitku</a:t>
            </a:r>
          </a:p>
          <a:p>
            <a:r>
              <a:rPr lang="cs-CZ" dirty="0" smtClean="0"/>
              <a:t>vliv celkových výdajů</a:t>
            </a:r>
          </a:p>
          <a:p>
            <a:endParaRPr lang="cs-CZ" dirty="0" smtClean="0"/>
          </a:p>
          <a:p>
            <a:r>
              <a:rPr lang="cs-CZ" dirty="0" smtClean="0"/>
              <a:t>Tyto faktory odrážejí reakci mnoha jedinců, kteří jsou citliví na výši ceny.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Cenová pružnost poptávky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Obchodníky vždy zajímá, jak reaguje poptávka na změny ceny, čili zda je pružná či nepružná,</a:t>
            </a:r>
          </a:p>
          <a:p>
            <a:pPr>
              <a:buNone/>
            </a:pPr>
            <a:r>
              <a:rPr lang="cs-CZ" dirty="0" smtClean="0"/>
              <a:t>    neboli elastická či neelastická.</a:t>
            </a:r>
          </a:p>
          <a:p>
            <a:pPr>
              <a:buNone/>
            </a:pPr>
            <a:r>
              <a:rPr lang="cs-CZ" dirty="0" smtClean="0"/>
              <a:t>    Pružnost vyjadřujeme koeficientem cenové </a:t>
            </a:r>
          </a:p>
          <a:p>
            <a:pPr>
              <a:buNone/>
            </a:pPr>
            <a:r>
              <a:rPr lang="cs-CZ" dirty="0" smtClean="0"/>
              <a:t>    pružnosti</a:t>
            </a:r>
            <a:endParaRPr lang="cs-CZ" dirty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55220" y="4726155"/>
            <a:ext cx="7372351" cy="8110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Změny koeficientu pružnosti v čase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Jestliže růst ceny vede jen k malému poklesu poptávky, pak je poptávka relativně nepružná</a:t>
            </a:r>
          </a:p>
          <a:p>
            <a:pPr marL="514350" indent="-514350">
              <a:buNone/>
            </a:pPr>
            <a:r>
              <a:rPr lang="cs-CZ" dirty="0" smtClean="0"/>
              <a:t>    </a:t>
            </a:r>
            <a:r>
              <a:rPr lang="cs-CZ" sz="4000" dirty="0" smtClean="0">
                <a:solidFill>
                  <a:srgbClr val="FF0000"/>
                </a:solidFill>
              </a:rPr>
              <a:t>/koeficient je menší než 1/.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2. Jestliže růst ceny způsobí velký pokles    poptávky, pak je poptávka pružná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sz="4000" dirty="0" smtClean="0">
                <a:solidFill>
                  <a:srgbClr val="FF0000"/>
                </a:solidFill>
              </a:rPr>
              <a:t>/koeficient je větší než 1/.</a:t>
            </a:r>
          </a:p>
          <a:p>
            <a:pPr>
              <a:buNone/>
            </a:pPr>
            <a:r>
              <a:rPr lang="cs-CZ" dirty="0" smtClean="0"/>
              <a:t>    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3. Jestliže růst ceny vyvolá odpovídající pokles poptávky, pak je poptávka tzv. jednotkově elastická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sz="4000" dirty="0" smtClean="0">
                <a:solidFill>
                  <a:srgbClr val="FF0000"/>
                </a:solidFill>
              </a:rPr>
              <a:t>/koeficient = 1/.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1. KOTRBOVÁ, Helena. </a:t>
            </a:r>
            <a:r>
              <a:rPr lang="cs-CZ" i="1" dirty="0" smtClean="0"/>
              <a:t>Marketingový mix: cenová politika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Vysoká škola ekonomická v Praze, 1993, 56 s. </a:t>
            </a:r>
            <a:br>
              <a:rPr lang="cs-CZ" dirty="0" smtClean="0"/>
            </a:br>
            <a:r>
              <a:rPr lang="cs-CZ" dirty="0" smtClean="0"/>
              <a:t>ISBN 80-707-9795-9. </a:t>
            </a:r>
          </a:p>
          <a:p>
            <a:r>
              <a:rPr lang="cs-CZ" dirty="0" smtClean="0"/>
              <a:t>2. </a:t>
            </a:r>
            <a:r>
              <a:rPr lang="pl-PL" dirty="0" smtClean="0"/>
              <a:t>Cenová politika podniku. </a:t>
            </a:r>
            <a:r>
              <a:rPr lang="pl-PL" i="1" dirty="0" smtClean="0"/>
              <a:t>Nauka o podniku</a:t>
            </a:r>
            <a:r>
              <a:rPr lang="pl-PL" dirty="0" smtClean="0"/>
              <a:t> [online]. © 2007 [cit. </a:t>
            </a:r>
            <a:r>
              <a:rPr lang="pl-PL" dirty="0" smtClean="0"/>
              <a:t>2013-03-29]. </a:t>
            </a:r>
            <a:r>
              <a:rPr lang="pl-PL" dirty="0" smtClean="0"/>
              <a:t>Dostupné z: http://nop.topsid.com/index.php?war=cenova_politika_podniku 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ZENTACE_VOSHK_logolinkEU (1)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 (1)</Template>
  <TotalTime>490</TotalTime>
  <Words>706</Words>
  <Application>Microsoft Office PowerPoint</Application>
  <PresentationFormat>Předvádění na obrazovce (4:3)</PresentationFormat>
  <Paragraphs>131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PREZENTACE_VOSHK_logolinkEU (1)</vt:lpstr>
      <vt:lpstr>Cenová politika</vt:lpstr>
      <vt:lpstr>Tento učební materiál vznikl za podpory OPVK 1.5</vt:lpstr>
      <vt:lpstr>Snímek 3</vt:lpstr>
      <vt:lpstr>Definice ceny</vt:lpstr>
      <vt:lpstr>Faktory ovlivňující stanovení ceny</vt:lpstr>
      <vt:lpstr>Snímek 6</vt:lpstr>
      <vt:lpstr>Snímek 7</vt:lpstr>
      <vt:lpstr>Snímek 8</vt:lpstr>
      <vt:lpstr>Snímek 9</vt:lpstr>
      <vt:lpstr>Snímek 10</vt:lpstr>
      <vt:lpstr>Snímek 11</vt:lpstr>
      <vt:lpstr>Cena versus poptávka</vt:lpstr>
      <vt:lpstr>Snímek 13</vt:lpstr>
      <vt:lpstr>Faktory působící na citlivost vůči ceně</vt:lpstr>
      <vt:lpstr>Snímek 15</vt:lpstr>
      <vt:lpstr>Cenová pružnost poptávky</vt:lpstr>
      <vt:lpstr>Změny koeficientu pružnosti v čase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Uzivatel</dc:creator>
  <cp:lastModifiedBy>An</cp:lastModifiedBy>
  <cp:revision>69</cp:revision>
  <dcterms:created xsi:type="dcterms:W3CDTF">2013-01-22T10:45:42Z</dcterms:created>
  <dcterms:modified xsi:type="dcterms:W3CDTF">2013-05-28T06:14:03Z</dcterms:modified>
</cp:coreProperties>
</file>