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handoutMasterIdLst>
    <p:handoutMasterId r:id="rId19"/>
  </p:handoutMasterIdLst>
  <p:sldIdLst>
    <p:sldId id="256" r:id="rId3"/>
    <p:sldId id="277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2" autoAdjust="0"/>
    <p:restoredTop sz="99821" autoAdjust="0"/>
  </p:normalViewPr>
  <p:slideViewPr>
    <p:cSldViewPr snapToGrid="0" snapToObjects="1" showGuides="1">
      <p:cViewPr varScale="1">
        <p:scale>
          <a:sx n="70" d="100"/>
          <a:sy n="70" d="100"/>
        </p:scale>
        <p:origin x="-936" y="-77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1294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9941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00181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553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84712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6" name="Přímá spojovací čára 5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33376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50486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29735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87801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47219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4595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8099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Etika v marketingovém prostředí 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2. 4. 2013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65836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CSA_OPVK15_053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Marketing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 přístupy k marketingu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Etika v marketingovém prostředí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Iva Kovaříková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26.4.2013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25 min.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PC, </a:t>
                      </a:r>
                      <a:r>
                        <a:rPr lang="cs-CZ" sz="1600" dirty="0" err="1" smtClean="0"/>
                        <a:t>flash</a:t>
                      </a:r>
                      <a:r>
                        <a:rPr lang="cs-CZ" sz="1600" dirty="0" smtClean="0"/>
                        <a:t> disk, interaktivní</a:t>
                      </a:r>
                      <a:r>
                        <a:rPr lang="cs-CZ" sz="1600" baseline="0" dirty="0" smtClean="0"/>
                        <a:t> tabule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Cílem je upozornit</a:t>
                      </a:r>
                      <a:r>
                        <a:rPr lang="cs-CZ" sz="1600" baseline="0" dirty="0" smtClean="0"/>
                        <a:t> žáky na nutnost etického chování </a:t>
                      </a:r>
                      <a:r>
                        <a:rPr lang="cs-CZ" sz="1600" baseline="0" dirty="0" smtClean="0"/>
                        <a:t/>
                      </a:r>
                      <a:br>
                        <a:rPr lang="cs-CZ" sz="1600" baseline="0" dirty="0" smtClean="0"/>
                      </a:br>
                      <a:r>
                        <a:rPr lang="cs-CZ" sz="1600" baseline="0" dirty="0" smtClean="0"/>
                        <a:t>v </a:t>
                      </a:r>
                      <a:r>
                        <a:rPr lang="cs-CZ" sz="1600" baseline="0" dirty="0" smtClean="0"/>
                        <a:t>kontextu se všemi marketingovými činnostmi firmy.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3806230"/>
            <a:ext cx="9070776" cy="3051770"/>
          </a:xfrm>
        </p:spPr>
        <p:txBody>
          <a:bodyPr>
            <a:noAutofit/>
          </a:bodyPr>
          <a:lstStyle/>
          <a:p>
            <a:r>
              <a:rPr lang="cs-CZ" sz="5400" b="1" u="sng" dirty="0" smtClean="0"/>
              <a:t>Etika v marketingovém prostředí</a:t>
            </a:r>
            <a:endParaRPr lang="cs-CZ" sz="5400" b="1" u="sng" dirty="0"/>
          </a:p>
        </p:txBody>
      </p:sp>
    </p:spTree>
    <p:extLst>
      <p:ext uri="{BB962C8B-B14F-4D97-AF65-F5344CB8AC3E}">
        <p14:creationId xmlns="" xmlns:p14="http://schemas.microsoft.com/office/powerpoint/2010/main" val="180189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7220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Je etické chování výhodné?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3052936"/>
          </a:xfrm>
        </p:spPr>
        <p:txBody>
          <a:bodyPr/>
          <a:lstStyle/>
          <a:p>
            <a:r>
              <a:rPr lang="cs-CZ" b="1" dirty="0" smtClean="0"/>
              <a:t>Omezení?</a:t>
            </a:r>
          </a:p>
          <a:p>
            <a:r>
              <a:rPr lang="cs-CZ" b="1" dirty="0" smtClean="0"/>
              <a:t>Ztráta zisku?</a:t>
            </a:r>
          </a:p>
          <a:p>
            <a:r>
              <a:rPr lang="cs-CZ" b="1" dirty="0" smtClean="0"/>
              <a:t>Konkurence schopnost?</a:t>
            </a:r>
          </a:p>
          <a:p>
            <a:r>
              <a:rPr lang="cs-CZ" b="1" dirty="0" smtClean="0"/>
              <a:t>Investice do vzdělání?</a:t>
            </a:r>
          </a:p>
          <a:p>
            <a:r>
              <a:rPr lang="cs-CZ" b="1" dirty="0" smtClean="0"/>
              <a:t>Investice do kultivace firemního prostředí?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09738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Výhody etického chování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Ve svobodném tržním prostředí jsou vyhledávány nejlevnější, nejspolehlivější a nejflexibilnější zdroje a dodavatelé, oproti konfliktům, podvodům, nečestnému jednání, klamavým informacím a nízké kvalitě. Eticky stabilní prostředí tyto výhody poskytuje.  </a:t>
            </a:r>
            <a:endParaRPr lang="cs-CZ" sz="3600" b="1" dirty="0"/>
          </a:p>
        </p:txBody>
      </p:sp>
    </p:spTree>
    <p:extLst>
      <p:ext uri="{BB962C8B-B14F-4D97-AF65-F5344CB8AC3E}">
        <p14:creationId xmlns="" xmlns:p14="http://schemas.microsoft.com/office/powerpoint/2010/main" val="41572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sz="5800" b="1" u="sng" dirty="0" smtClean="0"/>
              <a:t>Tvorba a posilování image firmy</a:t>
            </a:r>
          </a:p>
          <a:p>
            <a:r>
              <a:rPr lang="cs-CZ" sz="4000" b="1" dirty="0" smtClean="0"/>
              <a:t>Image posiluje zejména loajalita zaměstnanců. Dalším aspektem je transparentnost a dostatečná informovanost veřejnosti. Některé konzultantské firmy posuzují bonitu firmy i podle dostupnosti informací.</a:t>
            </a:r>
          </a:p>
          <a:p>
            <a:endParaRPr lang="cs-CZ" sz="4000" b="1" u="sng" dirty="0"/>
          </a:p>
        </p:txBody>
      </p:sp>
    </p:spTree>
    <p:extLst>
      <p:ext uri="{BB962C8B-B14F-4D97-AF65-F5344CB8AC3E}">
        <p14:creationId xmlns="" xmlns:p14="http://schemas.microsoft.com/office/powerpoint/2010/main" val="13329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u="sng" dirty="0" smtClean="0"/>
              <a:t>Snížení transakčních nákladů</a:t>
            </a:r>
            <a:endParaRPr lang="cs-CZ" sz="54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b="1" dirty="0" smtClean="0"/>
              <a:t>Mezi tyto náklady patří výdaje za obchodní </a:t>
            </a:r>
            <a:br>
              <a:rPr lang="cs-CZ" b="1" dirty="0" smtClean="0"/>
            </a:br>
            <a:r>
              <a:rPr lang="cs-CZ" b="1" dirty="0" smtClean="0"/>
              <a:t>a soudní spory, vymáhání smluv, náklady na kontrolní mechanizmy, prověřování osob, bezpečnostní opatření, ochrana osob </a:t>
            </a:r>
            <a:br>
              <a:rPr lang="cs-CZ" b="1" dirty="0" smtClean="0"/>
            </a:br>
            <a:r>
              <a:rPr lang="cs-CZ" b="1" dirty="0" smtClean="0"/>
              <a:t>a majetku. 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324219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u="sng" dirty="0" smtClean="0"/>
              <a:t>Posilování spokojenosti zákazníků</a:t>
            </a:r>
            <a:endParaRPr lang="cs-CZ" sz="54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Cílem podnikání je stálý, spokojený zákazník.</a:t>
            </a:r>
          </a:p>
          <a:p>
            <a:r>
              <a:rPr lang="cs-CZ" b="1" dirty="0" smtClean="0"/>
              <a:t>Zákazníci vyhledávají firmy s etickým kodexem.</a:t>
            </a:r>
          </a:p>
          <a:p>
            <a:r>
              <a:rPr lang="cs-CZ" b="1" dirty="0" smtClean="0"/>
              <a:t>V současné době roste ohled na životní prostředí a všeobecná vzdělanost.</a:t>
            </a:r>
          </a:p>
          <a:p>
            <a:r>
              <a:rPr lang="cs-CZ" sz="3000" b="1" dirty="0" smtClean="0"/>
              <a:t>V bohatých zemích přibývá zákazníků odmítajících nakupovat od společností zanedbávající životní prostředí nebo interní zaměstnance.</a:t>
            </a:r>
          </a:p>
          <a:p>
            <a:r>
              <a:rPr lang="cs-CZ" sz="3000" b="1" dirty="0" smtClean="0"/>
              <a:t>V ČR je hlavním kritériem rozhodování cena.</a:t>
            </a:r>
            <a:endParaRPr lang="cs-CZ" sz="3000" b="1" dirty="0"/>
          </a:p>
        </p:txBody>
      </p:sp>
    </p:spTree>
    <p:extLst>
      <p:ext uri="{BB962C8B-B14F-4D97-AF65-F5344CB8AC3E}">
        <p14:creationId xmlns="" xmlns:p14="http://schemas.microsoft.com/office/powerpoint/2010/main" val="127889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u="sng" dirty="0" smtClean="0"/>
              <a:t>Přínos  k loajalitě investorů</a:t>
            </a:r>
            <a:endParaRPr lang="cs-CZ" sz="54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3600"/>
            <a:ext cx="8229600" cy="2416629"/>
          </a:xfrm>
        </p:spPr>
        <p:txBody>
          <a:bodyPr/>
          <a:lstStyle/>
          <a:p>
            <a:r>
              <a:rPr lang="cs-CZ" b="1" dirty="0" smtClean="0"/>
              <a:t>Investory láká předvídatelné prostředí </a:t>
            </a:r>
            <a:br>
              <a:rPr lang="cs-CZ" b="1" dirty="0" smtClean="0"/>
            </a:br>
            <a:r>
              <a:rPr lang="cs-CZ" b="1" dirty="0" smtClean="0"/>
              <a:t>a dobré reference.</a:t>
            </a:r>
          </a:p>
          <a:p>
            <a:r>
              <a:rPr lang="cs-CZ" b="1" dirty="0" smtClean="0"/>
              <a:t>Silnou stránkou společnosti jsou spokojení zákazníci a motivovaní zaměstnanci.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05464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u="sng" dirty="0" smtClean="0"/>
              <a:t>Kultivace podnikatelského prostředí</a:t>
            </a:r>
            <a:endParaRPr lang="cs-CZ" sz="54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b="1" dirty="0" smtClean="0"/>
              <a:t>Ekonomika je hodnocena makroekonomickými ukazateli, které ovlivňuje řada faktorů. Mezi které patří: podnikatelské klima, praktiky v obchodním styku, praktiky managementu, obchodní právo a jeho vymahatelnost.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355204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cs-CZ" sz="4800" dirty="0" smtClean="0"/>
              <a:t>Příklady postupu přímého prodeje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sz="4000" b="1" dirty="0" smtClean="0">
                <a:solidFill>
                  <a:srgbClr val="FFFF00"/>
                </a:solidFill>
              </a:rPr>
              <a:t>     </a:t>
            </a:r>
            <a:r>
              <a:rPr lang="cs-CZ" sz="4000" b="1" dirty="0" smtClean="0">
                <a:solidFill>
                  <a:srgbClr val="FF0000"/>
                </a:solidFill>
              </a:rPr>
              <a:t>Test parfémů nebo prodejní metoda za hranicí etiky?</a:t>
            </a:r>
          </a:p>
          <a:p>
            <a:r>
              <a:rPr lang="cs-CZ" sz="4000" b="1" dirty="0" smtClean="0"/>
              <a:t>Je zima jak v Rusku,  procházíte vyhřátou obchodní pasáží </a:t>
            </a:r>
            <a:br>
              <a:rPr lang="cs-CZ" sz="4000" b="1" dirty="0" smtClean="0"/>
            </a:br>
            <a:r>
              <a:rPr lang="cs-CZ" sz="4000" b="1" dirty="0" smtClean="0"/>
              <a:t>a nespěcháte. Jste ideální kořistí</a:t>
            </a:r>
          </a:p>
          <a:p>
            <a:r>
              <a:rPr lang="cs-CZ" sz="4000" b="1" dirty="0" smtClean="0"/>
              <a:t>pro osazenstvo mobilního stánku, který se tu dneska usídlil. Normálně se nikdy nezastavujete u zbytečností, které nepotřebujete. Ale dneska -</a:t>
            </a:r>
          </a:p>
          <a:p>
            <a:r>
              <a:rPr lang="cs-CZ" sz="4000" b="1" dirty="0" smtClean="0"/>
              <a:t>"Můžeme se vás zeptat na názor na několik nových druhů parfémů?"</a:t>
            </a:r>
          </a:p>
          <a:p>
            <a:r>
              <a:rPr lang="cs-CZ" sz="4000" b="1" dirty="0" smtClean="0"/>
              <a:t>Můžou - a tak čicháte a hodnotíte.</a:t>
            </a:r>
          </a:p>
          <a:p>
            <a:r>
              <a:rPr lang="cs-CZ" sz="4000" b="1" dirty="0" smtClean="0"/>
              <a:t>"Je to nová řada značky </a:t>
            </a:r>
            <a:r>
              <a:rPr lang="cs-CZ" sz="4000" b="1" dirty="0" err="1" smtClean="0"/>
              <a:t>blablabla</a:t>
            </a:r>
            <a:r>
              <a:rPr lang="cs-CZ" sz="4000" b="1" dirty="0" smtClean="0"/>
              <a:t>, tu jistě znáte, jaký je váš oblíbený parfém?"</a:t>
            </a:r>
          </a:p>
          <a:p>
            <a:r>
              <a:rPr lang="cs-CZ" sz="4000" b="1" dirty="0" smtClean="0"/>
              <a:t>Značka vám nic neříká, ale nechcete vypadat neinformovaně, neurčitě zamumláte a </a:t>
            </a:r>
            <a:r>
              <a:rPr lang="cs-CZ" sz="4000" b="1" dirty="0" err="1" smtClean="0"/>
              <a:t>nabonzujete</a:t>
            </a:r>
            <a:r>
              <a:rPr lang="cs-CZ" sz="4000" b="1" dirty="0" smtClean="0"/>
              <a:t> svůj oblíbený </a:t>
            </a:r>
            <a:r>
              <a:rPr lang="cs-CZ" sz="4000" b="1" dirty="0" err="1" smtClean="0"/>
              <a:t>Chanel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Chance</a:t>
            </a:r>
            <a:r>
              <a:rPr lang="cs-CZ" sz="4000" b="1" dirty="0" smtClean="0"/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/>
              <a:t>"Zaváděcí cena našich nových parfémů je 1 400 Kč, myslíte, že je přiměřená?"</a:t>
            </a:r>
          </a:p>
          <a:p>
            <a:r>
              <a:rPr lang="cs-CZ" b="1" dirty="0" smtClean="0"/>
              <a:t>Nebudete kazit těm usměvavým obchodnicím radost </a:t>
            </a:r>
            <a:br>
              <a:rPr lang="cs-CZ" b="1" dirty="0" smtClean="0"/>
            </a:br>
            <a:r>
              <a:rPr lang="cs-CZ" b="1" dirty="0" smtClean="0"/>
              <a:t>a připustíte, že snad..</a:t>
            </a:r>
          </a:p>
          <a:p>
            <a:r>
              <a:rPr lang="cs-CZ" b="1" dirty="0" smtClean="0"/>
              <a:t>"Jste dneska naší jubilejní návštěvnicí, dostáváte od nás jeden parfém-který se vám nejvíc líbil"</a:t>
            </a:r>
          </a:p>
          <a:p>
            <a:r>
              <a:rPr lang="cs-CZ" b="1" dirty="0" smtClean="0"/>
              <a:t>A hned vám ho </a:t>
            </a:r>
            <a:r>
              <a:rPr lang="cs-CZ" sz="3100" b="1" dirty="0" smtClean="0"/>
              <a:t>vmáčknou</a:t>
            </a:r>
            <a:r>
              <a:rPr lang="cs-CZ" b="1" dirty="0" smtClean="0"/>
              <a:t> do ruky.</a:t>
            </a:r>
          </a:p>
          <a:p>
            <a:r>
              <a:rPr lang="cs-CZ" b="1" dirty="0" smtClean="0"/>
              <a:t>"Dnes máme ještě mimořádnou výherní akci - víte, kdo je zpodobněn na dvoutisícovce?"</a:t>
            </a:r>
          </a:p>
          <a:p>
            <a:r>
              <a:rPr lang="cs-CZ" b="1" dirty="0" smtClean="0"/>
              <a:t>Už to má od hodnocení vůní trochu daleko, ale nazelenalou </a:t>
            </a:r>
            <a:r>
              <a:rPr lang="cs-CZ" b="1" dirty="0" err="1" smtClean="0"/>
              <a:t>Destinovou</a:t>
            </a:r>
            <a:r>
              <a:rPr lang="cs-CZ" b="1" dirty="0" smtClean="0"/>
              <a:t> si vybavujete docela přesně.</a:t>
            </a:r>
          </a:p>
          <a:p>
            <a:r>
              <a:rPr lang="cs-CZ" b="1" dirty="0" smtClean="0"/>
              <a:t>"To je vynikající - získáváte ještě dva parfémy pro členy rodiny, chcete dámský, pánský, nebo kombinaci?"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/>
              <a:t>Rázem držíte v dlani celkem tři krabičky.</a:t>
            </a:r>
          </a:p>
          <a:p>
            <a:r>
              <a:rPr lang="cs-CZ" b="1" dirty="0" smtClean="0"/>
              <a:t>"Tyto tři parfémy představují hodnotu 3x1400 Kč, čili celkem 4 200 Kč, vy je můžete od nás mít za celkovou cenu 700 Kč ! Ušetříte 3 500 Kč !"</a:t>
            </a:r>
          </a:p>
          <a:p>
            <a:r>
              <a:rPr lang="cs-CZ" b="1" dirty="0" smtClean="0"/>
              <a:t>I největší </a:t>
            </a:r>
            <a:r>
              <a:rPr lang="cs-CZ" b="1" dirty="0" err="1" smtClean="0"/>
              <a:t>kolenovrt</a:t>
            </a:r>
            <a:r>
              <a:rPr lang="cs-CZ" b="1" dirty="0" smtClean="0"/>
              <a:t> se musí takovému způsobu šetření vysmát,  jen nevím, jestli od srdce. Účast na podobné taškařici, která se tváří jako průzkum trhu </a:t>
            </a:r>
            <a:br>
              <a:rPr lang="cs-CZ" b="1" dirty="0" smtClean="0"/>
            </a:br>
            <a:r>
              <a:rPr lang="cs-CZ" b="1" dirty="0" smtClean="0"/>
              <a:t>a vyklube se z ní podivný pokus o prodej zboží, vás spolehlivě uvede do stavu </a:t>
            </a:r>
            <a:r>
              <a:rPr lang="cs-CZ" b="1" dirty="0" err="1" smtClean="0"/>
              <a:t>naštvalismu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Příště pasáž proběhnete svým obvyklým rychlým tempem a všechny nabízející pošlete hned v zárodku akce do </a:t>
            </a:r>
            <a:r>
              <a:rPr lang="cs-CZ" b="1" dirty="0" err="1" smtClean="0"/>
              <a:t>kšá</a:t>
            </a:r>
            <a:r>
              <a:rPr lang="cs-CZ" b="1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/>
              <a:t>Závěr</a:t>
            </a:r>
            <a:endParaRPr lang="cs-CZ" sz="54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</a:t>
            </a:r>
            <a:r>
              <a:rPr lang="cs-CZ" b="1" dirty="0" smtClean="0"/>
              <a:t>Otázky k zamyšlení:</a:t>
            </a:r>
          </a:p>
          <a:p>
            <a:endParaRPr lang="cs-CZ" dirty="0" smtClean="0"/>
          </a:p>
          <a:p>
            <a:r>
              <a:rPr lang="cs-CZ" b="1" dirty="0" smtClean="0"/>
              <a:t>Jsou marketingové metody etické?</a:t>
            </a:r>
          </a:p>
          <a:p>
            <a:r>
              <a:rPr lang="cs-CZ" b="1" dirty="0" smtClean="0"/>
              <a:t>Jaké jsou vaše osobní zkušenosti?</a:t>
            </a:r>
          </a:p>
          <a:p>
            <a:r>
              <a:rPr lang="cs-CZ" b="1" dirty="0" smtClean="0"/>
              <a:t>S jakým nejhorším chováním prodejců jste se setkali a jaká byla vaše reakce?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314101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smtClean="0"/>
              <a:t>1. PUTNOVÁ, Anna. </a:t>
            </a:r>
            <a:r>
              <a:rPr lang="cs-CZ" b="1" i="1" dirty="0" smtClean="0"/>
              <a:t>Etické řízení ve firmě: nástroje a metody : etický a sociální audit</a:t>
            </a:r>
            <a:r>
              <a:rPr lang="cs-CZ" b="1" dirty="0" smtClean="0"/>
              <a:t>. </a:t>
            </a:r>
            <a:br>
              <a:rPr lang="cs-CZ" b="1" dirty="0" smtClean="0"/>
            </a:br>
            <a:r>
              <a:rPr lang="cs-CZ" b="1" dirty="0" smtClean="0"/>
              <a:t>1. </a:t>
            </a:r>
            <a:r>
              <a:rPr lang="cs-CZ" b="1" dirty="0" err="1" smtClean="0"/>
              <a:t>vyd</a:t>
            </a:r>
            <a:r>
              <a:rPr lang="cs-CZ" b="1" dirty="0" smtClean="0"/>
              <a:t>. Praha: </a:t>
            </a:r>
            <a:r>
              <a:rPr lang="cs-CZ" b="1" dirty="0" err="1" smtClean="0"/>
              <a:t>Grada</a:t>
            </a:r>
            <a:r>
              <a:rPr lang="cs-CZ" b="1" dirty="0" smtClean="0"/>
              <a:t>, 2007, 166 s. ISBN 978-80-247-1621-3. </a:t>
            </a:r>
          </a:p>
          <a:p>
            <a:pPr>
              <a:buNone/>
            </a:pPr>
            <a:r>
              <a:rPr lang="cs-CZ" b="1" dirty="0" smtClean="0"/>
              <a:t>2. CEJPKOVÁ, Miloslava. Test parfémů nebo prodejní metoda za hranicí etiky?. </a:t>
            </a:r>
            <a:r>
              <a:rPr lang="cs-CZ" b="1" i="1" dirty="0" smtClean="0"/>
              <a:t>Blog.</a:t>
            </a:r>
            <a:r>
              <a:rPr lang="cs-CZ" b="1" i="1" dirty="0" err="1" smtClean="0"/>
              <a:t>idnes.cz</a:t>
            </a:r>
            <a:r>
              <a:rPr lang="cs-CZ" b="1" dirty="0" smtClean="0"/>
              <a:t> [online]. © Copyright 1999 – 2013 [cit. </a:t>
            </a:r>
            <a:r>
              <a:rPr lang="cs-CZ" b="1" dirty="0" smtClean="0"/>
              <a:t>2013-03-29]. </a:t>
            </a:r>
            <a:r>
              <a:rPr lang="cs-CZ" b="1" dirty="0" smtClean="0"/>
              <a:t>Dostupné z: http://cejpkova.blog.idnes.cz/c/121259/Test-parfemu-nebo-prodejni-metoda-za-hranici-etiky.html 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178224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PREZENTACE_VOSHK_logolinkEU</Template>
  <TotalTime>27</TotalTime>
  <Words>456</Words>
  <Application>Microsoft Office PowerPoint</Application>
  <PresentationFormat>Předvádění na obrazovce (4:3)</PresentationFormat>
  <Paragraphs>85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PREZENTACE_VOSHK_logolinkEU</vt:lpstr>
      <vt:lpstr>Motiv1</vt:lpstr>
      <vt:lpstr>Etika v marketingovém prostředí </vt:lpstr>
      <vt:lpstr>Tento učební materiál vznikl za podpory OPVK 1.5</vt:lpstr>
      <vt:lpstr>Etika v marketingovém prostředí</vt:lpstr>
      <vt:lpstr>Je etické chování výhodné?</vt:lpstr>
      <vt:lpstr>Výhody etického chování</vt:lpstr>
      <vt:lpstr>Snímek 6</vt:lpstr>
      <vt:lpstr>Snížení transakčních nákladů</vt:lpstr>
      <vt:lpstr>Posilování spokojenosti zákazníků</vt:lpstr>
      <vt:lpstr>Přínos  k loajalitě investorů</vt:lpstr>
      <vt:lpstr>Kultivace podnikatelského prostředí</vt:lpstr>
      <vt:lpstr>Příklady postupu přímého prodeje</vt:lpstr>
      <vt:lpstr>Snímek 12</vt:lpstr>
      <vt:lpstr>Snímek 13</vt:lpstr>
      <vt:lpstr>Závěr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</dc:title>
  <dc:creator>An</dc:creator>
  <cp:lastModifiedBy>An</cp:lastModifiedBy>
  <cp:revision>8</cp:revision>
  <dcterms:created xsi:type="dcterms:W3CDTF">2013-05-24T06:44:46Z</dcterms:created>
  <dcterms:modified xsi:type="dcterms:W3CDTF">2013-05-28T06:27:17Z</dcterms:modified>
</cp:coreProperties>
</file>