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6"/>
  </p:notesMasterIdLst>
  <p:handoutMasterIdLst>
    <p:handoutMasterId r:id="rId17"/>
  </p:handoutMasterIdLst>
  <p:sldIdLst>
    <p:sldId id="256" r:id="rId3"/>
    <p:sldId id="277" r:id="rId4"/>
    <p:sldId id="278" r:id="rId5"/>
    <p:sldId id="279" r:id="rId6"/>
    <p:sldId id="286" r:id="rId7"/>
    <p:sldId id="293" r:id="rId8"/>
    <p:sldId id="294" r:id="rId9"/>
    <p:sldId id="295" r:id="rId10"/>
    <p:sldId id="287" r:id="rId11"/>
    <p:sldId id="285" r:id="rId12"/>
    <p:sldId id="288" r:id="rId13"/>
    <p:sldId id="289" r:id="rId14"/>
    <p:sldId id="290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70" d="100"/>
          <a:sy n="70" d="100"/>
        </p:scale>
        <p:origin x="-1373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2A6BD5-CA47-44D9-82C7-409235B9B760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4F671A-DDCF-44AC-BD3C-D1B119FFC017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FBDB3F-3C61-44A8-A00E-BBC446DB773E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1E29B9-A11C-43EE-AB4D-F23D8AC2F77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9C4392-EAEE-4A71-B94E-60A8E803C5F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2BA124-D45F-4B4C-A75E-51D07D51DD3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6" name="Přímá spojovací čára 5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EDB285-905C-491D-B33F-3DF0BB194B43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3C0D9-14C9-4E9E-A947-67C4C2765C5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4AB4C33-5242-411D-A384-3FD9F2D5119A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1D8145-5D9A-4621-8A72-AF39B82773C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580A10-4C89-4D38-8B9D-FB3DFCFB3ED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391EB4-D25D-466E-A395-748B3D6DFF75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100943"/>
            <a:ext cx="6536169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Portfolio</a:t>
            </a:r>
            <a:r>
              <a:rPr lang="cs-CZ" sz="8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analýza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Model GE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5. 2. </a:t>
            </a: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CSA_OPVK15_043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Marketingový informační systém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GE rastr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</a:t>
                      </a:r>
                      <a:r>
                        <a:rPr lang="cs-CZ" sz="1600" baseline="0" dirty="0" smtClean="0"/>
                        <a:t>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14.2. 2012, 3.A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 min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</a:t>
                      </a:r>
                      <a:r>
                        <a:rPr lang="cs-CZ" sz="1600" dirty="0" smtClean="0"/>
                        <a:t>, projektor,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Pochopení významu fungování informačního</a:t>
                      </a:r>
                      <a:r>
                        <a:rPr lang="cs-CZ" sz="1600" baseline="0" smtClean="0"/>
                        <a:t> systému marketingu, ukázka  fungování analytických metod v praxi.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Portfolio analýza - pokračování</a:t>
            </a:r>
          </a:p>
          <a:p>
            <a:endParaRPr lang="cs-CZ" dirty="0" smtClean="0"/>
          </a:p>
          <a:p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Model GE</a:t>
            </a:r>
            <a:endParaRPr lang="cs-CZ" sz="4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sz="4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GE rastr </a:t>
            </a:r>
            <a:endParaRPr lang="cs-CZ" sz="4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Dalším známým modelem je tzv.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GE rastr</a:t>
            </a:r>
            <a:r>
              <a:rPr lang="cs-CZ" dirty="0" smtClean="0"/>
              <a:t>, jehož autorem je významná americká společnost </a:t>
            </a:r>
            <a:r>
              <a:rPr lang="cs-CZ" sz="3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General</a:t>
            </a:r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Electric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Jedná se o zdokonalenou analýzu, která bere v úvahu  -  na rozdíl od  BCG matice -  i další faktory, které ovlivňují postavení SBU na trhu. Jde tedy o </a:t>
            </a:r>
            <a:r>
              <a:rPr lang="cs-CZ" dirty="0" err="1" smtClean="0"/>
              <a:t>multikriteriální</a:t>
            </a:r>
            <a:r>
              <a:rPr lang="cs-CZ" dirty="0" smtClean="0"/>
              <a:t> analýzu.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1164" y="500042"/>
            <a:ext cx="7772400" cy="621510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GE rastr pracuje se dvěma proměnnými:</a:t>
            </a:r>
          </a:p>
          <a:p>
            <a:pPr>
              <a:buNone/>
            </a:pPr>
            <a:endParaRPr lang="cs-CZ" dirty="0" smtClean="0"/>
          </a:p>
          <a:p>
            <a:pPr marL="582930" indent="-514350">
              <a:buAutoNum type="arabicPeriod"/>
            </a:pPr>
            <a:r>
              <a:rPr lang="cs-CZ" sz="4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Atraktivnost trhu</a:t>
            </a:r>
          </a:p>
          <a:p>
            <a:pPr marL="582930" indent="-514350">
              <a:buNone/>
            </a:pPr>
            <a:r>
              <a:rPr lang="cs-CZ" dirty="0" smtClean="0"/>
              <a:t>        celková velikost trhu</a:t>
            </a:r>
          </a:p>
          <a:p>
            <a:pPr marL="582930" indent="-514350">
              <a:buNone/>
            </a:pPr>
            <a:r>
              <a:rPr lang="cs-CZ" dirty="0" smtClean="0"/>
              <a:t>        inflační zranitelnost</a:t>
            </a:r>
          </a:p>
          <a:p>
            <a:pPr marL="582930" indent="-514350">
              <a:buNone/>
            </a:pPr>
            <a:r>
              <a:rPr lang="cs-CZ" dirty="0" smtClean="0"/>
              <a:t>        technologická náročnost</a:t>
            </a:r>
          </a:p>
          <a:p>
            <a:pPr marL="582930" indent="-514350">
              <a:buNone/>
            </a:pPr>
            <a:r>
              <a:rPr lang="cs-CZ" dirty="0" smtClean="0"/>
              <a:t>        intenzita konkurence</a:t>
            </a:r>
          </a:p>
          <a:p>
            <a:pPr marL="582930" indent="-514350">
              <a:buNone/>
            </a:pPr>
            <a:r>
              <a:rPr lang="cs-CZ" dirty="0" smtClean="0"/>
              <a:t>        roční tempo růstu trhu</a:t>
            </a:r>
          </a:p>
          <a:p>
            <a:pPr marL="582930" indent="-514350">
              <a:buNone/>
            </a:pPr>
            <a:r>
              <a:rPr lang="cs-CZ" dirty="0" smtClean="0"/>
              <a:t>        dlouhodobá míra zisku</a:t>
            </a:r>
          </a:p>
          <a:p>
            <a:pPr marL="582930" indent="-51435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2</a:t>
            </a:r>
            <a:r>
              <a:rPr lang="cs-CZ" dirty="0" smtClean="0"/>
              <a:t>. 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Konkurenční postavení</a:t>
            </a:r>
          </a:p>
          <a:p>
            <a:pPr>
              <a:buNone/>
            </a:pPr>
            <a:r>
              <a:rPr lang="cs-CZ" dirty="0" smtClean="0"/>
              <a:t>         růst podílu </a:t>
            </a:r>
          </a:p>
          <a:p>
            <a:pPr>
              <a:buNone/>
            </a:pPr>
            <a:r>
              <a:rPr lang="cs-CZ" dirty="0" smtClean="0"/>
              <a:t>         tržní podíl</a:t>
            </a:r>
          </a:p>
          <a:p>
            <a:pPr>
              <a:buNone/>
            </a:pPr>
            <a:r>
              <a:rPr lang="cs-CZ" dirty="0" smtClean="0"/>
              <a:t>         renomé značky</a:t>
            </a:r>
          </a:p>
          <a:p>
            <a:pPr>
              <a:buNone/>
            </a:pPr>
            <a:r>
              <a:rPr lang="cs-CZ" dirty="0" smtClean="0"/>
              <a:t>         efektivnost propagace</a:t>
            </a:r>
          </a:p>
          <a:p>
            <a:pPr>
              <a:buNone/>
            </a:pPr>
            <a:r>
              <a:rPr lang="cs-CZ" dirty="0" smtClean="0"/>
              <a:t>         distribuční síť</a:t>
            </a:r>
          </a:p>
          <a:p>
            <a:pPr>
              <a:buNone/>
            </a:pPr>
            <a:r>
              <a:rPr lang="cs-CZ" dirty="0" smtClean="0"/>
              <a:t>         úroveň  výzkumu a vývoje</a:t>
            </a:r>
          </a:p>
          <a:p>
            <a:pPr>
              <a:buNone/>
            </a:pPr>
            <a:r>
              <a:rPr lang="cs-CZ" dirty="0" smtClean="0"/>
              <a:t>         jednotkové náklady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firma se může poté rozhodnout, které z výše uvedených faktorů jsou pro ni z hlediska obou dimenzí /atraktivnost trhu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konkurenční postavení na trhu/ důležité.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Atraktivnost</a:t>
            </a:r>
            <a:r>
              <a:rPr lang="cs-CZ" dirty="0" smtClean="0"/>
              <a:t> závisí především na  velikosti trhu a jeho ročním tempu růstu,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konkurenční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postavení </a:t>
            </a:r>
            <a:r>
              <a:rPr lang="cs-CZ" dirty="0" smtClean="0"/>
              <a:t>zejména na růstu tržního podílu.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Jestliže jedna z těchto dimenzí chybí, pak nemůže obchod v žádném případě přinášet vynikající výsledky.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Ani silná firma operující na málo atraktivním trhu nebo slabá firma operující na atraktivním trhu nebude dosahovat vysokého zisku.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85794"/>
            <a:ext cx="7772400" cy="55697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 základě tohoto zohlednění může analytik umístit do matice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bod</a:t>
            </a:r>
            <a:r>
              <a:rPr lang="cs-CZ" dirty="0" smtClean="0"/>
              <a:t>, který představuje postavení jednotlivého obchodu.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Kolem bodu nakreslí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kruh</a:t>
            </a:r>
            <a:r>
              <a:rPr lang="cs-CZ" dirty="0" smtClean="0"/>
              <a:t>, jehož plocha vyjadřuje relativní velikost trhu.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Tržní podíl společnosti je pak znázorněn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výsečí </a:t>
            </a:r>
            <a:r>
              <a:rPr lang="cs-CZ" dirty="0" smtClean="0"/>
              <a:t>v kruhu.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Matice společnosti General Electric</a:t>
            </a:r>
            <a:endParaRPr lang="cs-CZ" dirty="0"/>
          </a:p>
        </p:txBody>
      </p:sp>
      <p:pic>
        <p:nvPicPr>
          <p:cNvPr id="1026" name="Picture 2" descr="F:\Obrázek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980778"/>
            <a:ext cx="7643866" cy="4588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57166"/>
            <a:ext cx="7772400" cy="650083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Matice má tři zóny. Buňky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vlevo nahoře </a:t>
            </a:r>
            <a:r>
              <a:rPr lang="cs-CZ" dirty="0" smtClean="0"/>
              <a:t>obsahují silné strategické podnikatelské jednotky, do nichž by měla společnost investovat a které by měla dále rozvíjet. Buňky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 diagonále </a:t>
            </a:r>
            <a:r>
              <a:rPr lang="cs-CZ" dirty="0" smtClean="0"/>
              <a:t>obsahují středně atraktivní jednotky. Zde by měla společnost nadále udržovat stejnou úroveň investic. </a:t>
            </a:r>
          </a:p>
          <a:p>
            <a:r>
              <a:rPr lang="cs-CZ" dirty="0" smtClean="0"/>
              <a:t> Tři buňky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vpravo dole </a:t>
            </a:r>
            <a:r>
              <a:rPr lang="cs-CZ" dirty="0" smtClean="0"/>
              <a:t>značí SBU s nízkou celkovou atraktivitou. Společnost by se měla vážně zamyslet nad tím, zda je nemá vytěžit, případně se jich zbavit.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Kritika portfoliových modelů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357298"/>
            <a:ext cx="7772400" cy="514113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Nepřiměřená podpora SBU s vysokým tempem růstu</a:t>
            </a:r>
          </a:p>
          <a:p>
            <a:r>
              <a:rPr lang="cs-CZ" dirty="0" smtClean="0"/>
              <a:t>Zanedbání řízení běžných obchodů</a:t>
            </a:r>
          </a:p>
          <a:p>
            <a:r>
              <a:rPr lang="cs-CZ" dirty="0" smtClean="0"/>
              <a:t>Kompromisy při známkování jednotlivých faktorů</a:t>
            </a:r>
          </a:p>
          <a:p>
            <a:r>
              <a:rPr lang="cs-CZ" dirty="0" smtClean="0"/>
              <a:t>Mnoho obchodů skončí díky známkování uprostřed matice</a:t>
            </a:r>
          </a:p>
          <a:p>
            <a:r>
              <a:rPr lang="cs-CZ" dirty="0" smtClean="0"/>
              <a:t>Analýza negarantuje nalezení nejlepší strategie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/>
              <a:t>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Moderní marketing</a:t>
            </a:r>
            <a:r>
              <a:rPr lang="cs-CZ" i="1" smtClean="0"/>
              <a:t>: </a:t>
            </a:r>
            <a:r>
              <a:rPr lang="cs-CZ" i="1" smtClean="0"/>
              <a:t/>
            </a:r>
            <a:br>
              <a:rPr lang="cs-CZ" i="1" smtClean="0"/>
            </a:br>
            <a:r>
              <a:rPr lang="cs-CZ" i="1" smtClean="0"/>
              <a:t>4</a:t>
            </a:r>
            <a:r>
              <a:rPr lang="cs-CZ" i="1" dirty="0" smtClean="0"/>
              <a:t>. evropské vydání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2007, 1041 s. ISBN 978-80-247-1545-2.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2. </a:t>
            </a:r>
            <a:r>
              <a:rPr lang="cs-CZ" dirty="0" smtClean="0"/>
              <a:t>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Marketing management: analýza, plánování, realizace a kontrola</a:t>
            </a:r>
            <a:r>
              <a:rPr lang="cs-CZ" dirty="0" smtClean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v </a:t>
            </a:r>
            <a:r>
              <a:rPr lang="cs-CZ" dirty="0" err="1" smtClean="0"/>
              <a:t>čes</a:t>
            </a:r>
            <a:r>
              <a:rPr lang="cs-CZ" dirty="0" smtClean="0"/>
              <a:t>. jazyce.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1992, </a:t>
            </a:r>
            <a:r>
              <a:rPr lang="cs-CZ" dirty="0" err="1" smtClean="0"/>
              <a:t>xxvii</a:t>
            </a:r>
            <a:r>
              <a:rPr lang="cs-CZ" dirty="0" smtClean="0"/>
              <a:t>, 789 s. ISBN 80-856-0508-2.</a:t>
            </a:r>
            <a:endParaRPr lang="cs-CZ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REZENTACE_VOSHK_logolinkEU (1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 (1)</Template>
  <TotalTime>61</TotalTime>
  <Words>456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PREZENTACE_VOSHK_logolinkEU (1)</vt:lpstr>
      <vt:lpstr>Metro</vt:lpstr>
      <vt:lpstr>Portfolio analýza Model GE</vt:lpstr>
      <vt:lpstr>Tento učební materiál vznikl za podpory OPVK 1.5</vt:lpstr>
      <vt:lpstr>Snímek 3</vt:lpstr>
      <vt:lpstr>          GE rastr </vt:lpstr>
      <vt:lpstr>Snímek 5</vt:lpstr>
      <vt:lpstr>Snímek 6</vt:lpstr>
      <vt:lpstr>Snímek 7</vt:lpstr>
      <vt:lpstr>Snímek 8</vt:lpstr>
      <vt:lpstr>Snímek 9</vt:lpstr>
      <vt:lpstr>Matice společnosti General Electric</vt:lpstr>
      <vt:lpstr>Snímek 11</vt:lpstr>
      <vt:lpstr>Kritika portfoliových modelů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Uzivatel</dc:creator>
  <cp:lastModifiedBy>An</cp:lastModifiedBy>
  <cp:revision>17</cp:revision>
  <dcterms:created xsi:type="dcterms:W3CDTF">2013-01-22T10:45:42Z</dcterms:created>
  <dcterms:modified xsi:type="dcterms:W3CDTF">2013-04-30T06:49:35Z</dcterms:modified>
</cp:coreProperties>
</file>