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tiff" ContentType="image/tiff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85" r:id="rId3"/>
    <p:sldId id="286" r:id="rId4"/>
    <p:sldId id="256" r:id="rId5"/>
    <p:sldId id="257" r:id="rId6"/>
    <p:sldId id="277" r:id="rId7"/>
    <p:sldId id="274" r:id="rId8"/>
    <p:sldId id="275" r:id="rId9"/>
    <p:sldId id="279" r:id="rId10"/>
    <p:sldId id="278" r:id="rId11"/>
    <p:sldId id="282" r:id="rId12"/>
    <p:sldId id="280" r:id="rId13"/>
    <p:sldId id="267" r:id="rId14"/>
    <p:sldId id="268" r:id="rId15"/>
    <p:sldId id="269" r:id="rId16"/>
    <p:sldId id="270" r:id="rId17"/>
    <p:sldId id="271" r:id="rId18"/>
    <p:sldId id="272" r:id="rId19"/>
    <p:sldId id="283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94650" autoAdjust="0"/>
  </p:normalViewPr>
  <p:slideViewPr>
    <p:cSldViewPr>
      <p:cViewPr varScale="1">
        <p:scale>
          <a:sx n="32" d="100"/>
          <a:sy n="32" d="100"/>
        </p:scale>
        <p:origin x="-888" y="-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B4E4B-E208-48B4-B12A-F4C00FAE0DDA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355732-2502-4E82-B751-3168D4351A3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355732-2502-4E82-B751-3168D4351A35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8000">
              <a:srgbClr val="FFFF00">
                <a:alpha val="27000"/>
              </a:srgbClr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A61101-2B22-4B9C-BEFC-29466D50D16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050FD-4836-4250-A507-AFE69FE95A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Komunikační mix – 1. část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200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11. 5. 2013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90220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CSA_OPVK15_057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Marketingové nástroje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Komunikační mix – 1. část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Ing. Iva Kovaříková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21.5.2013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25 min.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PC, </a:t>
                      </a:r>
                      <a:r>
                        <a:rPr lang="cs-CZ" sz="1600" dirty="0" err="1" smtClean="0"/>
                        <a:t>flash</a:t>
                      </a:r>
                      <a:r>
                        <a:rPr lang="cs-CZ" sz="1600" dirty="0" smtClean="0"/>
                        <a:t> disk, interaktivní tabule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Úvod </a:t>
                      </a:r>
                      <a:r>
                        <a:rPr lang="cs-CZ" sz="1600" baseline="0" dirty="0" smtClean="0"/>
                        <a:t>do </a:t>
                      </a:r>
                      <a:r>
                        <a:rPr lang="cs-CZ" sz="1600" baseline="0" dirty="0" smtClean="0"/>
                        <a:t>problematiky třetího marketingového nástroje formou znalostní hry – řešení křížovky na čas. Podpora rychlé, samostatné a kreativní práce žáků.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85786" y="357166"/>
            <a:ext cx="7772400" cy="2071702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  <a:latin typeface="Broadway" pitchFamily="82" charset="0"/>
              </a:rPr>
              <a:t>KOMUNIKAČNÍ MIX</a:t>
            </a:r>
            <a:endParaRPr lang="cs-CZ" sz="7200" dirty="0">
              <a:solidFill>
                <a:srgbClr val="FF0000"/>
              </a:solidFill>
              <a:latin typeface="Broadway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28596" y="2428868"/>
            <a:ext cx="8358246" cy="4071966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FF00"/>
                </a:solidFill>
              </a:rPr>
              <a:t>REKLAMA  /ADVERTISING/</a:t>
            </a:r>
          </a:p>
          <a:p>
            <a:r>
              <a:rPr lang="cs-CZ" sz="6000" dirty="0" smtClean="0">
                <a:solidFill>
                  <a:srgbClr val="002060"/>
                </a:solidFill>
              </a:rPr>
              <a:t>PODPORA PRODEJE</a:t>
            </a:r>
          </a:p>
          <a:p>
            <a:r>
              <a:rPr lang="cs-CZ" sz="6000" dirty="0" smtClean="0">
                <a:solidFill>
                  <a:srgbClr val="00B0F0"/>
                </a:solidFill>
              </a:rPr>
              <a:t>OSOBNÍ PRODEJ</a:t>
            </a:r>
          </a:p>
          <a:p>
            <a:pPr algn="l"/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Broadway" pitchFamily="82" charset="0"/>
              </a:rPr>
              <a:t>KOMUNIKAČNÍ</a:t>
            </a:r>
            <a:br>
              <a:rPr lang="cs-CZ" b="1" dirty="0" smtClean="0">
                <a:solidFill>
                  <a:srgbClr val="FF0000"/>
                </a:solidFill>
                <a:latin typeface="Broadway" pitchFamily="82" charset="0"/>
              </a:rPr>
            </a:br>
            <a:r>
              <a:rPr lang="cs-CZ" b="1" dirty="0" smtClean="0">
                <a:solidFill>
                  <a:srgbClr val="FF0000"/>
                </a:solidFill>
                <a:latin typeface="Broadway" pitchFamily="82" charset="0"/>
              </a:rPr>
              <a:t>MIX</a:t>
            </a:r>
            <a:endParaRPr lang="cs-CZ" b="1" dirty="0">
              <a:solidFill>
                <a:srgbClr val="FF0000"/>
              </a:solidFill>
              <a:latin typeface="Broadway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nedílnou součástí marketingového mixu</a:t>
            </a:r>
          </a:p>
          <a:p>
            <a:r>
              <a:rPr lang="cs-CZ" dirty="0" smtClean="0"/>
              <a:t>Marketingová komunikace, zjednodušeně propagace /</a:t>
            </a:r>
            <a:r>
              <a:rPr lang="cs-CZ" dirty="0" err="1" smtClean="0"/>
              <a:t>promotion</a:t>
            </a:r>
            <a:r>
              <a:rPr lang="cs-CZ" dirty="0" smtClean="0"/>
              <a:t>/ má za cíl nejen seznámit cílovou skupinu s produktem, ale též ji přesvědčit o nákupu a tedy zvýšit prodejnost produktu</a:t>
            </a:r>
          </a:p>
          <a:p>
            <a:r>
              <a:rPr lang="cs-CZ" dirty="0" smtClean="0"/>
              <a:t>Výsledkem je upevnění pozice produktu či značky na trhu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Reklama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Jedná se formu </a:t>
            </a:r>
            <a:r>
              <a:rPr lang="cs-CZ" dirty="0" smtClean="0">
                <a:solidFill>
                  <a:srgbClr val="0070C0"/>
                </a:solidFill>
              </a:rPr>
              <a:t>neosobní, masové </a:t>
            </a:r>
            <a:r>
              <a:rPr lang="cs-CZ" dirty="0" smtClean="0"/>
              <a:t>komunikace </a:t>
            </a:r>
          </a:p>
          <a:p>
            <a:pPr>
              <a:buNone/>
            </a:pPr>
            <a:r>
              <a:rPr lang="cs-CZ" dirty="0" smtClean="0"/>
              <a:t>   /prezentace myšlenek,výrobků či služeb/</a:t>
            </a:r>
          </a:p>
          <a:p>
            <a:r>
              <a:rPr lang="cs-CZ" dirty="0" smtClean="0"/>
              <a:t>Může se zaměřovat na různé cílové skupiny</a:t>
            </a:r>
          </a:p>
          <a:p>
            <a:r>
              <a:rPr lang="cs-CZ" dirty="0" smtClean="0"/>
              <a:t>Může působit celoplošně nebo pouze regionálně </a:t>
            </a:r>
          </a:p>
          <a:p>
            <a:r>
              <a:rPr lang="cs-CZ" dirty="0" smtClean="0"/>
              <a:t>Cílem je udržet stávající a získat nové zákazníky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Model AIDA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Cílům reklamy velmi dobře vyhovuje model AIDA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    ATTENTION </a:t>
            </a:r>
            <a:r>
              <a:rPr lang="cs-CZ" dirty="0" smtClean="0"/>
              <a:t>– získat pozornost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      INTEREST </a:t>
            </a:r>
            <a:r>
              <a:rPr lang="cs-CZ" dirty="0" smtClean="0"/>
              <a:t>– udržet zájem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D    DESIRE </a:t>
            </a:r>
            <a:r>
              <a:rPr lang="cs-CZ" dirty="0" smtClean="0"/>
              <a:t>– vzbudit touhu</a:t>
            </a:r>
          </a:p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A    ACTION </a:t>
            </a:r>
            <a:r>
              <a:rPr lang="cs-CZ" dirty="0" smtClean="0"/>
              <a:t>– vyvolat akci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Získání pozornosti znamená, že si spotřebitel všiml nabídky.</a:t>
            </a:r>
          </a:p>
          <a:p>
            <a:r>
              <a:rPr lang="cs-CZ" dirty="0" smtClean="0"/>
              <a:t>Udržení zájmu dává šanci, že se o produkt začne potenciální zákazník více zajímat.</a:t>
            </a:r>
          </a:p>
          <a:p>
            <a:r>
              <a:rPr lang="cs-CZ" dirty="0" smtClean="0"/>
              <a:t>Vzbuzení touhy ovlivní proces hodnocení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 smtClean="0"/>
              <a:t>případné vybudování preferencí.</a:t>
            </a:r>
          </a:p>
          <a:p>
            <a:r>
              <a:rPr lang="cs-CZ" dirty="0" smtClean="0"/>
              <a:t>Dosažení akce znamená chuť získat produkt, tedy rozhodnutí o koupi.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Cíle reklamy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informativní</a:t>
            </a:r>
            <a:r>
              <a:rPr lang="cs-CZ" dirty="0" smtClean="0"/>
              <a:t> -  informovat o produktu, slevách….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přesvědčovací </a:t>
            </a:r>
            <a:r>
              <a:rPr lang="cs-CZ" dirty="0" smtClean="0"/>
              <a:t>-  podnítit zákazníky ke koupi, dát publicitu určité značce</a:t>
            </a:r>
          </a:p>
          <a:p>
            <a:r>
              <a:rPr lang="cs-CZ" dirty="0" err="1" smtClean="0">
                <a:solidFill>
                  <a:srgbClr val="FF0000"/>
                </a:solidFill>
              </a:rPr>
              <a:t>připomínací</a:t>
            </a:r>
            <a:r>
              <a:rPr lang="cs-CZ" dirty="0" smtClean="0"/>
              <a:t> -  připomenout zákazníkům, kde si mohou </a:t>
            </a:r>
            <a:r>
              <a:rPr lang="cs-CZ" dirty="0" smtClean="0"/>
              <a:t>produkt </a:t>
            </a:r>
            <a:r>
              <a:rPr lang="cs-CZ" dirty="0" smtClean="0"/>
              <a:t>koupit a za jakých podmínek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Hlavní prostředky reklamy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Inzerce v tisku</a:t>
            </a:r>
          </a:p>
          <a:p>
            <a:r>
              <a:rPr lang="cs-CZ" dirty="0" smtClean="0"/>
              <a:t>Rozhlasové spoty</a:t>
            </a:r>
          </a:p>
          <a:p>
            <a:r>
              <a:rPr lang="cs-CZ" dirty="0" smtClean="0"/>
              <a:t>Televizní spoty</a:t>
            </a:r>
          </a:p>
          <a:p>
            <a:r>
              <a:rPr lang="cs-CZ" dirty="0" smtClean="0"/>
              <a:t>Reklama v kinech</a:t>
            </a:r>
          </a:p>
          <a:p>
            <a:r>
              <a:rPr lang="cs-CZ" dirty="0" smtClean="0"/>
              <a:t>Audiovizuální snímky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Podpora prodeje /</a:t>
            </a:r>
            <a:r>
              <a:rPr lang="cs-CZ" dirty="0" err="1" smtClean="0">
                <a:solidFill>
                  <a:srgbClr val="002060"/>
                </a:solidFill>
              </a:rPr>
              <a:t>sales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err="1" smtClean="0">
                <a:solidFill>
                  <a:srgbClr val="002060"/>
                </a:solidFill>
              </a:rPr>
              <a:t>promotion</a:t>
            </a:r>
            <a:r>
              <a:rPr lang="cs-CZ" dirty="0" smtClean="0">
                <a:solidFill>
                  <a:srgbClr val="002060"/>
                </a:solidFill>
              </a:rPr>
              <a:t>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Jedná se o souhrn různých nástrojů, které mají podnítit uskutečnění nákupu.</a:t>
            </a:r>
          </a:p>
          <a:p>
            <a:endParaRPr lang="cs-CZ" dirty="0" smtClean="0"/>
          </a:p>
          <a:p>
            <a:r>
              <a:rPr lang="cs-CZ" dirty="0" smtClean="0"/>
              <a:t>Základem je nabídka různých výhod či zvláštních hodnot produktu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Cíle podpory prodeje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Stimulace zákazníků k určitému chování</a:t>
            </a:r>
          </a:p>
          <a:p>
            <a:r>
              <a:rPr lang="cs-CZ" dirty="0" smtClean="0"/>
              <a:t>Vytváření dlouhodobých vztahů mezi producentem a distributorem</a:t>
            </a:r>
          </a:p>
          <a:p>
            <a:r>
              <a:rPr lang="cs-CZ" dirty="0" smtClean="0"/>
              <a:t>Snaha o okamžitý prodej výrobku</a:t>
            </a:r>
          </a:p>
          <a:p>
            <a:r>
              <a:rPr lang="cs-CZ" dirty="0" smtClean="0"/>
              <a:t>Zrychlení platby zboží</a:t>
            </a:r>
          </a:p>
          <a:p>
            <a:r>
              <a:rPr lang="cs-CZ" dirty="0" smtClean="0"/>
              <a:t>Stimulace zákazníků citlivých na cenu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34" y="1428736"/>
            <a:ext cx="2852917" cy="42386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PODPORA PRODEJE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smtClean="0">
                <a:solidFill>
                  <a:srgbClr val="002060"/>
                </a:solidFill>
              </a:rPr>
              <a:t>NÁSTROJE PRODEJE SPOTŘEBITELŮM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15140" y="3286124"/>
            <a:ext cx="2428860" cy="29458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85918" y="3429000"/>
            <a:ext cx="3622846" cy="3076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1428736"/>
            <a:ext cx="4068098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1571612"/>
            <a:ext cx="2913823" cy="4857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PODPORA PRODEJE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smtClean="0">
                <a:solidFill>
                  <a:srgbClr val="002060"/>
                </a:solidFill>
              </a:rPr>
              <a:t>NÁSTROJE PRODEJE SPOTŘEBITELŮM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VZORKY</a:t>
            </a:r>
          </a:p>
          <a:p>
            <a:endParaRPr lang="cs-CZ" dirty="0"/>
          </a:p>
          <a:p>
            <a:r>
              <a:rPr lang="cs-CZ" dirty="0" smtClean="0"/>
              <a:t>KUPÓNY</a:t>
            </a:r>
          </a:p>
          <a:p>
            <a:endParaRPr lang="cs-CZ" dirty="0"/>
          </a:p>
          <a:p>
            <a:r>
              <a:rPr lang="cs-CZ" dirty="0" smtClean="0"/>
              <a:t>PRÉMIE</a:t>
            </a:r>
          </a:p>
          <a:p>
            <a:endParaRPr lang="cs-CZ" dirty="0"/>
          </a:p>
          <a:p>
            <a:r>
              <a:rPr lang="cs-CZ" dirty="0" smtClean="0"/>
              <a:t>DÁRKY</a:t>
            </a:r>
          </a:p>
          <a:p>
            <a:endParaRPr lang="cs-CZ" dirty="0"/>
          </a:p>
          <a:p>
            <a:r>
              <a:rPr lang="cs-CZ" dirty="0" smtClean="0"/>
              <a:t>VĚRNOSTNÍ PRÉMIE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71736" y="1571612"/>
            <a:ext cx="2547932" cy="2728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4810" y="3000372"/>
            <a:ext cx="2214546" cy="3321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PODPORA PRODEJE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smtClean="0">
                <a:solidFill>
                  <a:srgbClr val="002060"/>
                </a:solidFill>
              </a:rPr>
              <a:t>NÁSTROJE V DISTRIBUČNÍ SÍTI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SPOLEČNÁ REKLAMA</a:t>
            </a:r>
          </a:p>
          <a:p>
            <a:endParaRPr lang="cs-CZ" dirty="0"/>
          </a:p>
          <a:p>
            <a:r>
              <a:rPr lang="cs-CZ" dirty="0" smtClean="0"/>
              <a:t>VELETRHY</a:t>
            </a:r>
          </a:p>
          <a:p>
            <a:endParaRPr lang="cs-CZ" dirty="0"/>
          </a:p>
          <a:p>
            <a:r>
              <a:rPr lang="cs-CZ" dirty="0" smtClean="0"/>
              <a:t>OBCHODNÍ SLEVY</a:t>
            </a:r>
          </a:p>
          <a:p>
            <a:endParaRPr lang="cs-CZ" dirty="0"/>
          </a:p>
          <a:p>
            <a:r>
              <a:rPr lang="cs-CZ" dirty="0" smtClean="0"/>
              <a:t>VÝSTAVY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643050"/>
            <a:ext cx="3714744" cy="2422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7620" y="4286256"/>
            <a:ext cx="3405190" cy="225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Osobní prodej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forma osobní komunikace se zákazníkem</a:t>
            </a:r>
          </a:p>
          <a:p>
            <a:r>
              <a:rPr lang="cs-CZ" dirty="0" smtClean="0"/>
              <a:t>probíhá </a:t>
            </a:r>
            <a:r>
              <a:rPr lang="cs-CZ" dirty="0" smtClean="0">
                <a:solidFill>
                  <a:srgbClr val="00B0F0"/>
                </a:solidFill>
              </a:rPr>
              <a:t>TVÁŘÍ V TVÁŘ</a:t>
            </a:r>
          </a:p>
          <a:p>
            <a:r>
              <a:rPr lang="cs-CZ" dirty="0" smtClean="0"/>
              <a:t>nejúčinnější nástroj při budování preferencí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u </a:t>
            </a:r>
            <a:r>
              <a:rPr lang="cs-CZ" dirty="0" smtClean="0"/>
              <a:t>kupujícího</a:t>
            </a:r>
          </a:p>
          <a:p>
            <a:r>
              <a:rPr lang="cs-CZ" dirty="0" smtClean="0"/>
              <a:t>Tomu pomáhají 3 charakteristiky komunikace:</a:t>
            </a:r>
          </a:p>
          <a:p>
            <a:pPr lvl="1">
              <a:buNone/>
            </a:pPr>
            <a:r>
              <a:rPr lang="cs-CZ" dirty="0" smtClean="0"/>
              <a:t>1) OSOBNÍ SETKÁNÍ</a:t>
            </a:r>
          </a:p>
          <a:p>
            <a:pPr lvl="1">
              <a:buNone/>
            </a:pPr>
            <a:r>
              <a:rPr lang="cs-CZ" dirty="0" smtClean="0"/>
              <a:t>2) PĚSTOVÁNÍ VZTAHŮ</a:t>
            </a:r>
          </a:p>
          <a:p>
            <a:pPr lvl="1">
              <a:buNone/>
            </a:pPr>
            <a:r>
              <a:rPr lang="cs-CZ" dirty="0" smtClean="0"/>
              <a:t>3) REAKCE</a:t>
            </a:r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Fáze průběhu osobního prodeje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</a:t>
            </a:r>
            <a:r>
              <a:rPr lang="cs-CZ" dirty="0" smtClean="0">
                <a:solidFill>
                  <a:srgbClr val="00B0F0"/>
                </a:solidFill>
              </a:rPr>
              <a:t>PRŮZKUM</a:t>
            </a:r>
          </a:p>
          <a:p>
            <a:pPr>
              <a:buNone/>
            </a:pPr>
            <a:r>
              <a:rPr lang="cs-CZ" dirty="0" smtClean="0"/>
              <a:t>        hledání potenciálních zákazníků            </a:t>
            </a:r>
          </a:p>
          <a:p>
            <a:pPr>
              <a:buNone/>
            </a:pPr>
            <a:r>
              <a:rPr lang="cs-CZ" dirty="0" smtClean="0"/>
              <a:t>				- jaký je podnik zákazníka</a:t>
            </a:r>
          </a:p>
          <a:p>
            <a:pPr>
              <a:buNone/>
            </a:pPr>
            <a:r>
              <a:rPr lang="cs-CZ" dirty="0" smtClean="0"/>
              <a:t>				- kdo je zákazník</a:t>
            </a:r>
          </a:p>
          <a:p>
            <a:pPr>
              <a:buNone/>
            </a:pPr>
            <a:r>
              <a:rPr lang="cs-CZ" dirty="0" smtClean="0"/>
              <a:t>				- srovnání</a:t>
            </a:r>
          </a:p>
          <a:p>
            <a:pPr>
              <a:buNone/>
            </a:pPr>
            <a:r>
              <a:rPr lang="cs-CZ" dirty="0" smtClean="0"/>
              <a:t>				- argumenty</a:t>
            </a:r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2) </a:t>
            </a:r>
            <a:r>
              <a:rPr lang="cs-CZ" dirty="0" smtClean="0">
                <a:solidFill>
                  <a:srgbClr val="00B0F0"/>
                </a:solidFill>
              </a:rPr>
              <a:t>KONTAKT</a:t>
            </a:r>
          </a:p>
          <a:p>
            <a:endParaRPr lang="cs-CZ" dirty="0" smtClean="0"/>
          </a:p>
          <a:p>
            <a:r>
              <a:rPr lang="cs-CZ" dirty="0" smtClean="0"/>
              <a:t>3) </a:t>
            </a:r>
            <a:r>
              <a:rPr lang="cs-CZ" dirty="0" smtClean="0">
                <a:solidFill>
                  <a:srgbClr val="00B0F0"/>
                </a:solidFill>
              </a:rPr>
              <a:t>PREZENTACE</a:t>
            </a:r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dirty="0" smtClean="0">
                <a:solidFill>
                  <a:srgbClr val="00B0F0"/>
                </a:solidFill>
              </a:rPr>
              <a:t>ŘEŠENÍ PŘIPOMÍNEK</a:t>
            </a:r>
          </a:p>
          <a:p>
            <a:endParaRPr lang="cs-CZ" dirty="0" smtClean="0"/>
          </a:p>
          <a:p>
            <a:r>
              <a:rPr lang="cs-CZ" dirty="0" smtClean="0"/>
              <a:t>5) </a:t>
            </a:r>
            <a:r>
              <a:rPr lang="cs-CZ" dirty="0" smtClean="0">
                <a:solidFill>
                  <a:srgbClr val="00B0F0"/>
                </a:solidFill>
              </a:rPr>
              <a:t>ZÁVĚR</a:t>
            </a:r>
          </a:p>
          <a:p>
            <a:endParaRPr lang="cs-CZ" dirty="0" smtClean="0"/>
          </a:p>
          <a:p>
            <a:r>
              <a:rPr lang="cs-CZ" dirty="0" smtClean="0"/>
              <a:t>6) </a:t>
            </a:r>
            <a:r>
              <a:rPr lang="cs-CZ" dirty="0" smtClean="0">
                <a:solidFill>
                  <a:srgbClr val="00B0F0"/>
                </a:solidFill>
              </a:rPr>
              <a:t>DALŠÍ KONTAKTY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7" name="Picture 3" descr="C:\Users\Uzivatel\AppData\Local\Microsoft\Windows\Temporary Internet Files\Content.IE5\VF6NHJ1Q\MP90043068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700808"/>
            <a:ext cx="3284984" cy="44371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Řízení osobního prodeje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školení a motivace dealerů</a:t>
            </a:r>
          </a:p>
          <a:p>
            <a:r>
              <a:rPr lang="cs-CZ" dirty="0" smtClean="0"/>
              <a:t>příprava materiálů a vzorků</a:t>
            </a:r>
          </a:p>
          <a:p>
            <a:r>
              <a:rPr lang="cs-CZ" dirty="0" smtClean="0"/>
              <a:t>sledování a vyhodnocování výkonnosti /kariérní růst/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SVĚTLÍK</a:t>
            </a:r>
            <a:r>
              <a:rPr lang="cs-CZ" dirty="0" smtClean="0"/>
              <a:t>, Jaroslav. </a:t>
            </a:r>
            <a:r>
              <a:rPr lang="cs-CZ" i="1" dirty="0" smtClean="0"/>
              <a:t>Marketing: Cesta k trhu</a:t>
            </a:r>
            <a:r>
              <a:rPr lang="cs-CZ" dirty="0" smtClean="0"/>
              <a:t>. Zlín: </a:t>
            </a:r>
            <a:r>
              <a:rPr lang="cs-CZ" dirty="0" err="1" smtClean="0"/>
              <a:t>Ekka</a:t>
            </a:r>
            <a:r>
              <a:rPr lang="cs-CZ" dirty="0" smtClean="0"/>
              <a:t>, 1992, 253 s. ISBN 80-900-0158-0. 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VYSEKALOVÁ, Jitka, Pavel STRNAD a Jaruše VYDROVÁ. </a:t>
            </a:r>
            <a:r>
              <a:rPr lang="cs-CZ" i="1" dirty="0" smtClean="0"/>
              <a:t>Základy marketingu pro střední odborné školy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Fortuna, 1997, 164 s. ISBN 8071684198</a:t>
            </a:r>
            <a:r>
              <a:rPr lang="cs-CZ" smtClean="0"/>
              <a:t>. </a:t>
            </a: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4206</TotalTime>
  <Words>526</Words>
  <Application>Microsoft Office PowerPoint</Application>
  <PresentationFormat>Předvádění na obrazovce (4:3)</PresentationFormat>
  <Paragraphs>144</Paragraphs>
  <Slides>19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sady Office</vt:lpstr>
      <vt:lpstr>1_Motiv sady Office</vt:lpstr>
      <vt:lpstr>Komunikační mix – 1. část</vt:lpstr>
      <vt:lpstr>Tento učební materiál vznikl za podpory OPVK 1.5</vt:lpstr>
      <vt:lpstr>KOMUNIKAČNÍ MIX</vt:lpstr>
      <vt:lpstr>KOMUNIKAČNÍ MIX</vt:lpstr>
      <vt:lpstr>Reklama</vt:lpstr>
      <vt:lpstr>Model AIDA</vt:lpstr>
      <vt:lpstr>Snímek 7</vt:lpstr>
      <vt:lpstr>Cíle reklamy</vt:lpstr>
      <vt:lpstr>Hlavní prostředky reklamy</vt:lpstr>
      <vt:lpstr>Podpora prodeje /sales promotion/</vt:lpstr>
      <vt:lpstr>Cíle podpory prodeje</vt:lpstr>
      <vt:lpstr>PODPORA PRODEJE (NÁSTROJE PRODEJE SPOTŘEBITELŮM)</vt:lpstr>
      <vt:lpstr>PODPORA PRODEJE (NÁSTROJE PRODEJE SPOTŘEBITELŮM)</vt:lpstr>
      <vt:lpstr>PODPORA PRODEJE (NÁSTROJE V DISTRIBUČNÍ SÍTI)</vt:lpstr>
      <vt:lpstr>Osobní prodej</vt:lpstr>
      <vt:lpstr>Fáze průběhu osobního prodeje</vt:lpstr>
      <vt:lpstr>Snímek 17</vt:lpstr>
      <vt:lpstr>Řízení osobního prodeje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KOMUNIKAČNÍ MIX</dc:title>
  <dc:creator>Wiktor</dc:creator>
  <cp:lastModifiedBy>An</cp:lastModifiedBy>
  <cp:revision>61</cp:revision>
  <dcterms:created xsi:type="dcterms:W3CDTF">2010-05-16T12:37:03Z</dcterms:created>
  <dcterms:modified xsi:type="dcterms:W3CDTF">2013-05-30T08:17:40Z</dcterms:modified>
</cp:coreProperties>
</file>